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diagrams/data1.xml" ContentType="application/vnd.openxmlformats-officedocument.drawingml.diagramData+xml"/>
  <Override PartName="/ppt/diagrams/data11.xml" ContentType="application/vnd.openxmlformats-officedocument.drawingml.diagramData+xml"/>
  <Override PartName="/ppt/diagrams/data12.xml" ContentType="application/vnd.openxmlformats-officedocument.drawingml.diagramData+xml"/>
  <Override PartName="/ppt/diagrams/data13.xml" ContentType="application/vnd.openxmlformats-officedocument.drawingml.diagramData+xml"/>
  <Override PartName="/ppt/diagrams/data14.xml" ContentType="application/vnd.openxmlformats-officedocument.drawingml.diagramData+xml"/>
  <Override PartName="/ppt/diagrams/data15.xml" ContentType="application/vnd.openxmlformats-officedocument.drawingml.diagramData+xml"/>
  <Override PartName="/ppt/diagrams/data10.xml" ContentType="application/vnd.openxmlformats-officedocument.drawingml.diagramData+xml"/>
  <Override PartName="/ppt/diagrams/data9.xml" ContentType="application/vnd.openxmlformats-officedocument.drawingml.diagramData+xml"/>
  <Override PartName="/ppt/diagrams/data8.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16.xml" ContentType="application/vnd.openxmlformats-officedocument.drawingml.diagramData+xml"/>
  <Override PartName="/ppt/diagrams/data17.xml" ContentType="application/vnd.openxmlformats-officedocument.drawingml.diagramData+xml"/>
  <Override PartName="/ppt/diagrams/data18.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39.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94.xml" ContentType="application/vnd.openxmlformats-officedocument.presentationml.slide+xml"/>
  <Override PartName="/ppt/slides/slide40.xml" ContentType="application/vnd.openxmlformats-officedocument.presentationml.slide+xml"/>
  <Override PartName="/ppt/slides/slide92.xml" ContentType="application/vnd.openxmlformats-officedocument.presentationml.slide+xml"/>
  <Override PartName="/ppt/slides/slide91.xml" ContentType="application/vnd.openxmlformats-officedocument.presentationml.slide+xml"/>
  <Override PartName="/ppt/slides/slide90.xml" ContentType="application/vnd.openxmlformats-officedocument.presentationml.slide+xml"/>
  <Override PartName="/ppt/slides/slide89.xml" ContentType="application/vnd.openxmlformats-officedocument.presentationml.slide+xml"/>
  <Override PartName="/ppt/slides/slide88.xml" ContentType="application/vnd.openxmlformats-officedocument.presentationml.slide+xml"/>
  <Override PartName="/ppt/slides/slide87.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105.xml" ContentType="application/vnd.openxmlformats-officedocument.presentationml.slide+xml"/>
  <Override PartName="/ppt/slides/slide104.xml" ContentType="application/vnd.openxmlformats-officedocument.presentationml.slide+xml"/>
  <Override PartName="/ppt/slides/slide103.xml" ContentType="application/vnd.openxmlformats-officedocument.presentationml.slide+xml"/>
  <Override PartName="/ppt/slides/slide102.xml" ContentType="application/vnd.openxmlformats-officedocument.presentationml.slide+xml"/>
  <Override PartName="/ppt/slides/slide101.xml" ContentType="application/vnd.openxmlformats-officedocument.presentationml.slide+xml"/>
  <Override PartName="/ppt/slides/slide100.xml" ContentType="application/vnd.openxmlformats-officedocument.presentationml.slide+xml"/>
  <Override PartName="/ppt/slides/slide99.xml" ContentType="application/vnd.openxmlformats-officedocument.presentationml.slide+xml"/>
  <Override PartName="/ppt/slides/slide98.xml" ContentType="application/vnd.openxmlformats-officedocument.presentationml.slide+xml"/>
  <Override PartName="/ppt/slides/slide85.xml" ContentType="application/vnd.openxmlformats-officedocument.presentationml.slide+xml"/>
  <Override PartName="/ppt/slides/slide93.xml" ContentType="application/vnd.openxmlformats-officedocument.presentationml.slide+xml"/>
  <Override PartName="/ppt/slides/slide83.xml" ContentType="application/vnd.openxmlformats-officedocument.presentationml.slide+xml"/>
  <Override PartName="/ppt/slides/slide71.xml" ContentType="application/vnd.openxmlformats-officedocument.presentationml.slide+xml"/>
  <Override PartName="/ppt/slides/slide70.xml" ContentType="application/vnd.openxmlformats-officedocument.presentationml.slide+xml"/>
  <Override PartName="/ppt/slides/slide69.xml" ContentType="application/vnd.openxmlformats-officedocument.presentationml.slide+xml"/>
  <Override PartName="/ppt/slides/slide68.xml" ContentType="application/vnd.openxmlformats-officedocument.presentationml.slide+xml"/>
  <Override PartName="/ppt/slides/slide67.xml" ContentType="application/vnd.openxmlformats-officedocument.presentationml.slide+xml"/>
  <Override PartName="/ppt/slides/slide66.xml" ContentType="application/vnd.openxmlformats-officedocument.presentationml.slide+xml"/>
  <Override PartName="/ppt/slides/slide84.xml" ContentType="application/vnd.openxmlformats-officedocument.presentationml.slide+xml"/>
  <Override PartName="/ppt/slides/slide64.xml" ContentType="application/vnd.openxmlformats-officedocument.presentationml.slide+xml"/>
  <Override PartName="/ppt/slides/slide72.xml" ContentType="application/vnd.openxmlformats-officedocument.presentationml.slide+xml"/>
  <Override PartName="/ppt/slides/slide65.xml" ContentType="application/vnd.openxmlformats-officedocument.presentationml.slide+xml"/>
  <Override PartName="/ppt/slides/slide74.xml" ContentType="application/vnd.openxmlformats-officedocument.presentationml.slide+xml"/>
  <Override PartName="/ppt/slides/slide82.xml" ContentType="application/vnd.openxmlformats-officedocument.presentationml.slide+xml"/>
  <Override PartName="/ppt/slides/slide81.xml" ContentType="application/vnd.openxmlformats-officedocument.presentationml.slide+xml"/>
  <Override PartName="/ppt/slides/slide80.xml" ContentType="application/vnd.openxmlformats-officedocument.presentationml.slide+xml"/>
  <Override PartName="/ppt/slides/slide79.xml" ContentType="application/vnd.openxmlformats-officedocument.presentationml.slide+xml"/>
  <Override PartName="/ppt/slides/slide73.xml" ContentType="application/vnd.openxmlformats-officedocument.presentationml.slide+xml"/>
  <Override PartName="/ppt/slides/slide77.xml" ContentType="application/vnd.openxmlformats-officedocument.presentationml.slide+xml"/>
  <Override PartName="/ppt/slides/slide75.xml" ContentType="application/vnd.openxmlformats-officedocument.presentationml.slide+xml"/>
  <Override PartName="/ppt/slides/slide78.xml" ContentType="application/vnd.openxmlformats-officedocument.presentationml.slide+xml"/>
  <Override PartName="/ppt/slides/slide76.xml" ContentType="application/vnd.openxmlformats-officedocument.presentationml.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2.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7.xml" ContentType="application/vnd.openxmlformats-officedocument.presentationml.notesSlide+xml"/>
  <Override PartName="/ppt/slideLayouts/slideLayout2.xml" ContentType="application/vnd.openxmlformats-officedocument.presentationml.slideLayout+xml"/>
  <Override PartName="/ppt/slideMasters/slideMaster2.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1.xml" ContentType="application/vnd.openxmlformats-officedocument.presentationml.slideMaster+xml"/>
  <Override PartName="/ppt/slideLayouts/slideLayout12.xml" ContentType="application/vnd.openxmlformats-officedocument.presentationml.slideLayout+xml"/>
  <Override PartName="/ppt/slideLayouts/slideLayout44.xml" ContentType="application/vnd.openxmlformats-officedocument.presentationml.slideLayout+xml"/>
  <Override PartName="/ppt/slideLayouts/slideLayout8.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7.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10.xml" ContentType="application/vnd.openxmlformats-officedocument.presentationml.slideLayout+xml"/>
  <Override PartName="/ppt/slideLayouts/slideLayout23.xml" ContentType="application/vnd.openxmlformats-officedocument.presentationml.slideLayout+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6.xml" ContentType="application/vnd.openxmlformats-officedocument.presentationml.slideLayout+xml"/>
  <Override PartName="/ppt/slideLayouts/slideLayout9.xml" ContentType="application/vnd.openxmlformats-officedocument.presentationml.slideLayout+xml"/>
  <Override PartName="/ppt/slideLayouts/slideLayout4.xml" ContentType="application/vnd.openxmlformats-officedocument.presentationml.slideLayout+xml"/>
  <Override PartName="/ppt/slideLayouts/slideLayout27.xml" ContentType="application/vnd.openxmlformats-officedocument.presentationml.slideLayout+xml"/>
  <Override PartName="/ppt/slideLayouts/slideLayout5.xml" ContentType="application/vnd.openxmlformats-officedocument.presentationml.slideLayout+xml"/>
  <Override PartName="/ppt/slideLayouts/slideLayout25.xml" ContentType="application/vnd.openxmlformats-officedocument.presentationml.slideLayout+xml"/>
  <Override PartName="/ppt/slideLayouts/slideLayout28.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notesSlides/notesSlide1.xml" ContentType="application/vnd.openxmlformats-officedocument.presentationml.notesSlide+xml"/>
  <Override PartName="/ppt/slideLayouts/slideLayout26.xml" ContentType="application/vnd.openxmlformats-officedocument.presentationml.slideLayout+xml"/>
  <Override PartName="/ppt/slideLayouts/slideLayout29.xml" ContentType="application/vnd.openxmlformats-officedocument.presentationml.slideLayout+xml"/>
  <Override PartName="/ppt/slideLayouts/slideLayout11.xml" ContentType="application/vnd.openxmlformats-officedocument.presentationml.slideLayout+xml"/>
  <Override PartName="/ppt/diagrams/colors11.xml" ContentType="application/vnd.openxmlformats-officedocument.drawingml.diagramColors+xml"/>
  <Override PartName="/ppt/diagrams/quickStyle3.xml" ContentType="application/vnd.openxmlformats-officedocument.drawingml.diagramStyle+xml"/>
  <Override PartName="/ppt/diagrams/drawing2.xml" ContentType="application/vnd.ms-office.drawingml.diagramDrawing+xml"/>
  <Override PartName="/ppt/diagrams/drawing3.xml" ContentType="application/vnd.ms-office.drawingml.diagramDrawing+xml"/>
  <Override PartName="/ppt/diagrams/layout3.xml" ContentType="application/vnd.openxmlformats-officedocument.drawingml.diagramLayout+xml"/>
  <Override PartName="/ppt/diagrams/colors3.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colors2.xml" ContentType="application/vnd.openxmlformats-officedocument.drawingml.diagramColors+xml"/>
  <Override PartName="/ppt/diagrams/layout4.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colors4.xml" ContentType="application/vnd.openxmlformats-officedocument.drawingml.diagramColors+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theme/themeOverride1.xml" ContentType="application/vnd.openxmlformats-officedocument.themeOverride+xml"/>
  <Override PartName="/ppt/charts/colors3.xml" ContentType="application/vnd.ms-office.chartcolorstyle+xml"/>
  <Override PartName="/ppt/charts/style3.xml" ContentType="application/vnd.ms-office.chartstyle+xml"/>
  <Override PartName="/ppt/charts/chart3.xml" ContentType="application/vnd.openxmlformats-officedocument.drawingml.chart+xml"/>
  <Override PartName="/ppt/diagrams/drawing7.xml" ContentType="application/vnd.ms-office.drawingml.diagramDrawing+xml"/>
  <Override PartName="/ppt/diagrams/colors7.xml" ContentType="application/vnd.openxmlformats-officedocument.drawingml.diagramColors+xml"/>
  <Override PartName="/ppt/diagrams/quickStyle7.xml" ContentType="application/vnd.openxmlformats-officedocument.drawingml.diagramStyle+xml"/>
  <Override PartName="/ppt/diagrams/drawing5.xml" ContentType="application/vnd.ms-office.drawingml.diagramDrawing+xml"/>
  <Override PartName="/ppt/diagrams/colors5.xml" ContentType="application/vnd.openxmlformats-officedocument.drawingml.diagramColors+xml"/>
  <Override PartName="/ppt/diagrams/quickStyle5.xml" ContentType="application/vnd.openxmlformats-officedocument.drawingml.diagramStyle+xml"/>
  <Override PartName="/ppt/diagrams/layout5.xml" ContentType="application/vnd.openxmlformats-officedocument.drawingml.diagramLayout+xml"/>
  <Override PartName="/ppt/diagrams/drawing4.xml" ContentType="application/vnd.ms-office.drawingml.diagramDrawing+xml"/>
  <Override PartName="/ppt/diagrams/layout7.xml" ContentType="application/vnd.openxmlformats-officedocument.drawingml.diagramLayout+xml"/>
  <Override PartName="/ppt/diagrams/drawing6.xml" ContentType="application/vnd.ms-office.drawingml.diagramDrawing+xml"/>
  <Override PartName="/ppt/diagrams/colors6.xml" ContentType="application/vnd.openxmlformats-officedocument.drawingml.diagramColors+xml"/>
  <Override PartName="/ppt/diagrams/quickStyle6.xml" ContentType="application/vnd.openxmlformats-officedocument.drawingml.diagramStyle+xml"/>
  <Override PartName="/ppt/diagrams/layout6.xml" ContentType="application/vnd.openxmlformats-officedocument.drawingml.diagramLayout+xml"/>
  <Override PartName="/ppt/diagrams/quickStyle4.xml" ContentType="application/vnd.openxmlformats-officedocument.drawingml.diagramStyl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charts/chart4.xml" ContentType="application/vnd.openxmlformats-officedocument.drawingml.chart+xml"/>
  <Override PartName="/ppt/theme/themeOverride2.xml" ContentType="application/vnd.openxmlformats-officedocument.themeOverride+xml"/>
  <Override PartName="/ppt/charts/colors4.xml" ContentType="application/vnd.ms-office.chartcolorstyle+xml"/>
  <Override PartName="/ppt/diagrams/drawing16.xml" ContentType="application/vnd.ms-office.drawingml.diagramDrawing+xml"/>
  <Override PartName="/ppt/diagrams/colors16.xml" ContentType="application/vnd.openxmlformats-officedocument.drawingml.diagramColors+xml"/>
  <Override PartName="/ppt/diagrams/quickStyle16.xml" ContentType="application/vnd.openxmlformats-officedocument.drawingml.diagramStyle+xml"/>
  <Override PartName="/ppt/diagrams/layout16.xml" ContentType="application/vnd.openxmlformats-officedocument.drawingml.diagramLayout+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8.xml" ContentType="application/vnd.ms-office.drawingml.diagramDrawing+xml"/>
  <Override PartName="/ppt/diagrams/colors18.xml" ContentType="application/vnd.openxmlformats-officedocument.drawingml.diagramColors+xml"/>
  <Override PartName="/ppt/diagrams/drawing17.xml" ContentType="application/vnd.ms-office.drawingml.diagramDrawing+xml"/>
  <Override PartName="/ppt/commentAuthors.xml" ContentType="application/vnd.openxmlformats-officedocument.presentationml.commentAuthors+xml"/>
  <Override PartName="/ppt/diagrams/layout18.xml" ContentType="application/vnd.openxmlformats-officedocument.drawingml.diagramLayout+xml"/>
  <Override PartName="/ppt/diagrams/quickStyle18.xml" ContentType="application/vnd.openxmlformats-officedocument.drawingml.diagram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rawing13.xml" ContentType="application/vnd.ms-office.drawingml.diagramDrawing+xml"/>
  <Override PartName="/ppt/diagrams/colors13.xml" ContentType="application/vnd.openxmlformats-officedocument.drawingml.diagramColors+xml"/>
  <Override PartName="/ppt/diagrams/quickStyle13.xml" ContentType="application/vnd.openxmlformats-officedocument.drawingml.diagramStyle+xml"/>
  <Override PartName="/ppt/diagrams/drawing11.xml" ContentType="application/vnd.ms-office.drawingml.diagramDrawing+xml"/>
  <Override PartName="/ppt/diagrams/layout11.xml" ContentType="application/vnd.openxmlformats-officedocument.drawingml.diagramLayout+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layout13.xml" ContentType="application/vnd.openxmlformats-officedocument.drawingml.diagramLayout+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4.xml" ContentType="application/vnd.openxmlformats-officedocument.themeOverride+xml"/>
  <Override PartName="/ppt/theme/theme1.xml" ContentType="application/vnd.openxmlformats-officedocument.theme+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charts/style4.xml" ContentType="application/vnd.ms-office.chartstyle+xml"/>
  <Override PartName="/ppt/diagrams/drawing10.xml" ContentType="application/vnd.ms-office.drawingml.diagramDrawing+xml"/>
  <Override PartName="/ppt/diagrams/colors10.xml" ContentType="application/vnd.openxmlformats-officedocument.drawingml.diagramColors+xml"/>
  <Override PartName="/ppt/diagrams/quickStyle10.xml" ContentType="application/vnd.openxmlformats-officedocument.drawingml.diagramStyle+xml"/>
  <Override PartName="/ppt/diagrams/layout10.xml" ContentType="application/vnd.openxmlformats-officedocument.drawingml.diagramLayout+xml"/>
  <Override PartName="/ppt/diagrams/layout9.xml" ContentType="application/vnd.openxmlformats-officedocument.drawingml.diagramLayout+xml"/>
  <Override PartName="/ppt/diagrams/drawing8.xml" ContentType="application/vnd.ms-office.drawingml.diagramDrawing+xml"/>
  <Override PartName="/ppt/diagrams/colors8.xml" ContentType="application/vnd.openxmlformats-officedocument.drawingml.diagramColors+xml"/>
  <Override PartName="/ppt/diagrams/quickStyle8.xml" ContentType="application/vnd.openxmlformats-officedocument.drawingml.diagramStyle+xml"/>
  <Override PartName="/ppt/diagrams/layout8.xml" ContentType="application/vnd.openxmlformats-officedocument.drawingml.diagramLayout+xml"/>
  <Override PartName="/ppt/diagrams/quickStyle11.xml" ContentType="application/vnd.openxmlformats-officedocument.drawingml.diagramStyl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diagrams/drawing9.xml" ContentType="application/vnd.ms-office.drawingml.diagramDrawing+xml"/>
  <Override PartName="/ppt/diagrams/colors9.xml" ContentType="application/vnd.openxmlformats-officedocument.drawingml.diagramColors+xml"/>
  <Override PartName="/ppt/diagrams/quickStyle9.xml" ContentType="application/vnd.openxmlformats-officedocument.drawingml.diagram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708" r:id="rId5"/>
    <p:sldMasterId id="2147483720" r:id="rId6"/>
  </p:sldMasterIdLst>
  <p:notesMasterIdLst>
    <p:notesMasterId r:id="rId112"/>
  </p:notesMasterIdLst>
  <p:handoutMasterIdLst>
    <p:handoutMasterId r:id="rId113"/>
  </p:handoutMasterIdLst>
  <p:sldIdLst>
    <p:sldId id="256" r:id="rId7"/>
    <p:sldId id="287" r:id="rId8"/>
    <p:sldId id="436" r:id="rId9"/>
    <p:sldId id="594" r:id="rId10"/>
    <p:sldId id="595" r:id="rId11"/>
    <p:sldId id="596" r:id="rId12"/>
    <p:sldId id="597" r:id="rId13"/>
    <p:sldId id="598" r:id="rId14"/>
    <p:sldId id="599" r:id="rId15"/>
    <p:sldId id="600" r:id="rId16"/>
    <p:sldId id="601" r:id="rId17"/>
    <p:sldId id="602" r:id="rId18"/>
    <p:sldId id="603" r:id="rId19"/>
    <p:sldId id="604" r:id="rId20"/>
    <p:sldId id="605" r:id="rId21"/>
    <p:sldId id="606" r:id="rId22"/>
    <p:sldId id="607" r:id="rId23"/>
    <p:sldId id="490" r:id="rId24"/>
    <p:sldId id="491" r:id="rId25"/>
    <p:sldId id="440" r:id="rId26"/>
    <p:sldId id="445" r:id="rId27"/>
    <p:sldId id="496" r:id="rId28"/>
    <p:sldId id="447" r:id="rId29"/>
    <p:sldId id="448" r:id="rId30"/>
    <p:sldId id="450" r:id="rId31"/>
    <p:sldId id="451" r:id="rId32"/>
    <p:sldId id="452" r:id="rId33"/>
    <p:sldId id="453" r:id="rId34"/>
    <p:sldId id="454" r:id="rId35"/>
    <p:sldId id="444" r:id="rId36"/>
    <p:sldId id="460" r:id="rId37"/>
    <p:sldId id="463" r:id="rId38"/>
    <p:sldId id="464" r:id="rId39"/>
    <p:sldId id="466" r:id="rId40"/>
    <p:sldId id="461" r:id="rId41"/>
    <p:sldId id="462" r:id="rId42"/>
    <p:sldId id="413" r:id="rId43"/>
    <p:sldId id="414" r:id="rId44"/>
    <p:sldId id="380" r:id="rId45"/>
    <p:sldId id="443" r:id="rId46"/>
    <p:sldId id="280" r:id="rId47"/>
    <p:sldId id="358" r:id="rId48"/>
    <p:sldId id="412" r:id="rId49"/>
    <p:sldId id="442" r:id="rId50"/>
    <p:sldId id="356" r:id="rId51"/>
    <p:sldId id="363" r:id="rId52"/>
    <p:sldId id="479" r:id="rId53"/>
    <p:sldId id="480" r:id="rId54"/>
    <p:sldId id="481" r:id="rId55"/>
    <p:sldId id="482" r:id="rId56"/>
    <p:sldId id="483" r:id="rId57"/>
    <p:sldId id="441" r:id="rId58"/>
    <p:sldId id="552" r:id="rId59"/>
    <p:sldId id="487" r:id="rId60"/>
    <p:sldId id="553" r:id="rId61"/>
    <p:sldId id="488" r:id="rId62"/>
    <p:sldId id="489" r:id="rId63"/>
    <p:sldId id="426" r:id="rId64"/>
    <p:sldId id="428" r:id="rId65"/>
    <p:sldId id="554" r:id="rId66"/>
    <p:sldId id="611" r:id="rId67"/>
    <p:sldId id="556" r:id="rId68"/>
    <p:sldId id="557" r:id="rId69"/>
    <p:sldId id="559" r:id="rId70"/>
    <p:sldId id="560" r:id="rId71"/>
    <p:sldId id="561" r:id="rId72"/>
    <p:sldId id="608" r:id="rId73"/>
    <p:sldId id="609" r:id="rId74"/>
    <p:sldId id="610" r:id="rId75"/>
    <p:sldId id="612" r:id="rId76"/>
    <p:sldId id="613" r:id="rId77"/>
    <p:sldId id="567" r:id="rId78"/>
    <p:sldId id="568" r:id="rId79"/>
    <p:sldId id="569" r:id="rId80"/>
    <p:sldId id="570" r:id="rId81"/>
    <p:sldId id="571" r:id="rId82"/>
    <p:sldId id="572" r:id="rId83"/>
    <p:sldId id="573" r:id="rId84"/>
    <p:sldId id="574" r:id="rId85"/>
    <p:sldId id="575" r:id="rId86"/>
    <p:sldId id="576" r:id="rId87"/>
    <p:sldId id="577" r:id="rId88"/>
    <p:sldId id="578" r:id="rId89"/>
    <p:sldId id="579" r:id="rId90"/>
    <p:sldId id="580" r:id="rId91"/>
    <p:sldId id="581" r:id="rId92"/>
    <p:sldId id="582" r:id="rId93"/>
    <p:sldId id="583" r:id="rId94"/>
    <p:sldId id="585" r:id="rId95"/>
    <p:sldId id="586" r:id="rId96"/>
    <p:sldId id="587" r:id="rId97"/>
    <p:sldId id="588" r:id="rId98"/>
    <p:sldId id="589" r:id="rId99"/>
    <p:sldId id="590" r:id="rId100"/>
    <p:sldId id="591" r:id="rId101"/>
    <p:sldId id="592" r:id="rId102"/>
    <p:sldId id="405" r:id="rId103"/>
    <p:sldId id="406" r:id="rId104"/>
    <p:sldId id="407" r:id="rId105"/>
    <p:sldId id="409" r:id="rId106"/>
    <p:sldId id="410" r:id="rId107"/>
    <p:sldId id="411" r:id="rId108"/>
    <p:sldId id="421" r:id="rId109"/>
    <p:sldId id="423" r:id="rId110"/>
    <p:sldId id="424" r:id="rId111"/>
  </p:sldIdLst>
  <p:sldSz cx="9144000" cy="6858000" type="screen4x3"/>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scar Javier Imitola Madero" initials="OJIM" lastIdx="3" clrIdx="0">
    <p:extLst>
      <p:ext uri="{19B8F6BF-5375-455C-9EA6-DF929625EA0E}">
        <p15:presenceInfo xmlns:p15="http://schemas.microsoft.com/office/powerpoint/2012/main" userId="ed8a51c1d949d6b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FFA"/>
    <a:srgbClr val="FEF2BE"/>
    <a:srgbClr val="EADCF4"/>
    <a:srgbClr val="FDEDF1"/>
    <a:srgbClr val="EE6082"/>
    <a:srgbClr val="AAE8FC"/>
    <a:srgbClr val="CCCCE6"/>
    <a:srgbClr val="754B97"/>
    <a:srgbClr val="FEF3C6"/>
    <a:srgbClr val="E721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7" autoAdjust="0"/>
    <p:restoredTop sz="86417" autoAdjust="0"/>
  </p:normalViewPr>
  <p:slideViewPr>
    <p:cSldViewPr>
      <p:cViewPr varScale="1">
        <p:scale>
          <a:sx n="75" d="100"/>
          <a:sy n="75" d="100"/>
        </p:scale>
        <p:origin x="1085" y="53"/>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17102"/>
    </p:cViewPr>
  </p:sorterViewPr>
  <p:notesViewPr>
    <p:cSldViewPr>
      <p:cViewPr varScale="1">
        <p:scale>
          <a:sx n="66" d="100"/>
          <a:sy n="66" d="100"/>
        </p:scale>
        <p:origin x="3134" y="53"/>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theme" Target="theme/theme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notesMaster" Target="notesMasters/notesMaster1.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handoutMaster" Target="handoutMasters/handoutMaster1.xml"/><Relationship Id="rId118" Type="http://schemas.openxmlformats.org/officeDocument/2006/relationships/tableStyles" Target="tableStyles.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commentAuthors" Target="commentAuthors.xml"/><Relationship Id="rId119" Type="http://schemas.openxmlformats.org/officeDocument/2006/relationships/customXml" Target="../customXml/item1.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customXml" Target="../customXml/item2.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presProps" Target="pres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customXml" Target="../customXml/item3.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s>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C:\Users\1100961503\AppData\Local\Microsoft\Windows\INetCache\Content.Outlook\ZD36L8JN\REPORTE%20SEPTIEMBRE%202016%20UV.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C:\Users\1100961503\AppData\Local\Microsoft\Windows\INetCache\Content.Outlook\ZD36L8JN\REPORTE%20SEPTIEMBRE%202016%20UV.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C:\Archivos%20temporales%20de%20Internet\Content.Outlook\5OQNI3UH\Rendicion%20de%20Ctas%20-%20Grafica%20%20Ejecucion%20y%20SINERGIA.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s-CO" b="1" dirty="0"/>
              <a:t>Denuncias años 2015 &amp; 2016</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title>
    <c:autoTitleDeleted val="0"/>
    <c:plotArea>
      <c:layout/>
      <c:barChart>
        <c:barDir val="bar"/>
        <c:grouping val="clustered"/>
        <c:varyColors val="0"/>
        <c:ser>
          <c:idx val="0"/>
          <c:order val="0"/>
          <c:tx>
            <c:v>2015</c:v>
          </c:tx>
          <c:spPr>
            <a:solidFill>
              <a:schemeClr val="accent1"/>
            </a:solidFill>
            <a:ln>
              <a:noFill/>
            </a:ln>
            <a:effectLst/>
          </c:spPr>
          <c:invertIfNegative val="0"/>
          <c:cat>
            <c:strRef>
              <c:f>Hoja1!$A$1:$A$5</c:f>
              <c:strCache>
                <c:ptCount val="5"/>
                <c:pt idx="0">
                  <c:v>Proceso de Contratación</c:v>
                </c:pt>
                <c:pt idx="1">
                  <c:v>Prestación de servicios</c:v>
                </c:pt>
                <c:pt idx="2">
                  <c:v>Incumplimiento de funciones</c:v>
                </c:pt>
                <c:pt idx="3">
                  <c:v>Proceso Gestión de Talento Humano</c:v>
                </c:pt>
                <c:pt idx="4">
                  <c:v>Otros</c:v>
                </c:pt>
              </c:strCache>
            </c:strRef>
          </c:cat>
          <c:val>
            <c:numRef>
              <c:f>Hoja1!$B$1:$B$5</c:f>
              <c:numCache>
                <c:formatCode>0.00%</c:formatCode>
                <c:ptCount val="5"/>
                <c:pt idx="0">
                  <c:v>0.43480000000000002</c:v>
                </c:pt>
                <c:pt idx="1">
                  <c:v>0.18479999999999999</c:v>
                </c:pt>
                <c:pt idx="2">
                  <c:v>0.1522</c:v>
                </c:pt>
                <c:pt idx="4">
                  <c:v>0.22819999999999999</c:v>
                </c:pt>
              </c:numCache>
            </c:numRef>
          </c:val>
          <c:extLst>
            <c:ext xmlns:c16="http://schemas.microsoft.com/office/drawing/2014/chart" uri="{C3380CC4-5D6E-409C-BE32-E72D297353CC}">
              <c16:uniqueId val="{00000000-67AB-48FD-98D5-B94625944E2F}"/>
            </c:ext>
          </c:extLst>
        </c:ser>
        <c:ser>
          <c:idx val="1"/>
          <c:order val="1"/>
          <c:tx>
            <c:v>2016</c:v>
          </c:tx>
          <c:spPr>
            <a:solidFill>
              <a:schemeClr val="accent2"/>
            </a:solidFill>
            <a:ln>
              <a:noFill/>
            </a:ln>
            <a:effectLst/>
          </c:spPr>
          <c:invertIfNegative val="0"/>
          <c:cat>
            <c:strRef>
              <c:f>Hoja1!$A$1:$A$5</c:f>
              <c:strCache>
                <c:ptCount val="5"/>
                <c:pt idx="0">
                  <c:v>Proceso de Contratación</c:v>
                </c:pt>
                <c:pt idx="1">
                  <c:v>Prestación de servicios</c:v>
                </c:pt>
                <c:pt idx="2">
                  <c:v>Incumplimiento de funciones</c:v>
                </c:pt>
                <c:pt idx="3">
                  <c:v>Proceso Gestión de Talento Humano</c:v>
                </c:pt>
                <c:pt idx="4">
                  <c:v>Otros</c:v>
                </c:pt>
              </c:strCache>
            </c:strRef>
          </c:cat>
          <c:val>
            <c:numRef>
              <c:f>Hoja1!$C$1:$C$5</c:f>
              <c:numCache>
                <c:formatCode>0.00%</c:formatCode>
                <c:ptCount val="5"/>
                <c:pt idx="0">
                  <c:v>0.2203</c:v>
                </c:pt>
                <c:pt idx="1">
                  <c:v>0.1356</c:v>
                </c:pt>
                <c:pt idx="3">
                  <c:v>0.2712</c:v>
                </c:pt>
                <c:pt idx="4">
                  <c:v>0.37290000000000001</c:v>
                </c:pt>
              </c:numCache>
            </c:numRef>
          </c:val>
          <c:extLst>
            <c:ext xmlns:c16="http://schemas.microsoft.com/office/drawing/2014/chart" uri="{C3380CC4-5D6E-409C-BE32-E72D297353CC}">
              <c16:uniqueId val="{00000001-67AB-48FD-98D5-B94625944E2F}"/>
            </c:ext>
          </c:extLst>
        </c:ser>
        <c:dLbls>
          <c:showLegendKey val="0"/>
          <c:showVal val="0"/>
          <c:showCatName val="0"/>
          <c:showSerName val="0"/>
          <c:showPercent val="0"/>
          <c:showBubbleSize val="0"/>
        </c:dLbls>
        <c:gapWidth val="182"/>
        <c:axId val="82810368"/>
        <c:axId val="170804928"/>
      </c:barChart>
      <c:catAx>
        <c:axId val="828103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170804928"/>
        <c:crosses val="autoZero"/>
        <c:auto val="1"/>
        <c:lblAlgn val="ctr"/>
        <c:lblOffset val="100"/>
        <c:noMultiLvlLbl val="0"/>
      </c:catAx>
      <c:valAx>
        <c:axId val="170804928"/>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82810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overlay val="0"/>
      <c:spPr>
        <a:noFill/>
        <a:ln>
          <a:noFill/>
        </a:ln>
        <a:effectLst/>
      </c:spPr>
      <c:txPr>
        <a:bodyPr rot="0" spcFirstLastPara="1" vertOverflow="ellipsis" vert="horz" wrap="square" anchor="ctr" anchorCtr="1"/>
        <a:lstStyle/>
        <a:p>
          <a:pPr>
            <a:defRPr sz="1400" b="1" i="0" u="none" strike="noStrike" kern="1200" spc="0" baseline="0">
              <a:solidFill>
                <a:schemeClr val="bg2">
                  <a:lumMod val="10000"/>
                </a:schemeClr>
              </a:solidFill>
              <a:latin typeface="+mn-lt"/>
              <a:ea typeface="+mn-ea"/>
              <a:cs typeface="+mn-cs"/>
            </a:defRPr>
          </a:pPr>
          <a:endParaRPr lang="es-CO"/>
        </a:p>
      </c:txPr>
    </c:title>
    <c:autoTitleDeleted val="0"/>
    <c:plotArea>
      <c:layout>
        <c:manualLayout>
          <c:layoutTarget val="inner"/>
          <c:xMode val="edge"/>
          <c:yMode val="edge"/>
          <c:x val="0.17650000717123474"/>
          <c:y val="0.10845989454851535"/>
          <c:w val="0.79982057570672516"/>
          <c:h val="0.82444459424498706"/>
        </c:manualLayout>
      </c:layout>
      <c:barChart>
        <c:barDir val="col"/>
        <c:grouping val="clustered"/>
        <c:varyColors val="0"/>
        <c:ser>
          <c:idx val="0"/>
          <c:order val="0"/>
          <c:tx>
            <c:strRef>
              <c:f>Hoja1!$B$2</c:f>
              <c:strCache>
                <c:ptCount val="1"/>
                <c:pt idx="0">
                  <c:v>Valor</c:v>
                </c:pt>
              </c:strCache>
            </c:strRef>
          </c:tx>
          <c:spPr>
            <a:solidFill>
              <a:schemeClr val="accent1"/>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1-C9E0-445D-958E-4A1736074069}"/>
              </c:ext>
            </c:extLst>
          </c:dPt>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2">
                        <a:lumMod val="7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numRef>
              <c:f>Hoja1!$A$3:$A$4</c:f>
              <c:numCache>
                <c:formatCode>General</c:formatCode>
                <c:ptCount val="2"/>
                <c:pt idx="0">
                  <c:v>2015</c:v>
                </c:pt>
                <c:pt idx="1">
                  <c:v>2016</c:v>
                </c:pt>
              </c:numCache>
            </c:numRef>
          </c:cat>
          <c:val>
            <c:numRef>
              <c:f>Hoja1!$B$3:$B$4</c:f>
              <c:numCache>
                <c:formatCode>"$"\ #,##0.00</c:formatCode>
                <c:ptCount val="2"/>
                <c:pt idx="0">
                  <c:v>1389000000</c:v>
                </c:pt>
                <c:pt idx="1">
                  <c:v>2118000000</c:v>
                </c:pt>
              </c:numCache>
            </c:numRef>
          </c:val>
          <c:extLst>
            <c:ext xmlns:c16="http://schemas.microsoft.com/office/drawing/2014/chart" uri="{C3380CC4-5D6E-409C-BE32-E72D297353CC}">
              <c16:uniqueId val="{00000002-C9E0-445D-958E-4A1736074069}"/>
            </c:ext>
          </c:extLst>
        </c:ser>
        <c:dLbls>
          <c:showLegendKey val="0"/>
          <c:showVal val="0"/>
          <c:showCatName val="0"/>
          <c:showSerName val="0"/>
          <c:showPercent val="0"/>
          <c:showBubbleSize val="0"/>
        </c:dLbls>
        <c:gapWidth val="219"/>
        <c:overlap val="-27"/>
        <c:axId val="162856960"/>
        <c:axId val="343336064"/>
      </c:barChart>
      <c:catAx>
        <c:axId val="162856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bg2">
                    <a:lumMod val="10000"/>
                  </a:schemeClr>
                </a:solidFill>
                <a:latin typeface="+mn-lt"/>
                <a:ea typeface="+mn-ea"/>
                <a:cs typeface="+mn-cs"/>
              </a:defRPr>
            </a:pPr>
            <a:endParaRPr lang="es-CO"/>
          </a:p>
        </c:txPr>
        <c:crossAx val="343336064"/>
        <c:crosses val="autoZero"/>
        <c:auto val="1"/>
        <c:lblAlgn val="ctr"/>
        <c:lblOffset val="100"/>
        <c:noMultiLvlLbl val="0"/>
      </c:catAx>
      <c:valAx>
        <c:axId val="343336064"/>
        <c:scaling>
          <c:orientation val="minMax"/>
        </c:scaling>
        <c:delete val="0"/>
        <c:axPos val="l"/>
        <c:majorGridlines>
          <c:spPr>
            <a:ln w="9525" cap="flat" cmpd="sng" algn="ctr">
              <a:solidFill>
                <a:schemeClr val="tx1">
                  <a:lumMod val="15000"/>
                  <a:lumOff val="85000"/>
                </a:schemeClr>
              </a:solidFill>
              <a:round/>
            </a:ln>
            <a:effectLst/>
          </c:spPr>
        </c:majorGridlines>
        <c:numFmt formatCode="&quot;$&quot;\ #,##0.00" sourceLinked="1"/>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chemeClr val="tx2">
                    <a:lumMod val="75000"/>
                  </a:schemeClr>
                </a:solidFill>
                <a:latin typeface="+mn-lt"/>
                <a:ea typeface="+mn-ea"/>
                <a:cs typeface="+mn-cs"/>
              </a:defRPr>
            </a:pPr>
            <a:endParaRPr lang="es-CO"/>
          </a:p>
        </c:txPr>
        <c:crossAx val="162856960"/>
        <c:crosses val="autoZero"/>
        <c:crossBetween val="between"/>
      </c:valAx>
      <c:spPr>
        <a:solidFill>
          <a:schemeClr val="tx2">
            <a:lumMod val="20000"/>
            <a:lumOff val="80000"/>
          </a:schemeClr>
        </a:solid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8844325867496724E-2"/>
          <c:y val="9.7654293898281411E-2"/>
          <c:w val="0.84755887587189671"/>
          <c:h val="0.73962704462308715"/>
        </c:manualLayout>
      </c:layout>
      <c:barChart>
        <c:barDir val="col"/>
        <c:grouping val="clustered"/>
        <c:varyColors val="0"/>
        <c:ser>
          <c:idx val="0"/>
          <c:order val="0"/>
          <c:tx>
            <c:strRef>
              <c:f>'PAX TOTAL'!$B$26</c:f>
              <c:strCache>
                <c:ptCount val="1"/>
                <c:pt idx="0">
                  <c:v>2015</c:v>
                </c:pt>
              </c:strCache>
            </c:strRef>
          </c:tx>
          <c:sp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solidFill>
                <a:schemeClr val="accent1">
                  <a:alpha val="76000"/>
                </a:schemeClr>
              </a:solidFill>
            </a:ln>
            <a:effectLst/>
          </c:spPr>
          <c:invertIfNegative val="0"/>
          <c:dLbls>
            <c:dLbl>
              <c:idx val="9"/>
              <c:layout>
                <c:manualLayout>
                  <c:x val="-1.0145067513395386E-16"/>
                  <c:y val="0.18890132991712699"/>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F72-443B-8BD9-0EBBB0CC0F8B}"/>
                </c:ext>
              </c:extLst>
            </c:dLbl>
            <c:spPr>
              <a:noFill/>
              <a:ln>
                <a:noFill/>
              </a:ln>
              <a:effectLst/>
            </c:spPr>
            <c:txPr>
              <a:bodyPr rot="-5400000" spcFirstLastPara="1" vertOverflow="ellipsis" wrap="square" lIns="38100" tIns="19050" rIns="38100" bIns="19050" anchor="ctr" anchorCtr="0">
                <a:spAutoFit/>
              </a:bodyPr>
              <a:lstStyle/>
              <a:p>
                <a:pPr>
                  <a:defRPr sz="1000" b="1" i="0" u="none" strike="noStrike" kern="1200" baseline="0">
                    <a:solidFill>
                      <a:sysClr val="windowText" lastClr="000000"/>
                    </a:solidFill>
                    <a:latin typeface="Arial Narrow" panose="020B0606020202030204" pitchFamily="34" charset="0"/>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'PAX TOTAL'!$A$27:$A$36</c:f>
              <c:strCache>
                <c:ptCount val="10"/>
                <c:pt idx="0">
                  <c:v>enero</c:v>
                </c:pt>
                <c:pt idx="1">
                  <c:v>febrero</c:v>
                </c:pt>
                <c:pt idx="2">
                  <c:v>marzo</c:v>
                </c:pt>
                <c:pt idx="3">
                  <c:v>abril</c:v>
                </c:pt>
                <c:pt idx="4">
                  <c:v>mayo</c:v>
                </c:pt>
                <c:pt idx="5">
                  <c:v>Junio</c:v>
                </c:pt>
                <c:pt idx="6">
                  <c:v>Julio</c:v>
                </c:pt>
                <c:pt idx="7">
                  <c:v>agosto</c:v>
                </c:pt>
                <c:pt idx="8">
                  <c:v>Septiembre</c:v>
                </c:pt>
                <c:pt idx="9">
                  <c:v>Ene-Sep</c:v>
                </c:pt>
              </c:strCache>
            </c:strRef>
          </c:cat>
          <c:val>
            <c:numRef>
              <c:f>'PAX TOTAL'!$B$27:$B$36</c:f>
              <c:numCache>
                <c:formatCode>#,##0</c:formatCode>
                <c:ptCount val="10"/>
                <c:pt idx="0">
                  <c:v>2892471</c:v>
                </c:pt>
                <c:pt idx="1">
                  <c:v>2350889</c:v>
                </c:pt>
                <c:pt idx="2">
                  <c:v>2616339</c:v>
                </c:pt>
                <c:pt idx="3">
                  <c:v>2567541</c:v>
                </c:pt>
                <c:pt idx="4">
                  <c:v>2724822</c:v>
                </c:pt>
                <c:pt idx="5">
                  <c:v>2939759</c:v>
                </c:pt>
                <c:pt idx="6">
                  <c:v>3146371</c:v>
                </c:pt>
                <c:pt idx="7">
                  <c:v>3059365</c:v>
                </c:pt>
                <c:pt idx="8">
                  <c:v>2780802</c:v>
                </c:pt>
                <c:pt idx="9">
                  <c:v>25078359</c:v>
                </c:pt>
              </c:numCache>
            </c:numRef>
          </c:val>
          <c:extLst>
            <c:ext xmlns:c16="http://schemas.microsoft.com/office/drawing/2014/chart" uri="{C3380CC4-5D6E-409C-BE32-E72D297353CC}">
              <c16:uniqueId val="{00000001-EF72-443B-8BD9-0EBBB0CC0F8B}"/>
            </c:ext>
          </c:extLst>
        </c:ser>
        <c:ser>
          <c:idx val="1"/>
          <c:order val="1"/>
          <c:tx>
            <c:strRef>
              <c:f>'PAX TOTAL'!$C$26</c:f>
              <c:strCache>
                <c:ptCount val="1"/>
                <c:pt idx="0">
                  <c:v>2016</c:v>
                </c:pt>
              </c:strCache>
            </c:strRef>
          </c:tx>
          <c:spPr>
            <a:gradFill flip="none" rotWithShape="1">
              <a:gsLst>
                <a:gs pos="83000">
                  <a:schemeClr val="accent1">
                    <a:lumMod val="40000"/>
                    <a:lumOff val="60000"/>
                  </a:schemeClr>
                </a:gs>
                <a:gs pos="46000">
                  <a:schemeClr val="accent1">
                    <a:lumMod val="95000"/>
                    <a:lumOff val="5000"/>
                  </a:schemeClr>
                </a:gs>
                <a:gs pos="19000">
                  <a:schemeClr val="accent1">
                    <a:lumMod val="60000"/>
                  </a:schemeClr>
                </a:gs>
              </a:gsLst>
              <a:path path="circle">
                <a:fillToRect l="50000" t="130000" r="50000" b="-30000"/>
              </a:path>
              <a:tileRect/>
            </a:gradFill>
            <a:ln>
              <a:solidFill>
                <a:schemeClr val="accent1"/>
              </a:solidFill>
            </a:ln>
            <a:effectLst/>
          </c:spPr>
          <c:invertIfNegative val="0"/>
          <c:dLbls>
            <c:dLbl>
              <c:idx val="9"/>
              <c:layout>
                <c:manualLayout>
                  <c:x val="4.1503028359422328E-3"/>
                  <c:y val="0.19946650567582128"/>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F72-443B-8BD9-0EBBB0CC0F8B}"/>
                </c:ext>
              </c:extLst>
            </c:dLbl>
            <c:spPr>
              <a:noFill/>
              <a:ln>
                <a:noFill/>
              </a:ln>
              <a:effectLst/>
            </c:spPr>
            <c:txPr>
              <a:bodyPr rot="-5400000" spcFirstLastPara="1" vertOverflow="ellipsis" wrap="square" lIns="38100" tIns="19050" rIns="38100" bIns="19050" anchor="ctr" anchorCtr="1">
                <a:spAutoFit/>
              </a:bodyPr>
              <a:lstStyle/>
              <a:p>
                <a:pPr>
                  <a:defRPr sz="1000" b="1" i="0" u="none" strike="noStrike" kern="1200" baseline="0">
                    <a:solidFill>
                      <a:schemeClr val="bg2">
                        <a:lumMod val="25000"/>
                      </a:schemeClr>
                    </a:solidFill>
                    <a:latin typeface="Arial Narrow" panose="020B0606020202030204" pitchFamily="34" charset="0"/>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'PAX TOTAL'!$A$27:$A$36</c:f>
              <c:strCache>
                <c:ptCount val="10"/>
                <c:pt idx="0">
                  <c:v>enero</c:v>
                </c:pt>
                <c:pt idx="1">
                  <c:v>febrero</c:v>
                </c:pt>
                <c:pt idx="2">
                  <c:v>marzo</c:v>
                </c:pt>
                <c:pt idx="3">
                  <c:v>abril</c:v>
                </c:pt>
                <c:pt idx="4">
                  <c:v>mayo</c:v>
                </c:pt>
                <c:pt idx="5">
                  <c:v>Junio</c:v>
                </c:pt>
                <c:pt idx="6">
                  <c:v>Julio</c:v>
                </c:pt>
                <c:pt idx="7">
                  <c:v>agosto</c:v>
                </c:pt>
                <c:pt idx="8">
                  <c:v>Septiembre</c:v>
                </c:pt>
                <c:pt idx="9">
                  <c:v>Ene-Sep</c:v>
                </c:pt>
              </c:strCache>
            </c:strRef>
          </c:cat>
          <c:val>
            <c:numRef>
              <c:f>'PAX TOTAL'!$C$27:$C$36</c:f>
              <c:numCache>
                <c:formatCode>#,##0</c:formatCode>
                <c:ptCount val="10"/>
                <c:pt idx="0">
                  <c:v>3087123</c:v>
                </c:pt>
                <c:pt idx="1">
                  <c:v>2637786</c:v>
                </c:pt>
                <c:pt idx="2">
                  <c:v>2879889</c:v>
                </c:pt>
                <c:pt idx="3">
                  <c:v>2614254</c:v>
                </c:pt>
                <c:pt idx="4">
                  <c:v>2838521</c:v>
                </c:pt>
                <c:pt idx="5">
                  <c:v>3057846</c:v>
                </c:pt>
                <c:pt idx="6">
                  <c:v>3220035</c:v>
                </c:pt>
                <c:pt idx="7">
                  <c:v>3136343</c:v>
                </c:pt>
                <c:pt idx="8">
                  <c:v>2931984</c:v>
                </c:pt>
                <c:pt idx="9">
                  <c:v>26403781</c:v>
                </c:pt>
              </c:numCache>
            </c:numRef>
          </c:val>
          <c:extLst>
            <c:ext xmlns:c16="http://schemas.microsoft.com/office/drawing/2014/chart" uri="{C3380CC4-5D6E-409C-BE32-E72D297353CC}">
              <c16:uniqueId val="{00000003-EF72-443B-8BD9-0EBBB0CC0F8B}"/>
            </c:ext>
          </c:extLst>
        </c:ser>
        <c:dLbls>
          <c:showLegendKey val="0"/>
          <c:showVal val="0"/>
          <c:showCatName val="0"/>
          <c:showSerName val="0"/>
          <c:showPercent val="0"/>
          <c:showBubbleSize val="0"/>
        </c:dLbls>
        <c:gapWidth val="219"/>
        <c:overlap val="-27"/>
        <c:axId val="82961408"/>
        <c:axId val="172296448"/>
      </c:barChart>
      <c:lineChart>
        <c:grouping val="standard"/>
        <c:varyColors val="0"/>
        <c:ser>
          <c:idx val="2"/>
          <c:order val="2"/>
          <c:tx>
            <c:strRef>
              <c:f>'PAX TOTAL'!$D$26</c:f>
              <c:strCache>
                <c:ptCount val="1"/>
                <c:pt idx="0">
                  <c:v>%Variación</c:v>
                </c:pt>
              </c:strCache>
            </c:strRef>
          </c:tx>
          <c:spPr>
            <a:ln w="50800" cap="rnd">
              <a:solidFill>
                <a:schemeClr val="accent2">
                  <a:lumMod val="75000"/>
                  <a:alpha val="22000"/>
                </a:schemeClr>
              </a:solidFill>
              <a:round/>
            </a:ln>
            <a:effectLst/>
          </c:spPr>
          <c:marker>
            <c:symbol val="circle"/>
            <c:size val="6"/>
            <c:spPr>
              <a:solidFill>
                <a:srgbClr val="FFC000"/>
              </a:solidFill>
              <a:ln w="12700">
                <a:solidFill>
                  <a:schemeClr val="lt2"/>
                </a:solidFill>
                <a:round/>
              </a:ln>
              <a:effectLst/>
            </c:spPr>
          </c:marker>
          <c:dLbls>
            <c:dLbl>
              <c:idx val="0"/>
              <c:layout>
                <c:manualLayout>
                  <c:x val="-1.7137275903825588E-2"/>
                  <c:y val="2.49897732115969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F72-443B-8BD9-0EBBB0CC0F8B}"/>
                </c:ext>
              </c:extLst>
            </c:dLbl>
            <c:dLbl>
              <c:idx val="1"/>
              <c:layout>
                <c:manualLayout>
                  <c:x val="-1.5606824040800908E-2"/>
                  <c:y val="-1.92676392873004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F72-443B-8BD9-0EBBB0CC0F8B}"/>
                </c:ext>
              </c:extLst>
            </c:dLbl>
            <c:dLbl>
              <c:idx val="2"/>
              <c:layout>
                <c:manualLayout>
                  <c:x val="-1.5802471593657486E-2"/>
                  <c:y val="2.74625933289684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F72-443B-8BD9-0EBBB0CC0F8B}"/>
                </c:ext>
              </c:extLst>
            </c:dLbl>
            <c:dLbl>
              <c:idx val="3"/>
              <c:layout>
                <c:manualLayout>
                  <c:x val="-2.8092283273441748E-2"/>
                  <c:y val="-4.2036432483434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F72-443B-8BD9-0EBBB0CC0F8B}"/>
                </c:ext>
              </c:extLst>
            </c:dLbl>
            <c:dLbl>
              <c:idx val="4"/>
              <c:layout>
                <c:manualLayout>
                  <c:x val="-2.6531600869361543E-2"/>
                  <c:y val="-2.22545819029946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F72-443B-8BD9-0EBBB0CC0F8B}"/>
                </c:ext>
              </c:extLst>
            </c:dLbl>
            <c:dLbl>
              <c:idx val="6"/>
              <c:layout>
                <c:manualLayout>
                  <c:x val="6.2427296163203635E-3"/>
                  <c:y val="2.90955513060658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F72-443B-8BD9-0EBBB0CC0F8B}"/>
                </c:ext>
              </c:extLst>
            </c:dLbl>
            <c:spPr>
              <a:solidFill>
                <a:schemeClr val="accent2">
                  <a:lumMod val="60000"/>
                  <a:lumOff val="40000"/>
                  <a:alpha val="28000"/>
                </a:schemeClr>
              </a:solidFill>
              <a:ln>
                <a:noFill/>
              </a:ln>
              <a:effectLst>
                <a:outerShdw blurRad="50800" dist="38100" dir="5400000" algn="t" rotWithShape="0">
                  <a:prstClr val="black">
                    <a:alpha val="40000"/>
                  </a:prstClr>
                </a:outerShdw>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5">
                        <a:lumMod val="7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'PAX TOTAL'!$A$27:$A$36</c:f>
              <c:strCache>
                <c:ptCount val="10"/>
                <c:pt idx="0">
                  <c:v>enero</c:v>
                </c:pt>
                <c:pt idx="1">
                  <c:v>febrero</c:v>
                </c:pt>
                <c:pt idx="2">
                  <c:v>marzo</c:v>
                </c:pt>
                <c:pt idx="3">
                  <c:v>abril</c:v>
                </c:pt>
                <c:pt idx="4">
                  <c:v>mayo</c:v>
                </c:pt>
                <c:pt idx="5">
                  <c:v>Junio</c:v>
                </c:pt>
                <c:pt idx="6">
                  <c:v>Julio</c:v>
                </c:pt>
                <c:pt idx="7">
                  <c:v>agosto</c:v>
                </c:pt>
                <c:pt idx="8">
                  <c:v>Septiembre</c:v>
                </c:pt>
                <c:pt idx="9">
                  <c:v>Ene-Sep</c:v>
                </c:pt>
              </c:strCache>
            </c:strRef>
          </c:cat>
          <c:val>
            <c:numRef>
              <c:f>'PAX TOTAL'!$D$27:$D$36</c:f>
              <c:numCache>
                <c:formatCode>0.0%</c:formatCode>
                <c:ptCount val="10"/>
                <c:pt idx="0">
                  <c:v>6.7296093893421949E-2</c:v>
                </c:pt>
                <c:pt idx="1">
                  <c:v>0.12203766319890041</c:v>
                </c:pt>
                <c:pt idx="2">
                  <c:v>0.10073235922409141</c:v>
                </c:pt>
                <c:pt idx="3">
                  <c:v>1.8193672467158306E-2</c:v>
                </c:pt>
                <c:pt idx="4">
                  <c:v>4.1727129331750934E-2</c:v>
                </c:pt>
                <c:pt idx="5">
                  <c:v>4.0168939018470518E-2</c:v>
                </c:pt>
                <c:pt idx="6">
                  <c:v>2.3412369361400787E-2</c:v>
                </c:pt>
                <c:pt idx="7">
                  <c:v>2.5161430558302111E-2</c:v>
                </c:pt>
                <c:pt idx="8">
                  <c:v>5.4366330288887932E-2</c:v>
                </c:pt>
                <c:pt idx="9">
                  <c:v>5.285122523367658E-2</c:v>
                </c:pt>
              </c:numCache>
            </c:numRef>
          </c:val>
          <c:smooth val="0"/>
          <c:extLst>
            <c:ext xmlns:c16="http://schemas.microsoft.com/office/drawing/2014/chart" uri="{C3380CC4-5D6E-409C-BE32-E72D297353CC}">
              <c16:uniqueId val="{0000000A-EF72-443B-8BD9-0EBBB0CC0F8B}"/>
            </c:ext>
          </c:extLst>
        </c:ser>
        <c:dLbls>
          <c:showLegendKey val="0"/>
          <c:showVal val="0"/>
          <c:showCatName val="0"/>
          <c:showSerName val="0"/>
          <c:showPercent val="0"/>
          <c:showBubbleSize val="0"/>
        </c:dLbls>
        <c:marker val="1"/>
        <c:smooth val="0"/>
        <c:axId val="82963968"/>
        <c:axId val="172299904"/>
      </c:lineChart>
      <c:catAx>
        <c:axId val="8296140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2"/>
                </a:solidFill>
                <a:latin typeface="+mn-lt"/>
                <a:ea typeface="+mn-ea"/>
                <a:cs typeface="+mn-cs"/>
              </a:defRPr>
            </a:pPr>
            <a:endParaRPr lang="es-CO"/>
          </a:p>
        </c:txPr>
        <c:crossAx val="172296448"/>
        <c:crosses val="autoZero"/>
        <c:auto val="1"/>
        <c:lblAlgn val="ctr"/>
        <c:lblOffset val="100"/>
        <c:noMultiLvlLbl val="1"/>
      </c:catAx>
      <c:valAx>
        <c:axId val="172296448"/>
        <c:scaling>
          <c:orientation val="minMax"/>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s-CO"/>
          </a:p>
        </c:txPr>
        <c:crossAx val="82961408"/>
        <c:crosses val="autoZero"/>
        <c:crossBetween val="between"/>
      </c:valAx>
      <c:valAx>
        <c:axId val="172299904"/>
        <c:scaling>
          <c:orientation val="minMax"/>
          <c:max val="0.13"/>
        </c:scaling>
        <c:delete val="0"/>
        <c:axPos val="r"/>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CO"/>
          </a:p>
        </c:txPr>
        <c:crossAx val="82963968"/>
        <c:crosses val="max"/>
        <c:crossBetween val="between"/>
      </c:valAx>
      <c:catAx>
        <c:axId val="82963968"/>
        <c:scaling>
          <c:orientation val="minMax"/>
        </c:scaling>
        <c:delete val="1"/>
        <c:axPos val="b"/>
        <c:numFmt formatCode="General" sourceLinked="1"/>
        <c:majorTickMark val="none"/>
        <c:minorTickMark val="none"/>
        <c:tickLblPos val="nextTo"/>
        <c:crossAx val="172299904"/>
        <c:crosses val="autoZero"/>
        <c:auto val="1"/>
        <c:lblAlgn val="ctr"/>
        <c:lblOffset val="100"/>
        <c:noMultiLvlLbl val="1"/>
      </c:catAx>
      <c:spPr>
        <a:noFill/>
        <a:ln>
          <a:noFill/>
        </a:ln>
        <a:effectLst/>
      </c:spPr>
    </c:plotArea>
    <c:legend>
      <c:legendPos val="b"/>
      <c:layout>
        <c:manualLayout>
          <c:xMode val="edge"/>
          <c:yMode val="edge"/>
          <c:x val="0.33661301704221402"/>
          <c:y val="0.93931046404444352"/>
          <c:w val="0.32677396591557195"/>
          <c:h val="6.0689535955556505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es-CO"/>
        </a:p>
      </c:txPr>
    </c:legend>
    <c:plotVisOnly val="1"/>
    <c:dispBlanksAs val="gap"/>
    <c:showDLblsOverMax val="0"/>
  </c:chart>
  <c:sp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9525" cap="flat" cmpd="sng" algn="ctr">
      <a:solidFill>
        <a:schemeClr val="accent1">
          <a:alpha val="52000"/>
        </a:schemeClr>
      </a:solidFill>
      <a:round/>
    </a:ln>
    <a:effectLst/>
  </c:spPr>
  <c:txPr>
    <a:bodyPr/>
    <a:lstStyle/>
    <a:p>
      <a:pPr>
        <a:defRPr/>
      </a:pPr>
      <a:endParaRPr lang="es-CO"/>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048230992232679"/>
          <c:y val="9.1563547956149696E-2"/>
          <c:w val="0.84755887587189671"/>
          <c:h val="0.73962704462308715"/>
        </c:manualLayout>
      </c:layout>
      <c:barChart>
        <c:barDir val="col"/>
        <c:grouping val="clustered"/>
        <c:varyColors val="0"/>
        <c:ser>
          <c:idx val="0"/>
          <c:order val="0"/>
          <c:tx>
            <c:strRef>
              <c:f>'CARGA TOTAL'!$B$26</c:f>
              <c:strCache>
                <c:ptCount val="1"/>
                <c:pt idx="0">
                  <c:v>2015</c:v>
                </c:pt>
              </c:strCache>
            </c:strRef>
          </c:tx>
          <c:sp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solidFill>
                <a:schemeClr val="accent1">
                  <a:alpha val="76000"/>
                </a:schemeClr>
              </a:solidFill>
            </a:ln>
            <a:effectLst/>
          </c:spPr>
          <c:invertIfNegative val="0"/>
          <c:dLbls>
            <c:spPr>
              <a:noFill/>
              <a:ln>
                <a:noFill/>
              </a:ln>
              <a:effectLst/>
            </c:spPr>
            <c:txPr>
              <a:bodyPr rot="-5400000" spcFirstLastPara="1" vertOverflow="ellipsis" wrap="square" lIns="38100" tIns="19050" rIns="38100" bIns="19050" anchor="ctr" anchorCtr="0">
                <a:spAutoFit/>
              </a:bodyPr>
              <a:lstStyle/>
              <a:p>
                <a:pPr>
                  <a:defRPr sz="1000" b="1" i="0" u="none" strike="noStrike" kern="1200" baseline="0">
                    <a:solidFill>
                      <a:sysClr val="windowText" lastClr="000000"/>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'CARGA TOTAL'!$A$27:$A$36</c:f>
              <c:strCache>
                <c:ptCount val="10"/>
                <c:pt idx="0">
                  <c:v>enero</c:v>
                </c:pt>
                <c:pt idx="1">
                  <c:v>febrero</c:v>
                </c:pt>
                <c:pt idx="2">
                  <c:v>marzo</c:v>
                </c:pt>
                <c:pt idx="3">
                  <c:v>abril</c:v>
                </c:pt>
                <c:pt idx="4">
                  <c:v>mayo</c:v>
                </c:pt>
                <c:pt idx="5">
                  <c:v>Junio</c:v>
                </c:pt>
                <c:pt idx="6">
                  <c:v>Julio</c:v>
                </c:pt>
                <c:pt idx="7">
                  <c:v>Agosto</c:v>
                </c:pt>
                <c:pt idx="8">
                  <c:v>Septiembre</c:v>
                </c:pt>
                <c:pt idx="9">
                  <c:v>Ene-Sep</c:v>
                </c:pt>
              </c:strCache>
            </c:strRef>
          </c:cat>
          <c:val>
            <c:numRef>
              <c:f>'CARGA TOTAL'!$B$27:$B$36</c:f>
              <c:numCache>
                <c:formatCode>#,##0</c:formatCode>
                <c:ptCount val="10"/>
                <c:pt idx="0">
                  <c:v>58485.535000000003</c:v>
                </c:pt>
                <c:pt idx="1">
                  <c:v>60334.607600000003</c:v>
                </c:pt>
                <c:pt idx="2">
                  <c:v>65982.721000000005</c:v>
                </c:pt>
                <c:pt idx="3">
                  <c:v>66669.794999999998</c:v>
                </c:pt>
                <c:pt idx="4">
                  <c:v>65589.460000000006</c:v>
                </c:pt>
                <c:pt idx="5">
                  <c:v>59190.161000000007</c:v>
                </c:pt>
                <c:pt idx="6">
                  <c:v>63129.605000000003</c:v>
                </c:pt>
                <c:pt idx="7">
                  <c:v>61293.808000000005</c:v>
                </c:pt>
                <c:pt idx="8">
                  <c:v>65257.739000000001</c:v>
                </c:pt>
                <c:pt idx="9">
                  <c:v>565933.43160000001</c:v>
                </c:pt>
              </c:numCache>
            </c:numRef>
          </c:val>
          <c:extLst>
            <c:ext xmlns:c16="http://schemas.microsoft.com/office/drawing/2014/chart" uri="{C3380CC4-5D6E-409C-BE32-E72D297353CC}">
              <c16:uniqueId val="{00000000-E2C4-477E-96A7-D490C3C08D06}"/>
            </c:ext>
          </c:extLst>
        </c:ser>
        <c:ser>
          <c:idx val="1"/>
          <c:order val="1"/>
          <c:tx>
            <c:strRef>
              <c:f>'CARGA TOTAL'!$C$26</c:f>
              <c:strCache>
                <c:ptCount val="1"/>
                <c:pt idx="0">
                  <c:v>2016</c:v>
                </c:pt>
              </c:strCache>
            </c:strRef>
          </c:tx>
          <c:spPr>
            <a:gradFill flip="none" rotWithShape="1">
              <a:gsLst>
                <a:gs pos="0">
                  <a:schemeClr val="accent1">
                    <a:lumMod val="67000"/>
                  </a:schemeClr>
                </a:gs>
                <a:gs pos="48000">
                  <a:schemeClr val="accent1">
                    <a:lumMod val="97000"/>
                    <a:lumOff val="3000"/>
                  </a:schemeClr>
                </a:gs>
                <a:gs pos="65000">
                  <a:schemeClr val="accent1">
                    <a:lumMod val="60000"/>
                    <a:lumOff val="40000"/>
                  </a:schemeClr>
                </a:gs>
              </a:gsLst>
              <a:lin ang="5400000" scaled="1"/>
              <a:tileRect/>
            </a:gra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'CARGA TOTAL'!$A$27:$A$36</c:f>
              <c:strCache>
                <c:ptCount val="10"/>
                <c:pt idx="0">
                  <c:v>enero</c:v>
                </c:pt>
                <c:pt idx="1">
                  <c:v>febrero</c:v>
                </c:pt>
                <c:pt idx="2">
                  <c:v>marzo</c:v>
                </c:pt>
                <c:pt idx="3">
                  <c:v>abril</c:v>
                </c:pt>
                <c:pt idx="4">
                  <c:v>mayo</c:v>
                </c:pt>
                <c:pt idx="5">
                  <c:v>Junio</c:v>
                </c:pt>
                <c:pt idx="6">
                  <c:v>Julio</c:v>
                </c:pt>
                <c:pt idx="7">
                  <c:v>Agosto</c:v>
                </c:pt>
                <c:pt idx="8">
                  <c:v>Septiembre</c:v>
                </c:pt>
                <c:pt idx="9">
                  <c:v>Ene-Sep</c:v>
                </c:pt>
              </c:strCache>
            </c:strRef>
          </c:cat>
          <c:val>
            <c:numRef>
              <c:f>'CARGA TOTAL'!$C$27:$C$36</c:f>
              <c:numCache>
                <c:formatCode>#,##0</c:formatCode>
                <c:ptCount val="10"/>
                <c:pt idx="0">
                  <c:v>62196.97597</c:v>
                </c:pt>
                <c:pt idx="1">
                  <c:v>59181.570000000007</c:v>
                </c:pt>
                <c:pt idx="2">
                  <c:v>64614.733</c:v>
                </c:pt>
                <c:pt idx="3">
                  <c:v>72739.972000000009</c:v>
                </c:pt>
                <c:pt idx="4">
                  <c:v>61450.563000000002</c:v>
                </c:pt>
                <c:pt idx="5">
                  <c:v>61548.001000000004</c:v>
                </c:pt>
                <c:pt idx="6">
                  <c:v>67168.206000000006</c:v>
                </c:pt>
                <c:pt idx="7">
                  <c:v>64734.241999999998</c:v>
                </c:pt>
                <c:pt idx="8">
                  <c:v>66675.337</c:v>
                </c:pt>
                <c:pt idx="9">
                  <c:v>580309.5999700001</c:v>
                </c:pt>
              </c:numCache>
            </c:numRef>
          </c:val>
          <c:extLst>
            <c:ext xmlns:c16="http://schemas.microsoft.com/office/drawing/2014/chart" uri="{C3380CC4-5D6E-409C-BE32-E72D297353CC}">
              <c16:uniqueId val="{00000001-E2C4-477E-96A7-D490C3C08D06}"/>
            </c:ext>
          </c:extLst>
        </c:ser>
        <c:dLbls>
          <c:showLegendKey val="0"/>
          <c:showVal val="0"/>
          <c:showCatName val="0"/>
          <c:showSerName val="0"/>
          <c:showPercent val="0"/>
          <c:showBubbleSize val="0"/>
        </c:dLbls>
        <c:gapWidth val="219"/>
        <c:overlap val="-27"/>
        <c:axId val="82984448"/>
        <c:axId val="182019776"/>
      </c:barChart>
      <c:lineChart>
        <c:grouping val="standard"/>
        <c:varyColors val="0"/>
        <c:ser>
          <c:idx val="2"/>
          <c:order val="2"/>
          <c:tx>
            <c:strRef>
              <c:f>'CARGA TOTAL'!$D$26</c:f>
              <c:strCache>
                <c:ptCount val="1"/>
                <c:pt idx="0">
                  <c:v>%Variación</c:v>
                </c:pt>
              </c:strCache>
            </c:strRef>
          </c:tx>
          <c:spPr>
            <a:ln w="31750" cap="rnd">
              <a:solidFill>
                <a:schemeClr val="accent1">
                  <a:alpha val="22000"/>
                </a:schemeClr>
              </a:solidFill>
              <a:round/>
            </a:ln>
            <a:effectLst/>
          </c:spPr>
          <c:marker>
            <c:symbol val="circle"/>
            <c:size val="6"/>
            <c:spPr>
              <a:solidFill>
                <a:srgbClr val="FFC000"/>
              </a:solidFill>
              <a:ln w="12700">
                <a:solidFill>
                  <a:schemeClr val="lt2"/>
                </a:solidFill>
                <a:round/>
              </a:ln>
              <a:effectLst/>
            </c:spPr>
          </c:marker>
          <c:dLbls>
            <c:dLbl>
              <c:idx val="0"/>
              <c:layout>
                <c:manualLayout>
                  <c:x val="-1.7137275903825588E-2"/>
                  <c:y val="2.49897732115969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2C4-477E-96A7-D490C3C08D06}"/>
                </c:ext>
              </c:extLst>
            </c:dLbl>
            <c:dLbl>
              <c:idx val="1"/>
              <c:layout>
                <c:manualLayout>
                  <c:x val="-1.5606824040800908E-2"/>
                  <c:y val="-1.92676392873004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2C4-477E-96A7-D490C3C08D06}"/>
                </c:ext>
              </c:extLst>
            </c:dLbl>
            <c:dLbl>
              <c:idx val="2"/>
              <c:layout>
                <c:manualLayout>
                  <c:x val="-1.5802471593657486E-2"/>
                  <c:y val="2.74625933289684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2C4-477E-96A7-D490C3C08D06}"/>
                </c:ext>
              </c:extLst>
            </c:dLbl>
            <c:dLbl>
              <c:idx val="3"/>
              <c:layout>
                <c:manualLayout>
                  <c:x val="-2.8092283273441748E-2"/>
                  <c:y val="-4.2036432483434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2C4-477E-96A7-D490C3C08D06}"/>
                </c:ext>
              </c:extLst>
            </c:dLbl>
            <c:dLbl>
              <c:idx val="4"/>
              <c:layout>
                <c:manualLayout>
                  <c:x val="-2.4923713704111651E-2"/>
                  <c:y val="-9.82860327790732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2C4-477E-96A7-D490C3C08D06}"/>
                </c:ext>
              </c:extLst>
            </c:dLbl>
            <c:spPr>
              <a:solidFill>
                <a:schemeClr val="accent2">
                  <a:lumMod val="60000"/>
                  <a:lumOff val="40000"/>
                  <a:alpha val="28000"/>
                </a:schemeClr>
              </a:solidFill>
              <a:ln>
                <a:noFill/>
              </a:ln>
              <a:effectLst>
                <a:outerShdw blurRad="50800" dist="38100" dir="5400000" algn="t" rotWithShape="0">
                  <a:prstClr val="black">
                    <a:alpha val="40000"/>
                  </a:prstClr>
                </a:outerShdw>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5">
                        <a:lumMod val="7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'CARGA TOTAL'!$A$27:$A$36</c:f>
              <c:strCache>
                <c:ptCount val="10"/>
                <c:pt idx="0">
                  <c:v>enero</c:v>
                </c:pt>
                <c:pt idx="1">
                  <c:v>febrero</c:v>
                </c:pt>
                <c:pt idx="2">
                  <c:v>marzo</c:v>
                </c:pt>
                <c:pt idx="3">
                  <c:v>abril</c:v>
                </c:pt>
                <c:pt idx="4">
                  <c:v>mayo</c:v>
                </c:pt>
                <c:pt idx="5">
                  <c:v>Junio</c:v>
                </c:pt>
                <c:pt idx="6">
                  <c:v>Julio</c:v>
                </c:pt>
                <c:pt idx="7">
                  <c:v>Agosto</c:v>
                </c:pt>
                <c:pt idx="8">
                  <c:v>Septiembre</c:v>
                </c:pt>
                <c:pt idx="9">
                  <c:v>Ene-Sep</c:v>
                </c:pt>
              </c:strCache>
            </c:strRef>
          </c:cat>
          <c:val>
            <c:numRef>
              <c:f>'CARGA TOTAL'!$D$27:$D$36</c:f>
              <c:numCache>
                <c:formatCode>0.0%</c:formatCode>
                <c:ptCount val="10"/>
                <c:pt idx="0">
                  <c:v>6.3459126602842808E-2</c:v>
                </c:pt>
                <c:pt idx="1">
                  <c:v>-1.9110716815203044E-2</c:v>
                </c:pt>
                <c:pt idx="2">
                  <c:v>-2.0732518745324335E-2</c:v>
                </c:pt>
                <c:pt idx="3">
                  <c:v>9.1048382554648866E-2</c:v>
                </c:pt>
                <c:pt idx="4">
                  <c:v>-6.3103080891350638E-2</c:v>
                </c:pt>
                <c:pt idx="5">
                  <c:v>3.9834998928284682E-2</c:v>
                </c:pt>
                <c:pt idx="6">
                  <c:v>6.3973170749286323E-2</c:v>
                </c:pt>
                <c:pt idx="7">
                  <c:v>5.6130204865065592E-2</c:v>
                </c:pt>
                <c:pt idx="8">
                  <c:v>2.1723063374904816E-2</c:v>
                </c:pt>
                <c:pt idx="9">
                  <c:v>2.5402578408128207E-2</c:v>
                </c:pt>
              </c:numCache>
            </c:numRef>
          </c:val>
          <c:smooth val="0"/>
          <c:extLst>
            <c:ext xmlns:c16="http://schemas.microsoft.com/office/drawing/2014/chart" uri="{C3380CC4-5D6E-409C-BE32-E72D297353CC}">
              <c16:uniqueId val="{00000007-E2C4-477E-96A7-D490C3C08D06}"/>
            </c:ext>
          </c:extLst>
        </c:ser>
        <c:dLbls>
          <c:showLegendKey val="0"/>
          <c:showVal val="0"/>
          <c:showCatName val="0"/>
          <c:showSerName val="0"/>
          <c:showPercent val="0"/>
          <c:showBubbleSize val="0"/>
        </c:dLbls>
        <c:marker val="1"/>
        <c:smooth val="0"/>
        <c:axId val="82989056"/>
        <c:axId val="182020928"/>
      </c:lineChart>
      <c:catAx>
        <c:axId val="8298444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2"/>
                </a:solidFill>
                <a:latin typeface="+mn-lt"/>
                <a:ea typeface="+mn-ea"/>
                <a:cs typeface="+mn-cs"/>
              </a:defRPr>
            </a:pPr>
            <a:endParaRPr lang="es-CO"/>
          </a:p>
        </c:txPr>
        <c:crossAx val="182019776"/>
        <c:crosses val="autoZero"/>
        <c:auto val="1"/>
        <c:lblAlgn val="ctr"/>
        <c:lblOffset val="100"/>
        <c:noMultiLvlLbl val="1"/>
      </c:catAx>
      <c:valAx>
        <c:axId val="182019776"/>
        <c:scaling>
          <c:orientation val="minMax"/>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s-CO"/>
          </a:p>
        </c:txPr>
        <c:crossAx val="82984448"/>
        <c:crosses val="autoZero"/>
        <c:crossBetween val="between"/>
      </c:valAx>
      <c:valAx>
        <c:axId val="182020928"/>
        <c:scaling>
          <c:orientation val="minMax"/>
        </c:scaling>
        <c:delete val="0"/>
        <c:axPos val="r"/>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CO"/>
          </a:p>
        </c:txPr>
        <c:crossAx val="82989056"/>
        <c:crosses val="max"/>
        <c:crossBetween val="between"/>
      </c:valAx>
      <c:catAx>
        <c:axId val="82989056"/>
        <c:scaling>
          <c:orientation val="minMax"/>
        </c:scaling>
        <c:delete val="1"/>
        <c:axPos val="b"/>
        <c:numFmt formatCode="General" sourceLinked="1"/>
        <c:majorTickMark val="none"/>
        <c:minorTickMark val="none"/>
        <c:tickLblPos val="nextTo"/>
        <c:crossAx val="182020928"/>
        <c:crosses val="autoZero"/>
        <c:auto val="1"/>
        <c:lblAlgn val="ctr"/>
        <c:lblOffset val="100"/>
        <c:noMultiLvlLbl val="1"/>
      </c:catAx>
      <c:spPr>
        <a:noFill/>
        <a:ln>
          <a:noFill/>
        </a:ln>
        <a:effectLst/>
      </c:spPr>
    </c:plotArea>
    <c:legend>
      <c:legendPos val="b"/>
      <c:layout>
        <c:manualLayout>
          <c:xMode val="edge"/>
          <c:yMode val="edge"/>
          <c:x val="0.33951278810633884"/>
          <c:y val="0.92664624996520217"/>
          <c:w val="0.32097442378732233"/>
          <c:h val="7.335375003479779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es-CO"/>
        </a:p>
      </c:txPr>
    </c:legend>
    <c:plotVisOnly val="1"/>
    <c:dispBlanksAs val="gap"/>
    <c:showDLblsOverMax val="0"/>
  </c:chart>
  <c:sp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9525" cap="flat" cmpd="sng" algn="ctr">
      <a:solidFill>
        <a:schemeClr val="accent1">
          <a:alpha val="52000"/>
        </a:schemeClr>
      </a:solidFill>
      <a:round/>
    </a:ln>
    <a:effectLst/>
  </c:spPr>
  <c:txPr>
    <a:bodyPr/>
    <a:lstStyle/>
    <a:p>
      <a:pPr>
        <a:defRPr/>
      </a:pPr>
      <a:endParaRPr lang="es-CO"/>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'GRAFICA  ENTIDAD '!$C$5</c:f>
              <c:strCache>
                <c:ptCount val="1"/>
                <c:pt idx="0">
                  <c:v>COMPROMISOS</c:v>
                </c:pt>
              </c:strCache>
            </c:strRef>
          </c:tx>
          <c:spPr>
            <a:ln w="28575" cap="rnd">
              <a:solidFill>
                <a:schemeClr val="accent1"/>
              </a:solidFill>
              <a:round/>
            </a:ln>
            <a:effectLst/>
          </c:spPr>
          <c:marker>
            <c:symbol val="none"/>
          </c:marker>
          <c:dLbls>
            <c:dLbl>
              <c:idx val="0"/>
              <c:layout>
                <c:manualLayout>
                  <c:x val="-5.816463418263193E-2"/>
                  <c:y val="-4.50896169820639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373-4524-8EBB-96BB5D094B7F}"/>
                </c:ext>
              </c:extLst>
            </c:dLbl>
            <c:dLbl>
              <c:idx val="1"/>
              <c:layout>
                <c:manualLayout>
                  <c:x val="-4.5683575267377291E-2"/>
                  <c:y val="-5.56871530914068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373-4524-8EBB-96BB5D094B7F}"/>
                </c:ext>
              </c:extLst>
            </c:dLbl>
            <c:dLbl>
              <c:idx val="2"/>
              <c:layout>
                <c:manualLayout>
                  <c:x val="-5.4919908466819219E-2"/>
                  <c:y val="-2.77777777777777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373-4524-8EBB-96BB5D094B7F}"/>
                </c:ext>
              </c:extLst>
            </c:dLbl>
            <c:spPr>
              <a:noFill/>
              <a:ln>
                <a:noFill/>
              </a:ln>
              <a:effectLst/>
            </c:spPr>
            <c:txPr>
              <a:bodyPr rot="0" spcFirstLastPara="1" vertOverflow="ellipsis" vert="horz" wrap="square" anchor="ctr" anchorCtr="1"/>
              <a:lstStyle/>
              <a:p>
                <a:pPr>
                  <a:defRPr sz="1600" b="0" i="0" u="none" strike="noStrike" kern="1200" baseline="0">
                    <a:solidFill>
                      <a:srgbClr val="002060"/>
                    </a:solidFill>
                    <a:latin typeface="Arial" panose="020B0604020202020204" pitchFamily="34" charset="0"/>
                    <a:ea typeface="+mn-ea"/>
                    <a:cs typeface="Arial" panose="020B0604020202020204" pitchFamily="34" charset="0"/>
                  </a:defRPr>
                </a:pPr>
                <a:endParaRPr lang="es-CO"/>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'GRAFICA  ENTIDAD '!$D$3:$E$4</c:f>
              <c:strCache>
                <c:ptCount val="2"/>
                <c:pt idx="0">
                  <c:v>2015  
Apro:  1,124,755  Millones</c:v>
                </c:pt>
                <c:pt idx="1">
                  <c:v>2016
Apro: 937,737 Millones</c:v>
                </c:pt>
              </c:strCache>
            </c:strRef>
          </c:cat>
          <c:val>
            <c:numRef>
              <c:f>'GRAFICA  ENTIDAD '!$D$5:$E$5</c:f>
              <c:numCache>
                <c:formatCode>0.0%</c:formatCode>
                <c:ptCount val="2"/>
                <c:pt idx="0">
                  <c:v>0.65900000000000003</c:v>
                </c:pt>
                <c:pt idx="1">
                  <c:v>0.81200000000000006</c:v>
                </c:pt>
              </c:numCache>
            </c:numRef>
          </c:val>
          <c:smooth val="0"/>
          <c:extLst>
            <c:ext xmlns:c16="http://schemas.microsoft.com/office/drawing/2014/chart" uri="{C3380CC4-5D6E-409C-BE32-E72D297353CC}">
              <c16:uniqueId val="{00000003-1373-4524-8EBB-96BB5D094B7F}"/>
            </c:ext>
          </c:extLst>
        </c:ser>
        <c:ser>
          <c:idx val="1"/>
          <c:order val="1"/>
          <c:tx>
            <c:strRef>
              <c:f>'GRAFICA  ENTIDAD '!$C$6</c:f>
              <c:strCache>
                <c:ptCount val="1"/>
                <c:pt idx="0">
                  <c:v>OBLIGACIONES</c:v>
                </c:pt>
              </c:strCache>
            </c:strRef>
          </c:tx>
          <c:spPr>
            <a:ln w="28575" cap="rnd">
              <a:solidFill>
                <a:schemeClr val="accent2"/>
              </a:solidFill>
              <a:round/>
            </a:ln>
            <a:effectLst/>
          </c:spPr>
          <c:marker>
            <c:symbol val="none"/>
          </c:marker>
          <c:dLbls>
            <c:dLbl>
              <c:idx val="1"/>
              <c:layout>
                <c:manualLayout>
                  <c:x val="-5.4474381178543162E-2"/>
                  <c:y val="5.04888937834841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373-4524-8EBB-96BB5D094B7F}"/>
                </c:ext>
              </c:extLst>
            </c:dLbl>
            <c:dLbl>
              <c:idx val="2"/>
              <c:layout>
                <c:manualLayout>
                  <c:x val="-5.6994660564454618E-2"/>
                  <c:y val="-4.85764800233305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373-4524-8EBB-96BB5D094B7F}"/>
                </c:ext>
              </c:extLst>
            </c:dLbl>
            <c:spPr>
              <a:noFill/>
              <a:ln>
                <a:noFill/>
              </a:ln>
              <a:effectLst/>
            </c:spPr>
            <c:txPr>
              <a:bodyPr rot="0" spcFirstLastPara="1" vertOverflow="ellipsis" vert="horz" wrap="square" anchor="ctr" anchorCtr="1"/>
              <a:lstStyle/>
              <a:p>
                <a:pPr>
                  <a:defRPr sz="1600" b="0" i="0" u="none" strike="noStrike" kern="1200" baseline="0">
                    <a:solidFill>
                      <a:srgbClr val="002060"/>
                    </a:solidFill>
                    <a:latin typeface="Arial" panose="020B0604020202020204" pitchFamily="34" charset="0"/>
                    <a:ea typeface="+mn-ea"/>
                    <a:cs typeface="Arial" panose="020B0604020202020204" pitchFamily="34" charset="0"/>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'GRAFICA  ENTIDAD '!$D$3:$E$4</c:f>
              <c:strCache>
                <c:ptCount val="2"/>
                <c:pt idx="0">
                  <c:v>2015  
Apro:  1,124,755  Millones</c:v>
                </c:pt>
                <c:pt idx="1">
                  <c:v>2016
Apro: 937,737 Millones</c:v>
                </c:pt>
              </c:strCache>
            </c:strRef>
          </c:cat>
          <c:val>
            <c:numRef>
              <c:f>'GRAFICA  ENTIDAD '!$D$6:$E$6</c:f>
              <c:numCache>
                <c:formatCode>0.0%</c:formatCode>
                <c:ptCount val="2"/>
                <c:pt idx="0">
                  <c:v>0.318</c:v>
                </c:pt>
                <c:pt idx="1">
                  <c:v>0.42699999999999999</c:v>
                </c:pt>
              </c:numCache>
            </c:numRef>
          </c:val>
          <c:smooth val="0"/>
          <c:extLst>
            <c:ext xmlns:c16="http://schemas.microsoft.com/office/drawing/2014/chart" uri="{C3380CC4-5D6E-409C-BE32-E72D297353CC}">
              <c16:uniqueId val="{00000006-1373-4524-8EBB-96BB5D094B7F}"/>
            </c:ext>
          </c:extLst>
        </c:ser>
        <c:dLbls>
          <c:dLblPos val="t"/>
          <c:showLegendKey val="0"/>
          <c:showVal val="1"/>
          <c:showCatName val="0"/>
          <c:showSerName val="0"/>
          <c:showPercent val="0"/>
          <c:showBubbleSize val="0"/>
        </c:dLbls>
        <c:smooth val="0"/>
        <c:axId val="82991104"/>
        <c:axId val="182023232"/>
      </c:lineChart>
      <c:catAx>
        <c:axId val="82991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rgbClr val="002060"/>
                </a:solidFill>
                <a:latin typeface="Arial" panose="020B0604020202020204" pitchFamily="34" charset="0"/>
                <a:ea typeface="+mn-ea"/>
                <a:cs typeface="Arial" panose="020B0604020202020204" pitchFamily="34" charset="0"/>
              </a:defRPr>
            </a:pPr>
            <a:endParaRPr lang="es-CO"/>
          </a:p>
        </c:txPr>
        <c:crossAx val="182023232"/>
        <c:crosses val="autoZero"/>
        <c:auto val="1"/>
        <c:lblAlgn val="ctr"/>
        <c:lblOffset val="100"/>
        <c:noMultiLvlLbl val="0"/>
      </c:catAx>
      <c:valAx>
        <c:axId val="18202323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rgbClr val="002060"/>
                </a:solidFill>
                <a:latin typeface="Arial" panose="020B0604020202020204" pitchFamily="34" charset="0"/>
                <a:ea typeface="+mn-ea"/>
                <a:cs typeface="Arial" panose="020B0604020202020204" pitchFamily="34" charset="0"/>
              </a:defRPr>
            </a:pPr>
            <a:endParaRPr lang="es-CO"/>
          </a:p>
        </c:txPr>
        <c:crossAx val="82991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legend>
    <c:plotVisOnly val="1"/>
    <c:dispBlanksAs val="gap"/>
    <c:showDLblsOverMax val="0"/>
  </c:chart>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s-CO"/>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6276257273193102E-2"/>
          <c:y val="5.4923348268097305E-2"/>
          <c:w val="0.86400003719489782"/>
          <c:h val="0.67321506330570868"/>
        </c:manualLayout>
      </c:layout>
      <c:pie3DChart>
        <c:varyColors val="1"/>
        <c:ser>
          <c:idx val="0"/>
          <c:order val="0"/>
          <c:spPr>
            <a:scene3d>
              <a:camera prst="orthographicFront"/>
              <a:lightRig rig="threePt" dir="t"/>
            </a:scene3d>
            <a:sp3d>
              <a:bevelT/>
              <a:contourClr>
                <a:srgbClr val="000000"/>
              </a:contourClr>
            </a:sp3d>
          </c:spPr>
          <c:dPt>
            <c:idx val="0"/>
            <c:bubble3D val="0"/>
            <c:explosion val="28"/>
            <c:spPr>
              <a:solidFill>
                <a:schemeClr val="accent1"/>
              </a:solidFill>
              <a:ln w="25400">
                <a:solidFill>
                  <a:schemeClr val="lt1"/>
                </a:solidFill>
              </a:ln>
              <a:effectLst/>
              <a:scene3d>
                <a:camera prst="orthographicFront"/>
                <a:lightRig rig="threePt" dir="t"/>
              </a:scene3d>
              <a:sp3d contourW="25400">
                <a:bevelT/>
                <a:contourClr>
                  <a:schemeClr val="lt1"/>
                </a:contourClr>
              </a:sp3d>
            </c:spPr>
            <c:extLst>
              <c:ext xmlns:c16="http://schemas.microsoft.com/office/drawing/2014/chart" uri="{C3380CC4-5D6E-409C-BE32-E72D297353CC}">
                <c16:uniqueId val="{00000001-DC58-4456-8739-03E20991153C}"/>
              </c:ext>
            </c:extLst>
          </c:dPt>
          <c:dPt>
            <c:idx val="1"/>
            <c:bubble3D val="0"/>
            <c:spPr>
              <a:solidFill>
                <a:schemeClr val="accent2"/>
              </a:solidFill>
              <a:ln w="25400">
                <a:solidFill>
                  <a:schemeClr val="lt1"/>
                </a:solidFill>
              </a:ln>
              <a:effectLst/>
              <a:scene3d>
                <a:camera prst="orthographicFront"/>
                <a:lightRig rig="threePt" dir="t"/>
              </a:scene3d>
              <a:sp3d contourW="25400">
                <a:bevelT/>
                <a:contourClr>
                  <a:schemeClr val="lt1"/>
                </a:contourClr>
              </a:sp3d>
            </c:spPr>
            <c:extLst>
              <c:ext xmlns:c16="http://schemas.microsoft.com/office/drawing/2014/chart" uri="{C3380CC4-5D6E-409C-BE32-E72D297353CC}">
                <c16:uniqueId val="{00000003-DC58-4456-8739-03E20991153C}"/>
              </c:ext>
            </c:extLst>
          </c:dPt>
          <c:dPt>
            <c:idx val="2"/>
            <c:bubble3D val="0"/>
            <c:spPr>
              <a:solidFill>
                <a:schemeClr val="accent3"/>
              </a:solidFill>
              <a:ln w="25400">
                <a:solidFill>
                  <a:schemeClr val="lt1"/>
                </a:solidFill>
              </a:ln>
              <a:effectLst/>
              <a:scene3d>
                <a:camera prst="orthographicFront"/>
                <a:lightRig rig="threePt" dir="t"/>
              </a:scene3d>
              <a:sp3d contourW="25400">
                <a:bevelT/>
                <a:contourClr>
                  <a:schemeClr val="lt1"/>
                </a:contourClr>
              </a:sp3d>
            </c:spPr>
            <c:extLst>
              <c:ext xmlns:c16="http://schemas.microsoft.com/office/drawing/2014/chart" uri="{C3380CC4-5D6E-409C-BE32-E72D297353CC}">
                <c16:uniqueId val="{00000005-DC58-4456-8739-03E20991153C}"/>
              </c:ext>
            </c:extLst>
          </c:dPt>
          <c:dPt>
            <c:idx val="3"/>
            <c:bubble3D val="0"/>
            <c:spPr>
              <a:solidFill>
                <a:schemeClr val="accent4"/>
              </a:solidFill>
              <a:ln w="25400">
                <a:solidFill>
                  <a:schemeClr val="lt1"/>
                </a:solidFill>
              </a:ln>
              <a:effectLst/>
              <a:scene3d>
                <a:camera prst="orthographicFront"/>
                <a:lightRig rig="threePt" dir="t"/>
              </a:scene3d>
              <a:sp3d contourW="25400">
                <a:bevelT/>
                <a:contourClr>
                  <a:schemeClr val="lt1"/>
                </a:contourClr>
              </a:sp3d>
            </c:spPr>
            <c:extLst>
              <c:ext xmlns:c16="http://schemas.microsoft.com/office/drawing/2014/chart" uri="{C3380CC4-5D6E-409C-BE32-E72D297353CC}">
                <c16:uniqueId val="{00000007-DC58-4456-8739-03E20991153C}"/>
              </c:ext>
            </c:extLst>
          </c:dPt>
          <c:dPt>
            <c:idx val="4"/>
            <c:bubble3D val="0"/>
            <c:spPr>
              <a:solidFill>
                <a:schemeClr val="accent5"/>
              </a:solidFill>
              <a:ln w="25400">
                <a:solidFill>
                  <a:schemeClr val="lt1"/>
                </a:solidFill>
              </a:ln>
              <a:effectLst/>
              <a:scene3d>
                <a:camera prst="orthographicFront"/>
                <a:lightRig rig="threePt" dir="t"/>
              </a:scene3d>
              <a:sp3d contourW="25400">
                <a:bevelT/>
                <a:contourClr>
                  <a:schemeClr val="lt1"/>
                </a:contourClr>
              </a:sp3d>
            </c:spPr>
            <c:extLst>
              <c:ext xmlns:c16="http://schemas.microsoft.com/office/drawing/2014/chart" uri="{C3380CC4-5D6E-409C-BE32-E72D297353CC}">
                <c16:uniqueId val="{00000009-DC58-4456-8739-03E20991153C}"/>
              </c:ext>
            </c:extLst>
          </c:dPt>
          <c:dLbls>
            <c:dLbl>
              <c:idx val="0"/>
              <c:layout>
                <c:manualLayout>
                  <c:x val="-5.2780297572068528E-2"/>
                  <c:y val="0"/>
                </c:manualLayout>
              </c:layout>
              <c:showLegendKey val="0"/>
              <c:showVal val="1"/>
              <c:showCatName val="0"/>
              <c:showSerName val="0"/>
              <c:showPercent val="0"/>
              <c:showBubbleSize val="0"/>
              <c:extLst>
                <c:ext xmlns:c15="http://schemas.microsoft.com/office/drawing/2012/chart" uri="{CE6537A1-D6FC-4f65-9D91-7224C49458BB}">
                  <c15:layout>
                    <c:manualLayout>
                      <c:w val="0.15474223606356455"/>
                      <c:h val="0.12201338090752123"/>
                    </c:manualLayout>
                  </c15:layout>
                </c:ext>
                <c:ext xmlns:c16="http://schemas.microsoft.com/office/drawing/2014/chart" uri="{C3380CC4-5D6E-409C-BE32-E72D297353CC}">
                  <c16:uniqueId val="{00000001-DC58-4456-8739-03E20991153C}"/>
                </c:ext>
              </c:extLst>
            </c:dLbl>
            <c:dLbl>
              <c:idx val="1"/>
              <c:layout>
                <c:manualLayout>
                  <c:x val="-0.22714607447953611"/>
                  <c:y val="-3.6502603325745302E-3"/>
                </c:manualLayout>
              </c:layout>
              <c:showLegendKey val="0"/>
              <c:showVal val="1"/>
              <c:showCatName val="0"/>
              <c:showSerName val="0"/>
              <c:showPercent val="0"/>
              <c:showBubbleSize val="0"/>
              <c:extLst>
                <c:ext xmlns:c15="http://schemas.microsoft.com/office/drawing/2012/chart" uri="{CE6537A1-D6FC-4f65-9D91-7224C49458BB}">
                  <c15:layout>
                    <c:manualLayout>
                      <c:w val="0.12149253765177172"/>
                      <c:h val="0.13368738207641581"/>
                    </c:manualLayout>
                  </c15:layout>
                </c:ext>
                <c:ext xmlns:c16="http://schemas.microsoft.com/office/drawing/2014/chart" uri="{C3380CC4-5D6E-409C-BE32-E72D297353CC}">
                  <c16:uniqueId val="{00000003-DC58-4456-8739-03E20991153C}"/>
                </c:ext>
              </c:extLst>
            </c:dLbl>
            <c:dLbl>
              <c:idx val="2"/>
              <c:layout>
                <c:manualLayout>
                  <c:x val="-0.10991109712368158"/>
                  <c:y val="-0.2414696047374924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C58-4456-8739-03E20991153C}"/>
                </c:ext>
              </c:extLst>
            </c:dLbl>
            <c:dLbl>
              <c:idx val="3"/>
              <c:layout>
                <c:manualLayout>
                  <c:x val="0.16411742182910055"/>
                  <c:y val="-0.107199730254662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C58-4456-8739-03E20991153C}"/>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C58-4456-8739-03E20991153C}"/>
                </c:ext>
              </c:extLst>
            </c:dLbl>
            <c:spPr>
              <a:noFill/>
              <a:ln>
                <a:noFill/>
              </a:ln>
              <a:effectLst/>
            </c:spPr>
            <c:txPr>
              <a:bodyPr rot="0" spcFirstLastPara="1" vertOverflow="ellipsis" vert="horz" wrap="square" anchor="ctr" anchorCtr="1"/>
              <a:lstStyle/>
              <a:p>
                <a:pPr>
                  <a:defRPr sz="1050" b="1" i="0" u="none" strike="noStrike" kern="1200" baseline="0">
                    <a:solidFill>
                      <a:schemeClr val="tx1">
                        <a:lumMod val="95000"/>
                        <a:lumOff val="5000"/>
                      </a:schemeClr>
                    </a:solidFill>
                    <a:latin typeface="Arial" panose="020B0604020202020204" pitchFamily="34" charset="0"/>
                    <a:ea typeface="+mn-ea"/>
                    <a:cs typeface="Arial" panose="020B0604020202020204" pitchFamily="34" charset="0"/>
                  </a:defRPr>
                </a:pPr>
                <a:endParaRPr lang="es-CO"/>
              </a:p>
            </c:txPr>
            <c:showLegendKey val="0"/>
            <c:showVal val="0"/>
            <c:showCatName val="0"/>
            <c:showSerName val="0"/>
            <c:showPercent val="0"/>
            <c:showBubbleSize val="0"/>
            <c:extLst>
              <c:ext xmlns:c15="http://schemas.microsoft.com/office/drawing/2012/chart" uri="{CE6537A1-D6FC-4f65-9D91-7224C49458BB}"/>
            </c:extLst>
          </c:dLbls>
          <c:cat>
            <c:strRef>
              <c:f>DTH!$B$54:$B$58</c:f>
              <c:strCache>
                <c:ptCount val="5"/>
                <c:pt idx="0">
                  <c:v>ESPECIALISTA</c:v>
                </c:pt>
                <c:pt idx="1">
                  <c:v>PROFESIONAL</c:v>
                </c:pt>
                <c:pt idx="2">
                  <c:v>CONTROLADOR TRANSITO AÉREO</c:v>
                </c:pt>
                <c:pt idx="3">
                  <c:v>TÉCNICO</c:v>
                </c:pt>
                <c:pt idx="4">
                  <c:v>AUXILIAR</c:v>
                </c:pt>
              </c:strCache>
            </c:strRef>
          </c:cat>
          <c:val>
            <c:numRef>
              <c:f>DTH!$C$54:$C$58</c:f>
              <c:numCache>
                <c:formatCode>General</c:formatCode>
                <c:ptCount val="5"/>
                <c:pt idx="0">
                  <c:v>5</c:v>
                </c:pt>
                <c:pt idx="1">
                  <c:v>54</c:v>
                </c:pt>
                <c:pt idx="2">
                  <c:v>27</c:v>
                </c:pt>
                <c:pt idx="3">
                  <c:v>55</c:v>
                </c:pt>
                <c:pt idx="4">
                  <c:v>27</c:v>
                </c:pt>
              </c:numCache>
            </c:numRef>
          </c:val>
          <c:extLst>
            <c:ext xmlns:c16="http://schemas.microsoft.com/office/drawing/2014/chart" uri="{C3380CC4-5D6E-409C-BE32-E72D297353CC}">
              <c16:uniqueId val="{0000000A-DC58-4456-8739-03E20991153C}"/>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w="9525" cap="flat" cmpd="sng" algn="ctr">
      <a:noFill/>
      <a:round/>
    </a:ln>
    <a:effectLst/>
  </c:spPr>
  <c:txPr>
    <a:bodyPr/>
    <a:lstStyle/>
    <a:p>
      <a:pPr>
        <a:defRPr sz="1000">
          <a:solidFill>
            <a:schemeClr val="tx1">
              <a:lumMod val="95000"/>
              <a:lumOff val="5000"/>
            </a:schemeClr>
          </a:solidFill>
          <a:latin typeface="Arial" panose="020B0604020202020204" pitchFamily="34" charset="0"/>
          <a:cs typeface="Arial" panose="020B0604020202020204" pitchFamily="34" charset="0"/>
        </a:defRPr>
      </a:pPr>
      <a:endParaRPr lang="es-CO"/>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1">
  <a:schemeClr val="accent1"/>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26">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dk1">
            <a:lumMod val="75000"/>
            <a:lumOff val="25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dk1">
            <a:lumMod val="75000"/>
            <a:lumOff val="25000"/>
          </a:schemeClr>
        </a:solidFill>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326">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dk1">
            <a:lumMod val="75000"/>
            <a:lumOff val="25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dk1">
            <a:lumMod val="75000"/>
            <a:lumOff val="25000"/>
          </a:schemeClr>
        </a:solidFill>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1.xml.rels><?xml version="1.0" encoding="UTF-8" standalone="yes"?>
<Relationships xmlns="http://schemas.openxmlformats.org/package/2006/relationships"><Relationship Id="rId1" Type="http://schemas.openxmlformats.org/officeDocument/2006/relationships/hyperlink" Target="https://spi.dnp.gov.co/" TargetMode="External"/></Relationships>
</file>

<file path=ppt/diagrams/_rels/data14.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7.jpeg"/><Relationship Id="rId7" Type="http://schemas.openxmlformats.org/officeDocument/2006/relationships/image" Target="../media/image79.jpeg"/><Relationship Id="rId2" Type="http://schemas.openxmlformats.org/officeDocument/2006/relationships/hyperlink" Target="http://www.aerocivil.gov.co/Aerocivil/PlanGestControl/PoliticasPlanesProy/Planes-Participacion-Aprobados/Documents/Anexo%20No%201.%20Componente%201%20-%20Gestion%20del%20Riesgo%20de%20Corrupcion%20-%20Mapa%20de%20Riesgos%20Corrupcion.pdf" TargetMode="External"/><Relationship Id="rId1" Type="http://schemas.openxmlformats.org/officeDocument/2006/relationships/image" Target="../media/image76.png"/><Relationship Id="rId6" Type="http://schemas.openxmlformats.org/officeDocument/2006/relationships/hyperlink" Target="http://www.aerocivil.gov.co/Aerocivil/PlanGestControl/PoliticasPlanesProy/Planes-Participacion-Aprobados/Documents/Anexo%20No%203.%20Componente%203%20-%20Estrategia%20Rendicion%20de%20cuentas.pdf" TargetMode="External"/><Relationship Id="rId5" Type="http://schemas.openxmlformats.org/officeDocument/2006/relationships/image" Target="../media/image78.jpeg"/><Relationship Id="rId10" Type="http://schemas.openxmlformats.org/officeDocument/2006/relationships/image" Target="../media/image81.jpeg"/><Relationship Id="rId4" Type="http://schemas.openxmlformats.org/officeDocument/2006/relationships/hyperlink" Target="http://www.aerocivil.gov.co/Aerocivil/PlanGestControl/PoliticasPlanesProy/Planes-Participacion-Aprobados/Documents/Anexo%20No%202.%20Componente%202%20-%20Estrategia%20de%20Racionalizacion%20de%20Tramites.pdf" TargetMode="External"/><Relationship Id="rId9" Type="http://schemas.openxmlformats.org/officeDocument/2006/relationships/hyperlink" Target="http://www.aerocivil.gov.co/Aerocivil/PlanGestControl/PoliticasPlanesProy/Planes-Participacion-Aprobados/Documents/Anexo%20No%205.%20Componente%205%20-%20Transparencia%20y%20Acceso%20de%20la%20Informacion.pdf" TargetMode="External"/></Relationships>
</file>

<file path=ppt/diagrams/_rels/data15.xml.rels><?xml version="1.0" encoding="UTF-8" standalone="yes"?>
<Relationships xmlns="http://schemas.openxmlformats.org/package/2006/relationships"><Relationship Id="rId3" Type="http://schemas.openxmlformats.org/officeDocument/2006/relationships/hyperlink" Target="http://www.aerocivil.gov.co/TServicios/Paginas/AlCiudadano.aspx" TargetMode="External"/><Relationship Id="rId7" Type="http://schemas.openxmlformats.org/officeDocument/2006/relationships/image" Target="../media/image83.png"/><Relationship Id="rId2" Type="http://schemas.openxmlformats.org/officeDocument/2006/relationships/hyperlink" Target="http://www.aerocivil.gov.co/TServicios/EAeronauticas/Paginas/Inicio.aspx" TargetMode="External"/><Relationship Id="rId1" Type="http://schemas.openxmlformats.org/officeDocument/2006/relationships/hyperlink" Target="http://www.aerocivil.gov.co/TServicios/EPContratistas/Paginas/Inicio.aspx" TargetMode="External"/><Relationship Id="rId6" Type="http://schemas.openxmlformats.org/officeDocument/2006/relationships/image" Target="../media/image82.png"/><Relationship Id="rId5" Type="http://schemas.openxmlformats.org/officeDocument/2006/relationships/hyperlink" Target="http://www.aerocivil.gov.co/TServicios/Paginas/Inicio.aspx" TargetMode="External"/><Relationship Id="rId4" Type="http://schemas.openxmlformats.org/officeDocument/2006/relationships/hyperlink" Target="http://www.aerocivil.gov.co/TServicios/PersAeronautico/Paginas/default.aspx" TargetMode="External"/></Relationships>
</file>

<file path=ppt/diagrams/_rels/data16.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hyperlink" Target="http://colombiacompra.gov.co/secop/busqueda-de-procesos-de-contratacion" TargetMode="External"/><Relationship Id="rId4" Type="http://schemas.openxmlformats.org/officeDocument/2006/relationships/image" Target="../media/image100.jpeg"/></Relationships>
</file>

<file path=ppt/diagrams/_rels/data1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image" Target="../media/image107.png"/><Relationship Id="rId5" Type="http://schemas.openxmlformats.org/officeDocument/2006/relationships/image" Target="../media/image111.png"/><Relationship Id="rId4" Type="http://schemas.openxmlformats.org/officeDocument/2006/relationships/image" Target="../media/image110.png"/></Relationships>
</file>

<file path=ppt/diagrams/_rels/drawing11.xml.rels><?xml version="1.0" encoding="UTF-8" standalone="yes"?>
<Relationships xmlns="http://schemas.openxmlformats.org/package/2006/relationships"><Relationship Id="rId1" Type="http://schemas.openxmlformats.org/officeDocument/2006/relationships/hyperlink" Target="https://spi.dnp.gov.co/" TargetMode="External"/></Relationships>
</file>

<file path=ppt/diagrams/_rels/drawing14.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hyperlink" Target="http://www.aerocivil.gov.co/Aerocivil/PlanGestControl/PoliticasPlanesProy/Planes-Participacion-Aprobados/Documents/Anexo%20No%201.%20Componente%201%20-%20Gestion%20del%20Riesgo%20de%20Corrupcion%20-%20Mapa%20de%20Riesgos%20Corrupcion.pdf" TargetMode="External"/><Relationship Id="rId7" Type="http://schemas.openxmlformats.org/officeDocument/2006/relationships/hyperlink" Target="http://www.aerocivil.gov.co/Aerocivil/PlanGestControl/PoliticasPlanesProy/Planes-Participacion-Aprobados/Documents/Anexo%20No%203.%20Componente%203%20-%20Estrategia%20Rendicion%20de%20cuentas.pdf" TargetMode="External"/><Relationship Id="rId2" Type="http://schemas.openxmlformats.org/officeDocument/2006/relationships/image" Target="../media/image77.jpeg"/><Relationship Id="rId1" Type="http://schemas.openxmlformats.org/officeDocument/2006/relationships/image" Target="../media/image76.png"/><Relationship Id="rId6" Type="http://schemas.openxmlformats.org/officeDocument/2006/relationships/image" Target="../media/image79.jpeg"/><Relationship Id="rId5" Type="http://schemas.openxmlformats.org/officeDocument/2006/relationships/hyperlink" Target="http://www.aerocivil.gov.co/Aerocivil/PlanGestControl/PoliticasPlanesProy/Planes-Participacion-Aprobados/Documents/Anexo%20No%202.%20Componente%202%20-%20Estrategia%20de%20Racionalizacion%20de%20Tramites.pdf" TargetMode="External"/><Relationship Id="rId10" Type="http://schemas.openxmlformats.org/officeDocument/2006/relationships/hyperlink" Target="http://www.aerocivil.gov.co/Aerocivil/PlanGestControl/PoliticasPlanesProy/Planes-Participacion-Aprobados/Documents/Anexo%20No%205.%20Componente%205%20-%20Transparencia%20y%20Acceso%20de%20la%20Informacion.pdf" TargetMode="External"/><Relationship Id="rId4" Type="http://schemas.openxmlformats.org/officeDocument/2006/relationships/image" Target="../media/image78.jpeg"/><Relationship Id="rId9" Type="http://schemas.openxmlformats.org/officeDocument/2006/relationships/image" Target="../media/image81.jpeg"/></Relationships>
</file>

<file path=ppt/diagrams/_rels/drawing15.xml.rels><?xml version="1.0" encoding="UTF-8" standalone="yes"?>
<Relationships xmlns="http://schemas.openxmlformats.org/package/2006/relationships"><Relationship Id="rId3" Type="http://schemas.openxmlformats.org/officeDocument/2006/relationships/hyperlink" Target="http://www.aerocivil.gov.co/TServicios/EPContratistas/Paginas/Inicio.aspx" TargetMode="External"/><Relationship Id="rId7"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hyperlink" Target="http://www.aerocivil.gov.co/TServicios/Paginas/Inicio.aspx" TargetMode="External"/><Relationship Id="rId6" Type="http://schemas.openxmlformats.org/officeDocument/2006/relationships/hyperlink" Target="http://www.aerocivil.gov.co/TServicios/PersAeronautico/Paginas/default.aspx" TargetMode="External"/><Relationship Id="rId5" Type="http://schemas.openxmlformats.org/officeDocument/2006/relationships/hyperlink" Target="http://www.aerocivil.gov.co/TServicios/Paginas/AlCiudadano.aspx" TargetMode="External"/><Relationship Id="rId4" Type="http://schemas.openxmlformats.org/officeDocument/2006/relationships/hyperlink" Target="http://www.aerocivil.gov.co/TServicios/EAeronauticas/Paginas/Inicio.aspx" TargetMode="External"/></Relationships>
</file>

<file path=ppt/diagrams/_rels/drawing16.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hyperlink" Target="http://colombiacompra.gov.co/secop/busqueda-de-procesos-de-contratacion" TargetMode="External"/><Relationship Id="rId1" Type="http://schemas.openxmlformats.org/officeDocument/2006/relationships/image" Target="../media/image98.JPG"/><Relationship Id="rId4" Type="http://schemas.openxmlformats.org/officeDocument/2006/relationships/image" Target="../media/image100.jpeg"/></Relationships>
</file>

<file path=ppt/diagrams/_rels/drawing1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image" Target="../media/image107.png"/><Relationship Id="rId5" Type="http://schemas.openxmlformats.org/officeDocument/2006/relationships/image" Target="../media/image111.png"/><Relationship Id="rId4" Type="http://schemas.openxmlformats.org/officeDocument/2006/relationships/image" Target="../media/image110.png"/></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3EAA55-EC76-49B4-B5AC-36E681600BBB}" type="doc">
      <dgm:prSet loTypeId="urn:microsoft.com/office/officeart/2009/layout/CircleArrowProcess" loCatId="cycle" qsTypeId="urn:microsoft.com/office/officeart/2005/8/quickstyle/simple1" qsCatId="simple" csTypeId="urn:microsoft.com/office/officeart/2005/8/colors/accent3_3" csCatId="accent3" phldr="1"/>
      <dgm:spPr/>
      <dgm:t>
        <a:bodyPr/>
        <a:lstStyle/>
        <a:p>
          <a:endParaRPr lang="es-CO"/>
        </a:p>
      </dgm:t>
    </dgm:pt>
    <dgm:pt modelId="{0611E95D-E441-4CE6-A5D4-8291BDA4E71A}">
      <dgm:prSet phldrT="[Texto]" custT="1"/>
      <dgm:spPr/>
      <dgm:t>
        <a:bodyPr/>
        <a:lstStyle/>
        <a:p>
          <a:r>
            <a:rPr lang="es-CO" sz="900" dirty="0">
              <a:latin typeface="Arial" panose="020B0604020202020204" pitchFamily="34" charset="0"/>
              <a:cs typeface="Arial" panose="020B0604020202020204" pitchFamily="34" charset="0"/>
            </a:rPr>
            <a:t>67,9% nivel satisfactorio (escala de evaluación del Departamento Administrativo de la Función Publica).</a:t>
          </a:r>
          <a:endParaRPr lang="es-CO" sz="900" dirty="0"/>
        </a:p>
      </dgm:t>
    </dgm:pt>
    <dgm:pt modelId="{C7672CCE-4D14-45BB-8898-0944E3449665}" type="parTrans" cxnId="{DD081142-E302-45D2-90F8-B3F0CB7F9359}">
      <dgm:prSet/>
      <dgm:spPr/>
      <dgm:t>
        <a:bodyPr/>
        <a:lstStyle/>
        <a:p>
          <a:endParaRPr lang="es-CO"/>
        </a:p>
      </dgm:t>
    </dgm:pt>
    <dgm:pt modelId="{92E426CF-D6C2-4B7A-B656-3E688CD2B431}" type="sibTrans" cxnId="{DD081142-E302-45D2-90F8-B3F0CB7F9359}">
      <dgm:prSet/>
      <dgm:spPr/>
      <dgm:t>
        <a:bodyPr/>
        <a:lstStyle/>
        <a:p>
          <a:endParaRPr lang="es-CO"/>
        </a:p>
      </dgm:t>
    </dgm:pt>
    <dgm:pt modelId="{D50B8C5A-F265-4700-9B1D-548392D7CE03}">
      <dgm:prSet phldrT="[Texto]" custT="1"/>
      <dgm:spPr/>
      <dgm:t>
        <a:bodyPr/>
        <a:lstStyle/>
        <a:p>
          <a:r>
            <a:rPr lang="es-CO" sz="1100">
              <a:latin typeface="Arial" panose="020B0604020202020204" pitchFamily="34" charset="0"/>
              <a:cs typeface="Arial" panose="020B0604020202020204" pitchFamily="34" charset="0"/>
            </a:rPr>
            <a:t>64,75% superando la calificación del año anterior.</a:t>
          </a:r>
          <a:endParaRPr lang="es-CO" sz="1100" dirty="0"/>
        </a:p>
      </dgm:t>
    </dgm:pt>
    <dgm:pt modelId="{0A990BE1-06E0-446E-A397-A8F08D8434AA}" type="parTrans" cxnId="{00A32510-AF56-4B63-BE0B-EAA4EA2C281E}">
      <dgm:prSet/>
      <dgm:spPr/>
      <dgm:t>
        <a:bodyPr/>
        <a:lstStyle/>
        <a:p>
          <a:endParaRPr lang="es-CO"/>
        </a:p>
      </dgm:t>
    </dgm:pt>
    <dgm:pt modelId="{54BA36E8-AE1B-44E3-B26C-93D8A08A3F3C}" type="sibTrans" cxnId="{00A32510-AF56-4B63-BE0B-EAA4EA2C281E}">
      <dgm:prSet/>
      <dgm:spPr/>
      <dgm:t>
        <a:bodyPr/>
        <a:lstStyle/>
        <a:p>
          <a:endParaRPr lang="es-CO"/>
        </a:p>
      </dgm:t>
    </dgm:pt>
    <dgm:pt modelId="{30DC1D24-DF02-4455-8914-63C553DF782A}">
      <dgm:prSet phldrT="[Texto]" custT="1"/>
      <dgm:spPr/>
      <dgm:t>
        <a:bodyPr/>
        <a:lstStyle/>
        <a:p>
          <a:r>
            <a:rPr lang="es-CO" sz="1100">
              <a:latin typeface="Arial" panose="020B0604020202020204" pitchFamily="34" charset="0"/>
              <a:cs typeface="Arial" panose="020B0604020202020204" pitchFamily="34" charset="0"/>
            </a:rPr>
            <a:t>82,63% de cumplimiento y 47,08% de avance</a:t>
          </a:r>
          <a:endParaRPr lang="es-CO" sz="1100" dirty="0"/>
        </a:p>
      </dgm:t>
    </dgm:pt>
    <dgm:pt modelId="{83AE16D2-6F0A-426B-9791-ABF7AC0980BF}" type="parTrans" cxnId="{9C8FF5A8-C2DD-49F6-8C73-D1DD0113666A}">
      <dgm:prSet/>
      <dgm:spPr/>
      <dgm:t>
        <a:bodyPr/>
        <a:lstStyle/>
        <a:p>
          <a:endParaRPr lang="es-CO"/>
        </a:p>
      </dgm:t>
    </dgm:pt>
    <dgm:pt modelId="{5676DFE4-4C58-4CCC-9693-28FE77B28A0E}" type="sibTrans" cxnId="{9C8FF5A8-C2DD-49F6-8C73-D1DD0113666A}">
      <dgm:prSet/>
      <dgm:spPr/>
      <dgm:t>
        <a:bodyPr/>
        <a:lstStyle/>
        <a:p>
          <a:endParaRPr lang="es-CO"/>
        </a:p>
      </dgm:t>
    </dgm:pt>
    <dgm:pt modelId="{9E22C441-BB09-4F0F-8093-C7FD59158CDD}" type="pres">
      <dgm:prSet presAssocID="{1F3EAA55-EC76-49B4-B5AC-36E681600BBB}" presName="Name0" presStyleCnt="0">
        <dgm:presLayoutVars>
          <dgm:chMax val="7"/>
          <dgm:chPref val="7"/>
          <dgm:dir/>
          <dgm:animLvl val="lvl"/>
        </dgm:presLayoutVars>
      </dgm:prSet>
      <dgm:spPr/>
    </dgm:pt>
    <dgm:pt modelId="{DD4B103D-84CF-46E1-AEEE-1EBE05CCA974}" type="pres">
      <dgm:prSet presAssocID="{0611E95D-E441-4CE6-A5D4-8291BDA4E71A}" presName="Accent1" presStyleCnt="0"/>
      <dgm:spPr/>
    </dgm:pt>
    <dgm:pt modelId="{41B2B986-ABAF-4864-AC45-0BF7DB744D66}" type="pres">
      <dgm:prSet presAssocID="{0611E95D-E441-4CE6-A5D4-8291BDA4E71A}" presName="Accent" presStyleLbl="node1" presStyleIdx="0" presStyleCnt="3"/>
      <dgm:spPr/>
    </dgm:pt>
    <dgm:pt modelId="{07446587-17DF-4C96-A13D-909190FCD25A}" type="pres">
      <dgm:prSet presAssocID="{0611E95D-E441-4CE6-A5D4-8291BDA4E71A}" presName="Parent1" presStyleLbl="revTx" presStyleIdx="0" presStyleCnt="3" custLinFactNeighborX="3323" custLinFactNeighborY="-13822">
        <dgm:presLayoutVars>
          <dgm:chMax val="1"/>
          <dgm:chPref val="1"/>
          <dgm:bulletEnabled val="1"/>
        </dgm:presLayoutVars>
      </dgm:prSet>
      <dgm:spPr/>
    </dgm:pt>
    <dgm:pt modelId="{A5FDC201-E35C-48B9-9669-854644FB91FB}" type="pres">
      <dgm:prSet presAssocID="{D50B8C5A-F265-4700-9B1D-548392D7CE03}" presName="Accent2" presStyleCnt="0"/>
      <dgm:spPr/>
    </dgm:pt>
    <dgm:pt modelId="{B8C90446-33CC-41F4-95DC-ECE4C74B634B}" type="pres">
      <dgm:prSet presAssocID="{D50B8C5A-F265-4700-9B1D-548392D7CE03}" presName="Accent" presStyleLbl="node1" presStyleIdx="1" presStyleCnt="3"/>
      <dgm:spPr/>
    </dgm:pt>
    <dgm:pt modelId="{4B6AC8B8-5BCF-4966-973A-70E9634EA624}" type="pres">
      <dgm:prSet presAssocID="{D50B8C5A-F265-4700-9B1D-548392D7CE03}" presName="Parent2" presStyleLbl="revTx" presStyleIdx="1" presStyleCnt="3">
        <dgm:presLayoutVars>
          <dgm:chMax val="1"/>
          <dgm:chPref val="1"/>
          <dgm:bulletEnabled val="1"/>
        </dgm:presLayoutVars>
      </dgm:prSet>
      <dgm:spPr/>
    </dgm:pt>
    <dgm:pt modelId="{4957F801-D0F7-452F-A06F-FC5EC92FF611}" type="pres">
      <dgm:prSet presAssocID="{30DC1D24-DF02-4455-8914-63C553DF782A}" presName="Accent3" presStyleCnt="0"/>
      <dgm:spPr/>
    </dgm:pt>
    <dgm:pt modelId="{20824A5B-D734-4275-A7D0-218B76CA18DE}" type="pres">
      <dgm:prSet presAssocID="{30DC1D24-DF02-4455-8914-63C553DF782A}" presName="Accent" presStyleLbl="node1" presStyleIdx="2" presStyleCnt="3"/>
      <dgm:spPr/>
    </dgm:pt>
    <dgm:pt modelId="{970639F9-BB0F-45D4-AB84-E01F111EC381}" type="pres">
      <dgm:prSet presAssocID="{30DC1D24-DF02-4455-8914-63C553DF782A}" presName="Parent3" presStyleLbl="revTx" presStyleIdx="2" presStyleCnt="3">
        <dgm:presLayoutVars>
          <dgm:chMax val="1"/>
          <dgm:chPref val="1"/>
          <dgm:bulletEnabled val="1"/>
        </dgm:presLayoutVars>
      </dgm:prSet>
      <dgm:spPr/>
    </dgm:pt>
  </dgm:ptLst>
  <dgm:cxnLst>
    <dgm:cxn modelId="{104500CE-174D-4FC6-980C-E44322F7235C}" type="presOf" srcId="{0611E95D-E441-4CE6-A5D4-8291BDA4E71A}" destId="{07446587-17DF-4C96-A13D-909190FCD25A}" srcOrd="0" destOrd="0" presId="urn:microsoft.com/office/officeart/2009/layout/CircleArrowProcess"/>
    <dgm:cxn modelId="{DD081142-E302-45D2-90F8-B3F0CB7F9359}" srcId="{1F3EAA55-EC76-49B4-B5AC-36E681600BBB}" destId="{0611E95D-E441-4CE6-A5D4-8291BDA4E71A}" srcOrd="0" destOrd="0" parTransId="{C7672CCE-4D14-45BB-8898-0944E3449665}" sibTransId="{92E426CF-D6C2-4B7A-B656-3E688CD2B431}"/>
    <dgm:cxn modelId="{4D847A0B-D3C6-4781-B74F-B63625A9869E}" type="presOf" srcId="{30DC1D24-DF02-4455-8914-63C553DF782A}" destId="{970639F9-BB0F-45D4-AB84-E01F111EC381}" srcOrd="0" destOrd="0" presId="urn:microsoft.com/office/officeart/2009/layout/CircleArrowProcess"/>
    <dgm:cxn modelId="{9C8FF5A8-C2DD-49F6-8C73-D1DD0113666A}" srcId="{1F3EAA55-EC76-49B4-B5AC-36E681600BBB}" destId="{30DC1D24-DF02-4455-8914-63C553DF782A}" srcOrd="2" destOrd="0" parTransId="{83AE16D2-6F0A-426B-9791-ABF7AC0980BF}" sibTransId="{5676DFE4-4C58-4CCC-9693-28FE77B28A0E}"/>
    <dgm:cxn modelId="{00A32510-AF56-4B63-BE0B-EAA4EA2C281E}" srcId="{1F3EAA55-EC76-49B4-B5AC-36E681600BBB}" destId="{D50B8C5A-F265-4700-9B1D-548392D7CE03}" srcOrd="1" destOrd="0" parTransId="{0A990BE1-06E0-446E-A397-A8F08D8434AA}" sibTransId="{54BA36E8-AE1B-44E3-B26C-93D8A08A3F3C}"/>
    <dgm:cxn modelId="{61BFA903-B2FA-4E65-9FFB-3C2E0E5E832A}" type="presOf" srcId="{D50B8C5A-F265-4700-9B1D-548392D7CE03}" destId="{4B6AC8B8-5BCF-4966-973A-70E9634EA624}" srcOrd="0" destOrd="0" presId="urn:microsoft.com/office/officeart/2009/layout/CircleArrowProcess"/>
    <dgm:cxn modelId="{776F09DF-BE6D-4C5F-A557-F4B462C3CD36}" type="presOf" srcId="{1F3EAA55-EC76-49B4-B5AC-36E681600BBB}" destId="{9E22C441-BB09-4F0F-8093-C7FD59158CDD}" srcOrd="0" destOrd="0" presId="urn:microsoft.com/office/officeart/2009/layout/CircleArrowProcess"/>
    <dgm:cxn modelId="{1025C484-91C5-4F20-99D2-F554C3485521}" type="presParOf" srcId="{9E22C441-BB09-4F0F-8093-C7FD59158CDD}" destId="{DD4B103D-84CF-46E1-AEEE-1EBE05CCA974}" srcOrd="0" destOrd="0" presId="urn:microsoft.com/office/officeart/2009/layout/CircleArrowProcess"/>
    <dgm:cxn modelId="{D7CFE977-34DC-463E-B0C5-EE880D009A27}" type="presParOf" srcId="{DD4B103D-84CF-46E1-AEEE-1EBE05CCA974}" destId="{41B2B986-ABAF-4864-AC45-0BF7DB744D66}" srcOrd="0" destOrd="0" presId="urn:microsoft.com/office/officeart/2009/layout/CircleArrowProcess"/>
    <dgm:cxn modelId="{E74FF23E-9170-4A98-B907-58DD88F396CF}" type="presParOf" srcId="{9E22C441-BB09-4F0F-8093-C7FD59158CDD}" destId="{07446587-17DF-4C96-A13D-909190FCD25A}" srcOrd="1" destOrd="0" presId="urn:microsoft.com/office/officeart/2009/layout/CircleArrowProcess"/>
    <dgm:cxn modelId="{F534AE6F-1D90-4994-A225-7DDC19562707}" type="presParOf" srcId="{9E22C441-BB09-4F0F-8093-C7FD59158CDD}" destId="{A5FDC201-E35C-48B9-9669-854644FB91FB}" srcOrd="2" destOrd="0" presId="urn:microsoft.com/office/officeart/2009/layout/CircleArrowProcess"/>
    <dgm:cxn modelId="{85A982F2-E451-437D-8EBD-89DE3EF81964}" type="presParOf" srcId="{A5FDC201-E35C-48B9-9669-854644FB91FB}" destId="{B8C90446-33CC-41F4-95DC-ECE4C74B634B}" srcOrd="0" destOrd="0" presId="urn:microsoft.com/office/officeart/2009/layout/CircleArrowProcess"/>
    <dgm:cxn modelId="{E8A85DC9-6D70-48C1-9D2A-D450D0502335}" type="presParOf" srcId="{9E22C441-BB09-4F0F-8093-C7FD59158CDD}" destId="{4B6AC8B8-5BCF-4966-973A-70E9634EA624}" srcOrd="3" destOrd="0" presId="urn:microsoft.com/office/officeart/2009/layout/CircleArrowProcess"/>
    <dgm:cxn modelId="{3C5C6E2D-E538-476A-BB76-FC1A6A2E6204}" type="presParOf" srcId="{9E22C441-BB09-4F0F-8093-C7FD59158CDD}" destId="{4957F801-D0F7-452F-A06F-FC5EC92FF611}" srcOrd="4" destOrd="0" presId="urn:microsoft.com/office/officeart/2009/layout/CircleArrowProcess"/>
    <dgm:cxn modelId="{F8D48641-3E81-4319-B8B8-F007F1B14F16}" type="presParOf" srcId="{4957F801-D0F7-452F-A06F-FC5EC92FF611}" destId="{20824A5B-D734-4275-A7D0-218B76CA18DE}" srcOrd="0" destOrd="0" presId="urn:microsoft.com/office/officeart/2009/layout/CircleArrowProcess"/>
    <dgm:cxn modelId="{E25DC148-9778-4795-9D17-6D5F11584BB7}" type="presParOf" srcId="{9E22C441-BB09-4F0F-8093-C7FD59158CDD}" destId="{970639F9-BB0F-45D4-AB84-E01F111EC381}"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43DE6B4-FEEF-4E6B-BE56-E2FE725D2799}" type="doc">
      <dgm:prSet loTypeId="urn:microsoft.com/office/officeart/2005/8/layout/lProcess3" loCatId="process" qsTypeId="urn:microsoft.com/office/officeart/2005/8/quickstyle/simple1" qsCatId="simple" csTypeId="urn:microsoft.com/office/officeart/2005/8/colors/colorful4" csCatId="colorful" phldr="1"/>
      <dgm:spPr/>
      <dgm:t>
        <a:bodyPr/>
        <a:lstStyle/>
        <a:p>
          <a:endParaRPr lang="es-ES"/>
        </a:p>
      </dgm:t>
    </dgm:pt>
    <dgm:pt modelId="{11D839CF-C08A-494A-9AA7-3E106C32F271}">
      <dgm:prSet phldrT="[Texto]" custT="1"/>
      <dgm:spPr/>
      <dgm:t>
        <a:bodyPr/>
        <a:lstStyle/>
        <a:p>
          <a:r>
            <a:rPr lang="es-ES" sz="1400" dirty="0">
              <a:latin typeface="Arial" panose="020B0604020202020204" pitchFamily="34" charset="0"/>
              <a:cs typeface="Arial" panose="020B0604020202020204" pitchFamily="34" charset="0"/>
            </a:rPr>
            <a:t>Objetivo 1</a:t>
          </a:r>
        </a:p>
      </dgm:t>
    </dgm:pt>
    <dgm:pt modelId="{664F4883-CE8F-44AC-9D98-6E4A1816720F}" type="parTrans" cxnId="{0C2762A5-1DEA-44D2-8A64-628FF3FFDF77}">
      <dgm:prSet/>
      <dgm:spPr/>
      <dgm:t>
        <a:bodyPr/>
        <a:lstStyle/>
        <a:p>
          <a:endParaRPr lang="es-ES" sz="1200">
            <a:latin typeface="Arial" panose="020B0604020202020204" pitchFamily="34" charset="0"/>
            <a:cs typeface="Arial" panose="020B0604020202020204" pitchFamily="34" charset="0"/>
          </a:endParaRPr>
        </a:p>
      </dgm:t>
    </dgm:pt>
    <dgm:pt modelId="{8F7B8125-18B8-4B3A-A1FF-955F495114BB}" type="sibTrans" cxnId="{0C2762A5-1DEA-44D2-8A64-628FF3FFDF77}">
      <dgm:prSet/>
      <dgm:spPr/>
      <dgm:t>
        <a:bodyPr/>
        <a:lstStyle/>
        <a:p>
          <a:endParaRPr lang="es-ES" sz="1200">
            <a:latin typeface="Arial" panose="020B0604020202020204" pitchFamily="34" charset="0"/>
            <a:cs typeface="Arial" panose="020B0604020202020204" pitchFamily="34" charset="0"/>
          </a:endParaRPr>
        </a:p>
      </dgm:t>
    </dgm:pt>
    <dgm:pt modelId="{A413E61D-EFF6-41CD-A382-545C8BE76021}">
      <dgm:prSet phldrT="[Texto]" custT="1"/>
      <dgm:spPr/>
      <dgm:t>
        <a:bodyPr/>
        <a:lstStyle/>
        <a:p>
          <a:pPr algn="l"/>
          <a:r>
            <a:rPr lang="es-ES" sz="1400" dirty="0">
              <a:latin typeface="Arial" panose="020B0604020202020204" pitchFamily="34" charset="0"/>
              <a:cs typeface="Arial" panose="020B0604020202020204" pitchFamily="34" charset="0"/>
            </a:rPr>
            <a:t>Mejorar los niveles de seguridad operacional del transporte aéreo. </a:t>
          </a:r>
        </a:p>
      </dgm:t>
    </dgm:pt>
    <dgm:pt modelId="{97D8E6E0-A3DF-4343-B086-FB9FB373754A}" type="parTrans" cxnId="{107E00C4-E11A-425D-B212-240F97FBBABC}">
      <dgm:prSet/>
      <dgm:spPr/>
      <dgm:t>
        <a:bodyPr/>
        <a:lstStyle/>
        <a:p>
          <a:endParaRPr lang="es-ES" sz="1200">
            <a:latin typeface="Arial" panose="020B0604020202020204" pitchFamily="34" charset="0"/>
            <a:cs typeface="Arial" panose="020B0604020202020204" pitchFamily="34" charset="0"/>
          </a:endParaRPr>
        </a:p>
      </dgm:t>
    </dgm:pt>
    <dgm:pt modelId="{FB1F5CD8-B085-49C3-B656-FB4754CDBCDC}" type="sibTrans" cxnId="{107E00C4-E11A-425D-B212-240F97FBBABC}">
      <dgm:prSet/>
      <dgm:spPr/>
      <dgm:t>
        <a:bodyPr/>
        <a:lstStyle/>
        <a:p>
          <a:endParaRPr lang="es-ES" sz="1200">
            <a:latin typeface="Arial" panose="020B0604020202020204" pitchFamily="34" charset="0"/>
            <a:cs typeface="Arial" panose="020B0604020202020204" pitchFamily="34" charset="0"/>
          </a:endParaRPr>
        </a:p>
      </dgm:t>
    </dgm:pt>
    <dgm:pt modelId="{10D8BBEC-D7A9-47D1-A643-A03262E1F1D7}">
      <dgm:prSet phldrT="[Texto]" custT="1"/>
      <dgm:spPr/>
      <dgm:t>
        <a:bodyPr/>
        <a:lstStyle/>
        <a:p>
          <a:r>
            <a:rPr lang="es-ES" sz="1400" dirty="0">
              <a:latin typeface="Arial" panose="020B0604020202020204" pitchFamily="34" charset="0"/>
              <a:cs typeface="Arial" panose="020B0604020202020204" pitchFamily="34" charset="0"/>
            </a:rPr>
            <a:t>Objetivo 2</a:t>
          </a:r>
        </a:p>
      </dgm:t>
    </dgm:pt>
    <dgm:pt modelId="{092A260D-5B80-4557-8694-57E3C0E16391}" type="parTrans" cxnId="{460D5F2E-06E1-4C44-B919-FAC9EF0375B3}">
      <dgm:prSet/>
      <dgm:spPr/>
      <dgm:t>
        <a:bodyPr/>
        <a:lstStyle/>
        <a:p>
          <a:endParaRPr lang="es-ES" sz="1200">
            <a:latin typeface="Arial" panose="020B0604020202020204" pitchFamily="34" charset="0"/>
            <a:cs typeface="Arial" panose="020B0604020202020204" pitchFamily="34" charset="0"/>
          </a:endParaRPr>
        </a:p>
      </dgm:t>
    </dgm:pt>
    <dgm:pt modelId="{2310A468-0156-4DAF-A736-EE3880A34F84}" type="sibTrans" cxnId="{460D5F2E-06E1-4C44-B919-FAC9EF0375B3}">
      <dgm:prSet/>
      <dgm:spPr/>
      <dgm:t>
        <a:bodyPr/>
        <a:lstStyle/>
        <a:p>
          <a:endParaRPr lang="es-ES" sz="1200">
            <a:latin typeface="Arial" panose="020B0604020202020204" pitchFamily="34" charset="0"/>
            <a:cs typeface="Arial" panose="020B0604020202020204" pitchFamily="34" charset="0"/>
          </a:endParaRPr>
        </a:p>
      </dgm:t>
    </dgm:pt>
    <dgm:pt modelId="{09E19B2D-A736-4BD8-AB76-C2A72FA70FEB}">
      <dgm:prSet phldrT="[Texto]" custT="1"/>
      <dgm:spPr/>
      <dgm:t>
        <a:bodyPr/>
        <a:lstStyle/>
        <a:p>
          <a:pPr algn="l"/>
          <a:r>
            <a:rPr lang="es-ES" sz="1400" dirty="0">
              <a:latin typeface="Arial" panose="020B0604020202020204" pitchFamily="34" charset="0"/>
              <a:cs typeface="Arial" panose="020B0604020202020204" pitchFamily="34" charset="0"/>
            </a:rPr>
            <a:t>Mejorar la eficiencia e incrementar la capacidad de los servicios a la   navegación aérea y </a:t>
          </a:r>
          <a:r>
            <a:rPr lang="es-ES" sz="1400" dirty="0">
              <a:solidFill>
                <a:srgbClr val="C00000"/>
              </a:solidFill>
              <a:latin typeface="Arial" panose="020B0604020202020204" pitchFamily="34" charset="0"/>
              <a:cs typeface="Arial" panose="020B0604020202020204" pitchFamily="34" charset="0"/>
            </a:rPr>
            <a:t>de los servicios </a:t>
          </a:r>
          <a:r>
            <a:rPr lang="es-ES" sz="1400" dirty="0">
              <a:latin typeface="Arial" panose="020B0604020202020204" pitchFamily="34" charset="0"/>
              <a:cs typeface="Arial" panose="020B0604020202020204" pitchFamily="34" charset="0"/>
            </a:rPr>
            <a:t>aeroportuarios. </a:t>
          </a:r>
        </a:p>
      </dgm:t>
    </dgm:pt>
    <dgm:pt modelId="{F1BCF873-EDCF-437B-ACB5-754BB69D22EE}" type="parTrans" cxnId="{2CB16FF4-5B51-402B-89F4-82C8C7EC7D63}">
      <dgm:prSet/>
      <dgm:spPr/>
      <dgm:t>
        <a:bodyPr/>
        <a:lstStyle/>
        <a:p>
          <a:endParaRPr lang="es-ES" sz="1200">
            <a:latin typeface="Arial" panose="020B0604020202020204" pitchFamily="34" charset="0"/>
            <a:cs typeface="Arial" panose="020B0604020202020204" pitchFamily="34" charset="0"/>
          </a:endParaRPr>
        </a:p>
      </dgm:t>
    </dgm:pt>
    <dgm:pt modelId="{70AD22AD-7199-44BF-8BF8-D6002C5B3EAB}" type="sibTrans" cxnId="{2CB16FF4-5B51-402B-89F4-82C8C7EC7D63}">
      <dgm:prSet/>
      <dgm:spPr/>
      <dgm:t>
        <a:bodyPr/>
        <a:lstStyle/>
        <a:p>
          <a:endParaRPr lang="es-ES" sz="1200">
            <a:latin typeface="Arial" panose="020B0604020202020204" pitchFamily="34" charset="0"/>
            <a:cs typeface="Arial" panose="020B0604020202020204" pitchFamily="34" charset="0"/>
          </a:endParaRPr>
        </a:p>
      </dgm:t>
    </dgm:pt>
    <dgm:pt modelId="{CDAF079C-B43F-45E2-88CC-87755F93517E}">
      <dgm:prSet phldrT="[Texto]" custT="1"/>
      <dgm:spPr/>
      <dgm:t>
        <a:bodyPr/>
        <a:lstStyle/>
        <a:p>
          <a:r>
            <a:rPr lang="es-ES" sz="1400" dirty="0">
              <a:latin typeface="Arial" panose="020B0604020202020204" pitchFamily="34" charset="0"/>
              <a:cs typeface="Arial" panose="020B0604020202020204" pitchFamily="34" charset="0"/>
            </a:rPr>
            <a:t>Objetivo 3</a:t>
          </a:r>
        </a:p>
      </dgm:t>
    </dgm:pt>
    <dgm:pt modelId="{53AA64B3-F6A7-4A97-986A-0323F2B5B559}" type="parTrans" cxnId="{72444AB6-8ED2-45A3-8F1A-C2071310C42B}">
      <dgm:prSet/>
      <dgm:spPr/>
      <dgm:t>
        <a:bodyPr/>
        <a:lstStyle/>
        <a:p>
          <a:endParaRPr lang="es-ES" sz="1200">
            <a:latin typeface="Arial" panose="020B0604020202020204" pitchFamily="34" charset="0"/>
            <a:cs typeface="Arial" panose="020B0604020202020204" pitchFamily="34" charset="0"/>
          </a:endParaRPr>
        </a:p>
      </dgm:t>
    </dgm:pt>
    <dgm:pt modelId="{7E3AF5CB-E560-4965-A441-AA6D27C1859B}" type="sibTrans" cxnId="{72444AB6-8ED2-45A3-8F1A-C2071310C42B}">
      <dgm:prSet/>
      <dgm:spPr/>
      <dgm:t>
        <a:bodyPr/>
        <a:lstStyle/>
        <a:p>
          <a:endParaRPr lang="es-ES" sz="1200">
            <a:latin typeface="Arial" panose="020B0604020202020204" pitchFamily="34" charset="0"/>
            <a:cs typeface="Arial" panose="020B0604020202020204" pitchFamily="34" charset="0"/>
          </a:endParaRPr>
        </a:p>
      </dgm:t>
    </dgm:pt>
    <dgm:pt modelId="{5A2406EA-9D60-42C7-AEC5-143B49C503C5}">
      <dgm:prSet phldrT="[Texto]" custT="1"/>
      <dgm:spPr/>
      <dgm:t>
        <a:bodyPr/>
        <a:lstStyle/>
        <a:p>
          <a:pPr algn="l"/>
          <a:r>
            <a:rPr lang="es-ES" sz="1400" dirty="0">
              <a:latin typeface="Arial" panose="020B0604020202020204" pitchFamily="34" charset="0"/>
              <a:cs typeface="Arial" panose="020B0604020202020204" pitchFamily="34" charset="0"/>
            </a:rPr>
            <a:t>Minimizar los impactos negativos que generan el transporte aéreo   sobre el medio ambiente y los recursos naturales. </a:t>
          </a:r>
        </a:p>
      </dgm:t>
    </dgm:pt>
    <dgm:pt modelId="{52F81828-160F-4C73-A331-862B72257621}" type="parTrans" cxnId="{008AA5CE-A5B2-40E8-9E16-54324E7383BB}">
      <dgm:prSet/>
      <dgm:spPr/>
      <dgm:t>
        <a:bodyPr/>
        <a:lstStyle/>
        <a:p>
          <a:endParaRPr lang="es-ES" sz="1200">
            <a:latin typeface="Arial" panose="020B0604020202020204" pitchFamily="34" charset="0"/>
            <a:cs typeface="Arial" panose="020B0604020202020204" pitchFamily="34" charset="0"/>
          </a:endParaRPr>
        </a:p>
      </dgm:t>
    </dgm:pt>
    <dgm:pt modelId="{8D7DBA4D-E974-4F60-AC1A-1F47D0B01CC0}" type="sibTrans" cxnId="{008AA5CE-A5B2-40E8-9E16-54324E7383BB}">
      <dgm:prSet/>
      <dgm:spPr/>
      <dgm:t>
        <a:bodyPr/>
        <a:lstStyle/>
        <a:p>
          <a:endParaRPr lang="es-ES" sz="1200">
            <a:latin typeface="Arial" panose="020B0604020202020204" pitchFamily="34" charset="0"/>
            <a:cs typeface="Arial" panose="020B0604020202020204" pitchFamily="34" charset="0"/>
          </a:endParaRPr>
        </a:p>
      </dgm:t>
    </dgm:pt>
    <dgm:pt modelId="{3769F9E7-3E64-486A-A632-26B4DBCD3DF7}">
      <dgm:prSet phldrT="[Texto]" custT="1"/>
      <dgm:spPr/>
      <dgm:t>
        <a:bodyPr/>
        <a:lstStyle/>
        <a:p>
          <a:pPr algn="l"/>
          <a:r>
            <a:rPr lang="es-ES" sz="1400" dirty="0">
              <a:latin typeface="Arial" panose="020B0604020202020204" pitchFamily="34" charset="0"/>
              <a:cs typeface="Arial" panose="020B0604020202020204" pitchFamily="34" charset="0"/>
            </a:rPr>
            <a:t>Mejorar la facilitación y la seguridad de la aviación civil. </a:t>
          </a:r>
        </a:p>
      </dgm:t>
    </dgm:pt>
    <dgm:pt modelId="{77A55A51-9686-47B5-98A8-08530B098611}" type="parTrans" cxnId="{41C08D5C-5F20-46E0-8DD9-C1B519C4A8ED}">
      <dgm:prSet/>
      <dgm:spPr/>
      <dgm:t>
        <a:bodyPr/>
        <a:lstStyle/>
        <a:p>
          <a:endParaRPr lang="es-ES" sz="1200">
            <a:latin typeface="Arial" panose="020B0604020202020204" pitchFamily="34" charset="0"/>
            <a:cs typeface="Arial" panose="020B0604020202020204" pitchFamily="34" charset="0"/>
          </a:endParaRPr>
        </a:p>
      </dgm:t>
    </dgm:pt>
    <dgm:pt modelId="{00259C02-60E2-44CC-8D81-7F4163F98998}" type="sibTrans" cxnId="{41C08D5C-5F20-46E0-8DD9-C1B519C4A8ED}">
      <dgm:prSet/>
      <dgm:spPr/>
      <dgm:t>
        <a:bodyPr/>
        <a:lstStyle/>
        <a:p>
          <a:endParaRPr lang="es-ES" sz="1200">
            <a:latin typeface="Arial" panose="020B0604020202020204" pitchFamily="34" charset="0"/>
            <a:cs typeface="Arial" panose="020B0604020202020204" pitchFamily="34" charset="0"/>
          </a:endParaRPr>
        </a:p>
      </dgm:t>
    </dgm:pt>
    <dgm:pt modelId="{8133C390-A91B-45EB-ACBA-5A4051D0C871}">
      <dgm:prSet phldrT="[Texto]" custT="1"/>
      <dgm:spPr/>
      <dgm:t>
        <a:bodyPr/>
        <a:lstStyle/>
        <a:p>
          <a:r>
            <a:rPr lang="es-ES" sz="1400" dirty="0">
              <a:latin typeface="Arial" panose="020B0604020202020204" pitchFamily="34" charset="0"/>
              <a:cs typeface="Arial" panose="020B0604020202020204" pitchFamily="34" charset="0"/>
            </a:rPr>
            <a:t>Objetivo 5</a:t>
          </a:r>
        </a:p>
      </dgm:t>
    </dgm:pt>
    <dgm:pt modelId="{942002B3-7E44-4D1E-8577-259E88ABA44A}" type="parTrans" cxnId="{1C351616-EC6A-410D-86DD-6B63A4FF9356}">
      <dgm:prSet/>
      <dgm:spPr/>
      <dgm:t>
        <a:bodyPr/>
        <a:lstStyle/>
        <a:p>
          <a:endParaRPr lang="es-ES" sz="1200">
            <a:latin typeface="Arial" panose="020B0604020202020204" pitchFamily="34" charset="0"/>
            <a:cs typeface="Arial" panose="020B0604020202020204" pitchFamily="34" charset="0"/>
          </a:endParaRPr>
        </a:p>
      </dgm:t>
    </dgm:pt>
    <dgm:pt modelId="{048F9442-AEDF-4A9F-AAEC-3BE87506CFD0}" type="sibTrans" cxnId="{1C351616-EC6A-410D-86DD-6B63A4FF9356}">
      <dgm:prSet/>
      <dgm:spPr/>
      <dgm:t>
        <a:bodyPr/>
        <a:lstStyle/>
        <a:p>
          <a:endParaRPr lang="es-ES" sz="1200">
            <a:latin typeface="Arial" panose="020B0604020202020204" pitchFamily="34" charset="0"/>
            <a:cs typeface="Arial" panose="020B0604020202020204" pitchFamily="34" charset="0"/>
          </a:endParaRPr>
        </a:p>
      </dgm:t>
    </dgm:pt>
    <dgm:pt modelId="{50B94A7B-649C-4CDF-A18B-0CB2424DD518}">
      <dgm:prSet phldrT="[Texto]" custT="1"/>
      <dgm:spPr/>
      <dgm:t>
        <a:bodyPr/>
        <a:lstStyle/>
        <a:p>
          <a:r>
            <a:rPr lang="es-ES" sz="1400" dirty="0">
              <a:latin typeface="Arial" panose="020B0604020202020204" pitchFamily="34" charset="0"/>
              <a:cs typeface="Arial" panose="020B0604020202020204" pitchFamily="34" charset="0"/>
            </a:rPr>
            <a:t>Objetivo 4</a:t>
          </a:r>
        </a:p>
      </dgm:t>
    </dgm:pt>
    <dgm:pt modelId="{79A017CB-6E3C-4987-B82E-83A8C07DEC94}" type="sibTrans" cxnId="{100E0476-D884-477F-B756-2F97643EDA90}">
      <dgm:prSet/>
      <dgm:spPr/>
      <dgm:t>
        <a:bodyPr/>
        <a:lstStyle/>
        <a:p>
          <a:endParaRPr lang="es-ES" sz="1200">
            <a:latin typeface="Arial" panose="020B0604020202020204" pitchFamily="34" charset="0"/>
            <a:cs typeface="Arial" panose="020B0604020202020204" pitchFamily="34" charset="0"/>
          </a:endParaRPr>
        </a:p>
      </dgm:t>
    </dgm:pt>
    <dgm:pt modelId="{AD6DF2C0-C9A1-4270-A9F4-E778C2D4A105}" type="parTrans" cxnId="{100E0476-D884-477F-B756-2F97643EDA90}">
      <dgm:prSet/>
      <dgm:spPr/>
      <dgm:t>
        <a:bodyPr/>
        <a:lstStyle/>
        <a:p>
          <a:endParaRPr lang="es-ES" sz="1200">
            <a:latin typeface="Arial" panose="020B0604020202020204" pitchFamily="34" charset="0"/>
            <a:cs typeface="Arial" panose="020B0604020202020204" pitchFamily="34" charset="0"/>
          </a:endParaRPr>
        </a:p>
      </dgm:t>
    </dgm:pt>
    <dgm:pt modelId="{E28B883E-D045-457D-8B39-1E0DD304CBDA}">
      <dgm:prSet phldrT="[Texto]" custT="1"/>
      <dgm:spPr/>
      <dgm:t>
        <a:bodyPr/>
        <a:lstStyle/>
        <a:p>
          <a:r>
            <a:rPr lang="es-ES" sz="1400" dirty="0">
              <a:latin typeface="Arial" panose="020B0604020202020204" pitchFamily="34" charset="0"/>
              <a:cs typeface="Arial" panose="020B0604020202020204" pitchFamily="34" charset="0"/>
            </a:rPr>
            <a:t>Objetivo 6</a:t>
          </a:r>
        </a:p>
      </dgm:t>
    </dgm:pt>
    <dgm:pt modelId="{73085C4F-D518-4598-B459-1C8A467D0934}" type="parTrans" cxnId="{2DFA822B-86AF-454E-A689-2F1DE58989EF}">
      <dgm:prSet/>
      <dgm:spPr/>
      <dgm:t>
        <a:bodyPr/>
        <a:lstStyle/>
        <a:p>
          <a:endParaRPr lang="es-ES" sz="1200">
            <a:latin typeface="Arial" panose="020B0604020202020204" pitchFamily="34" charset="0"/>
            <a:cs typeface="Arial" panose="020B0604020202020204" pitchFamily="34" charset="0"/>
          </a:endParaRPr>
        </a:p>
      </dgm:t>
    </dgm:pt>
    <dgm:pt modelId="{207E6369-E1A9-401C-8B3C-32091018B46A}" type="sibTrans" cxnId="{2DFA822B-86AF-454E-A689-2F1DE58989EF}">
      <dgm:prSet/>
      <dgm:spPr/>
      <dgm:t>
        <a:bodyPr/>
        <a:lstStyle/>
        <a:p>
          <a:endParaRPr lang="es-ES" sz="1200">
            <a:latin typeface="Arial" panose="020B0604020202020204" pitchFamily="34" charset="0"/>
            <a:cs typeface="Arial" panose="020B0604020202020204" pitchFamily="34" charset="0"/>
          </a:endParaRPr>
        </a:p>
      </dgm:t>
    </dgm:pt>
    <dgm:pt modelId="{DDE0D6CE-927E-4552-8275-665FE409F6E4}">
      <dgm:prSet custT="1"/>
      <dgm:spPr/>
      <dgm:t>
        <a:bodyPr/>
        <a:lstStyle/>
        <a:p>
          <a:pPr algn="l"/>
          <a:r>
            <a:rPr lang="es-ES" sz="1400" dirty="0">
              <a:latin typeface="Arial" panose="020B0604020202020204" pitchFamily="34" charset="0"/>
              <a:cs typeface="Arial" panose="020B0604020202020204" pitchFamily="34" charset="0"/>
            </a:rPr>
            <a:t>Fomentar la cobertura y el crecimiento de la aviación civil. </a:t>
          </a:r>
        </a:p>
      </dgm:t>
    </dgm:pt>
    <dgm:pt modelId="{4A174E90-34C3-4785-AE50-7C929C2F24CA}" type="parTrans" cxnId="{7565920A-750B-4823-A16D-7E888A767838}">
      <dgm:prSet/>
      <dgm:spPr/>
      <dgm:t>
        <a:bodyPr/>
        <a:lstStyle/>
        <a:p>
          <a:endParaRPr lang="es-ES" sz="1200">
            <a:latin typeface="Arial" panose="020B0604020202020204" pitchFamily="34" charset="0"/>
            <a:cs typeface="Arial" panose="020B0604020202020204" pitchFamily="34" charset="0"/>
          </a:endParaRPr>
        </a:p>
      </dgm:t>
    </dgm:pt>
    <dgm:pt modelId="{21F3E45F-9536-4C52-A637-4055B39AC16D}" type="sibTrans" cxnId="{7565920A-750B-4823-A16D-7E888A767838}">
      <dgm:prSet/>
      <dgm:spPr/>
      <dgm:t>
        <a:bodyPr/>
        <a:lstStyle/>
        <a:p>
          <a:endParaRPr lang="es-ES" sz="1200">
            <a:latin typeface="Arial" panose="020B0604020202020204" pitchFamily="34" charset="0"/>
            <a:cs typeface="Arial" panose="020B0604020202020204" pitchFamily="34" charset="0"/>
          </a:endParaRPr>
        </a:p>
      </dgm:t>
    </dgm:pt>
    <dgm:pt modelId="{011BFA93-733E-4606-AB56-58AD6BF6F8D8}">
      <dgm:prSet custT="1"/>
      <dgm:spPr/>
      <dgm:t>
        <a:bodyPr/>
        <a:lstStyle/>
        <a:p>
          <a:pPr algn="l"/>
          <a:r>
            <a:rPr lang="es-ES" sz="1400" dirty="0">
              <a:latin typeface="Arial" panose="020B0604020202020204" pitchFamily="34" charset="0"/>
              <a:cs typeface="Arial" panose="020B0604020202020204" pitchFamily="34" charset="0"/>
            </a:rPr>
            <a:t>Fortalecer la gestión y eficiencia institucional.</a:t>
          </a:r>
        </a:p>
      </dgm:t>
    </dgm:pt>
    <dgm:pt modelId="{B2447E30-24D5-4EF7-BA58-8CA659A24573}" type="parTrans" cxnId="{22622971-899C-448D-997C-D74B5171C07E}">
      <dgm:prSet/>
      <dgm:spPr/>
      <dgm:t>
        <a:bodyPr/>
        <a:lstStyle/>
        <a:p>
          <a:endParaRPr lang="es-ES" sz="1200">
            <a:latin typeface="Arial" panose="020B0604020202020204" pitchFamily="34" charset="0"/>
            <a:cs typeface="Arial" panose="020B0604020202020204" pitchFamily="34" charset="0"/>
          </a:endParaRPr>
        </a:p>
      </dgm:t>
    </dgm:pt>
    <dgm:pt modelId="{4CC8669E-5C01-4939-AC57-C0F1BEF7C18E}" type="sibTrans" cxnId="{22622971-899C-448D-997C-D74B5171C07E}">
      <dgm:prSet/>
      <dgm:spPr/>
      <dgm:t>
        <a:bodyPr/>
        <a:lstStyle/>
        <a:p>
          <a:endParaRPr lang="es-ES" sz="1200">
            <a:latin typeface="Arial" panose="020B0604020202020204" pitchFamily="34" charset="0"/>
            <a:cs typeface="Arial" panose="020B0604020202020204" pitchFamily="34" charset="0"/>
          </a:endParaRPr>
        </a:p>
      </dgm:t>
    </dgm:pt>
    <dgm:pt modelId="{9FCCF428-F127-4A51-83C7-BF01008E5475}" type="pres">
      <dgm:prSet presAssocID="{243DE6B4-FEEF-4E6B-BE56-E2FE725D2799}" presName="Name0" presStyleCnt="0">
        <dgm:presLayoutVars>
          <dgm:chPref val="3"/>
          <dgm:dir/>
          <dgm:animLvl val="lvl"/>
          <dgm:resizeHandles/>
        </dgm:presLayoutVars>
      </dgm:prSet>
      <dgm:spPr/>
    </dgm:pt>
    <dgm:pt modelId="{DA40D551-5087-45BF-9155-BFECCB89C795}" type="pres">
      <dgm:prSet presAssocID="{11D839CF-C08A-494A-9AA7-3E106C32F271}" presName="horFlow" presStyleCnt="0"/>
      <dgm:spPr/>
    </dgm:pt>
    <dgm:pt modelId="{91F5B608-5A91-4F57-A9E8-A7AE0A5DB107}" type="pres">
      <dgm:prSet presAssocID="{11D839CF-C08A-494A-9AA7-3E106C32F271}" presName="bigChev" presStyleLbl="node1" presStyleIdx="0" presStyleCnt="6" custScaleX="93107"/>
      <dgm:spPr/>
    </dgm:pt>
    <dgm:pt modelId="{3806156C-D9D5-4545-8E48-30BEC5CEAED3}" type="pres">
      <dgm:prSet presAssocID="{97D8E6E0-A3DF-4343-B086-FB9FB373754A}" presName="parTrans" presStyleCnt="0"/>
      <dgm:spPr/>
    </dgm:pt>
    <dgm:pt modelId="{F460449C-6B9C-41BE-BEB7-7B4A6FA79B77}" type="pres">
      <dgm:prSet presAssocID="{A413E61D-EFF6-41CD-A382-545C8BE76021}" presName="node" presStyleLbl="alignAccFollowNode1" presStyleIdx="0" presStyleCnt="6" custScaleX="317379" custScaleY="104348">
        <dgm:presLayoutVars>
          <dgm:bulletEnabled val="1"/>
        </dgm:presLayoutVars>
      </dgm:prSet>
      <dgm:spPr/>
    </dgm:pt>
    <dgm:pt modelId="{A7EABD87-0206-4A67-9D74-EDC4B2413CD9}" type="pres">
      <dgm:prSet presAssocID="{11D839CF-C08A-494A-9AA7-3E106C32F271}" presName="vSp" presStyleCnt="0"/>
      <dgm:spPr/>
    </dgm:pt>
    <dgm:pt modelId="{81607B84-A7FF-4784-8A67-D35A56E5B333}" type="pres">
      <dgm:prSet presAssocID="{10D8BBEC-D7A9-47D1-A643-A03262E1F1D7}" presName="horFlow" presStyleCnt="0"/>
      <dgm:spPr/>
    </dgm:pt>
    <dgm:pt modelId="{1D7B4345-CCE8-4FE1-8E79-D2138004D79A}" type="pres">
      <dgm:prSet presAssocID="{10D8BBEC-D7A9-47D1-A643-A03262E1F1D7}" presName="bigChev" presStyleLbl="node1" presStyleIdx="1" presStyleCnt="6" custScaleX="93107"/>
      <dgm:spPr/>
    </dgm:pt>
    <dgm:pt modelId="{7A6910A2-1E13-4C4A-8E3E-CED81EAA3D6A}" type="pres">
      <dgm:prSet presAssocID="{F1BCF873-EDCF-437B-ACB5-754BB69D22EE}" presName="parTrans" presStyleCnt="0"/>
      <dgm:spPr/>
    </dgm:pt>
    <dgm:pt modelId="{1059E4F3-828B-41AB-B99D-178A76BB3D6F}" type="pres">
      <dgm:prSet presAssocID="{09E19B2D-A736-4BD8-AB76-C2A72FA70FEB}" presName="node" presStyleLbl="alignAccFollowNode1" presStyleIdx="1" presStyleCnt="6" custScaleX="317379" custScaleY="104348">
        <dgm:presLayoutVars>
          <dgm:bulletEnabled val="1"/>
        </dgm:presLayoutVars>
      </dgm:prSet>
      <dgm:spPr/>
    </dgm:pt>
    <dgm:pt modelId="{05E17024-0CB6-470C-B4FA-E11FEB7E5CBF}" type="pres">
      <dgm:prSet presAssocID="{10D8BBEC-D7A9-47D1-A643-A03262E1F1D7}" presName="vSp" presStyleCnt="0"/>
      <dgm:spPr/>
    </dgm:pt>
    <dgm:pt modelId="{E742BE9B-2494-43DB-95D8-ABA3ACE79DB9}" type="pres">
      <dgm:prSet presAssocID="{CDAF079C-B43F-45E2-88CC-87755F93517E}" presName="horFlow" presStyleCnt="0"/>
      <dgm:spPr/>
    </dgm:pt>
    <dgm:pt modelId="{7746CFFE-545C-448A-B2D2-0476FAB6F5DF}" type="pres">
      <dgm:prSet presAssocID="{CDAF079C-B43F-45E2-88CC-87755F93517E}" presName="bigChev" presStyleLbl="node1" presStyleIdx="2" presStyleCnt="6" custScaleX="93107"/>
      <dgm:spPr/>
    </dgm:pt>
    <dgm:pt modelId="{20CD3222-E4B4-423A-926A-5C0FE019BB17}" type="pres">
      <dgm:prSet presAssocID="{77A55A51-9686-47B5-98A8-08530B098611}" presName="parTrans" presStyleCnt="0"/>
      <dgm:spPr/>
    </dgm:pt>
    <dgm:pt modelId="{5B002B30-2F9A-4547-8C9A-932FAD72B987}" type="pres">
      <dgm:prSet presAssocID="{3769F9E7-3E64-486A-A632-26B4DBCD3DF7}" presName="node" presStyleLbl="alignAccFollowNode1" presStyleIdx="2" presStyleCnt="6" custScaleX="317379" custScaleY="104348">
        <dgm:presLayoutVars>
          <dgm:bulletEnabled val="1"/>
        </dgm:presLayoutVars>
      </dgm:prSet>
      <dgm:spPr/>
    </dgm:pt>
    <dgm:pt modelId="{F63F916F-81A8-4B9B-8316-B8AB4D268997}" type="pres">
      <dgm:prSet presAssocID="{CDAF079C-B43F-45E2-88CC-87755F93517E}" presName="vSp" presStyleCnt="0"/>
      <dgm:spPr/>
    </dgm:pt>
    <dgm:pt modelId="{73F63A89-4B1D-4F71-92F0-E191436861BF}" type="pres">
      <dgm:prSet presAssocID="{50B94A7B-649C-4CDF-A18B-0CB2424DD518}" presName="horFlow" presStyleCnt="0"/>
      <dgm:spPr/>
    </dgm:pt>
    <dgm:pt modelId="{6E2F60BB-2199-41D1-90A2-A906C2B22BA6}" type="pres">
      <dgm:prSet presAssocID="{50B94A7B-649C-4CDF-A18B-0CB2424DD518}" presName="bigChev" presStyleLbl="node1" presStyleIdx="3" presStyleCnt="6" custScaleX="93107"/>
      <dgm:spPr/>
    </dgm:pt>
    <dgm:pt modelId="{6C2136D6-A5CB-40D0-9769-E1A5CC659FF9}" type="pres">
      <dgm:prSet presAssocID="{52F81828-160F-4C73-A331-862B72257621}" presName="parTrans" presStyleCnt="0"/>
      <dgm:spPr/>
    </dgm:pt>
    <dgm:pt modelId="{A9BC1228-AD5D-419A-8FCA-A67C1B97ED1D}" type="pres">
      <dgm:prSet presAssocID="{5A2406EA-9D60-42C7-AEC5-143B49C503C5}" presName="node" presStyleLbl="alignAccFollowNode1" presStyleIdx="3" presStyleCnt="6" custScaleX="317379" custScaleY="104348">
        <dgm:presLayoutVars>
          <dgm:bulletEnabled val="1"/>
        </dgm:presLayoutVars>
      </dgm:prSet>
      <dgm:spPr/>
    </dgm:pt>
    <dgm:pt modelId="{C52885BB-2CAD-4FF2-91AA-D8BA27543BF7}" type="pres">
      <dgm:prSet presAssocID="{50B94A7B-649C-4CDF-A18B-0CB2424DD518}" presName="vSp" presStyleCnt="0"/>
      <dgm:spPr/>
    </dgm:pt>
    <dgm:pt modelId="{3289A444-0D0B-4437-87B4-5E180951301B}" type="pres">
      <dgm:prSet presAssocID="{8133C390-A91B-45EB-ACBA-5A4051D0C871}" presName="horFlow" presStyleCnt="0"/>
      <dgm:spPr/>
    </dgm:pt>
    <dgm:pt modelId="{070179EC-AA5F-48D9-AEA0-A0EFAEF138A2}" type="pres">
      <dgm:prSet presAssocID="{8133C390-A91B-45EB-ACBA-5A4051D0C871}" presName="bigChev" presStyleLbl="node1" presStyleIdx="4" presStyleCnt="6" custScaleX="93107"/>
      <dgm:spPr/>
    </dgm:pt>
    <dgm:pt modelId="{3EF7A9F9-339D-4F67-A5E7-7A9ECB35B382}" type="pres">
      <dgm:prSet presAssocID="{4A174E90-34C3-4785-AE50-7C929C2F24CA}" presName="parTrans" presStyleCnt="0"/>
      <dgm:spPr/>
    </dgm:pt>
    <dgm:pt modelId="{5C3BF443-983C-4E65-8D01-97A1653F8787}" type="pres">
      <dgm:prSet presAssocID="{DDE0D6CE-927E-4552-8275-665FE409F6E4}" presName="node" presStyleLbl="alignAccFollowNode1" presStyleIdx="4" presStyleCnt="6" custScaleX="317379" custScaleY="104348">
        <dgm:presLayoutVars>
          <dgm:bulletEnabled val="1"/>
        </dgm:presLayoutVars>
      </dgm:prSet>
      <dgm:spPr/>
    </dgm:pt>
    <dgm:pt modelId="{08889345-5F6B-417B-BD30-C0C461DA2AF4}" type="pres">
      <dgm:prSet presAssocID="{8133C390-A91B-45EB-ACBA-5A4051D0C871}" presName="vSp" presStyleCnt="0"/>
      <dgm:spPr/>
    </dgm:pt>
    <dgm:pt modelId="{FB9C2968-4004-46F3-A65E-023CA6AFA573}" type="pres">
      <dgm:prSet presAssocID="{E28B883E-D045-457D-8B39-1E0DD304CBDA}" presName="horFlow" presStyleCnt="0"/>
      <dgm:spPr/>
    </dgm:pt>
    <dgm:pt modelId="{721D721D-E414-4DD2-8504-28D78A07ABEF}" type="pres">
      <dgm:prSet presAssocID="{E28B883E-D045-457D-8B39-1E0DD304CBDA}" presName="bigChev" presStyleLbl="node1" presStyleIdx="5" presStyleCnt="6" custScaleX="93107"/>
      <dgm:spPr/>
    </dgm:pt>
    <dgm:pt modelId="{229142D4-D7E7-4A89-B0C5-6A55E0CBC514}" type="pres">
      <dgm:prSet presAssocID="{B2447E30-24D5-4EF7-BA58-8CA659A24573}" presName="parTrans" presStyleCnt="0"/>
      <dgm:spPr/>
    </dgm:pt>
    <dgm:pt modelId="{31206C23-6AF8-4FA4-80CF-93170B9397A6}" type="pres">
      <dgm:prSet presAssocID="{011BFA93-733E-4606-AB56-58AD6BF6F8D8}" presName="node" presStyleLbl="alignAccFollowNode1" presStyleIdx="5" presStyleCnt="6" custScaleX="317379" custScaleY="104348">
        <dgm:presLayoutVars>
          <dgm:bulletEnabled val="1"/>
        </dgm:presLayoutVars>
      </dgm:prSet>
      <dgm:spPr/>
    </dgm:pt>
  </dgm:ptLst>
  <dgm:cxnLst>
    <dgm:cxn modelId="{2CB16FF4-5B51-402B-89F4-82C8C7EC7D63}" srcId="{10D8BBEC-D7A9-47D1-A643-A03262E1F1D7}" destId="{09E19B2D-A736-4BD8-AB76-C2A72FA70FEB}" srcOrd="0" destOrd="0" parTransId="{F1BCF873-EDCF-437B-ACB5-754BB69D22EE}" sibTransId="{70AD22AD-7199-44BF-8BF8-D6002C5B3EAB}"/>
    <dgm:cxn modelId="{0C2762A5-1DEA-44D2-8A64-628FF3FFDF77}" srcId="{243DE6B4-FEEF-4E6B-BE56-E2FE725D2799}" destId="{11D839CF-C08A-494A-9AA7-3E106C32F271}" srcOrd="0" destOrd="0" parTransId="{664F4883-CE8F-44AC-9D98-6E4A1816720F}" sibTransId="{8F7B8125-18B8-4B3A-A1FF-955F495114BB}"/>
    <dgm:cxn modelId="{992546E4-B064-495A-9D93-50ACC70AE29B}" type="presOf" srcId="{11D839CF-C08A-494A-9AA7-3E106C32F271}" destId="{91F5B608-5A91-4F57-A9E8-A7AE0A5DB107}" srcOrd="0" destOrd="0" presId="urn:microsoft.com/office/officeart/2005/8/layout/lProcess3"/>
    <dgm:cxn modelId="{1079C4A1-AFC8-4039-91D8-AD87C50210DF}" type="presOf" srcId="{8133C390-A91B-45EB-ACBA-5A4051D0C871}" destId="{070179EC-AA5F-48D9-AEA0-A0EFAEF138A2}" srcOrd="0" destOrd="0" presId="urn:microsoft.com/office/officeart/2005/8/layout/lProcess3"/>
    <dgm:cxn modelId="{107E00C4-E11A-425D-B212-240F97FBBABC}" srcId="{11D839CF-C08A-494A-9AA7-3E106C32F271}" destId="{A413E61D-EFF6-41CD-A382-545C8BE76021}" srcOrd="0" destOrd="0" parTransId="{97D8E6E0-A3DF-4343-B086-FB9FB373754A}" sibTransId="{FB1F5CD8-B085-49C3-B656-FB4754CDBCDC}"/>
    <dgm:cxn modelId="{0B00EA21-25DE-449F-AB52-B73FA0C8F2CD}" type="presOf" srcId="{011BFA93-733E-4606-AB56-58AD6BF6F8D8}" destId="{31206C23-6AF8-4FA4-80CF-93170B9397A6}" srcOrd="0" destOrd="0" presId="urn:microsoft.com/office/officeart/2005/8/layout/lProcess3"/>
    <dgm:cxn modelId="{9210F72E-8A40-4323-A10C-E423EC609433}" type="presOf" srcId="{10D8BBEC-D7A9-47D1-A643-A03262E1F1D7}" destId="{1D7B4345-CCE8-4FE1-8E79-D2138004D79A}" srcOrd="0" destOrd="0" presId="urn:microsoft.com/office/officeart/2005/8/layout/lProcess3"/>
    <dgm:cxn modelId="{22622971-899C-448D-997C-D74B5171C07E}" srcId="{E28B883E-D045-457D-8B39-1E0DD304CBDA}" destId="{011BFA93-733E-4606-AB56-58AD6BF6F8D8}" srcOrd="0" destOrd="0" parTransId="{B2447E30-24D5-4EF7-BA58-8CA659A24573}" sibTransId="{4CC8669E-5C01-4939-AC57-C0F1BEF7C18E}"/>
    <dgm:cxn modelId="{7847D5EB-2CAC-42FF-8ABB-1E0670D91022}" type="presOf" srcId="{E28B883E-D045-457D-8B39-1E0DD304CBDA}" destId="{721D721D-E414-4DD2-8504-28D78A07ABEF}" srcOrd="0" destOrd="0" presId="urn:microsoft.com/office/officeart/2005/8/layout/lProcess3"/>
    <dgm:cxn modelId="{72444AB6-8ED2-45A3-8F1A-C2071310C42B}" srcId="{243DE6B4-FEEF-4E6B-BE56-E2FE725D2799}" destId="{CDAF079C-B43F-45E2-88CC-87755F93517E}" srcOrd="2" destOrd="0" parTransId="{53AA64B3-F6A7-4A97-986A-0323F2B5B559}" sibTransId="{7E3AF5CB-E560-4965-A441-AA6D27C1859B}"/>
    <dgm:cxn modelId="{7565920A-750B-4823-A16D-7E888A767838}" srcId="{8133C390-A91B-45EB-ACBA-5A4051D0C871}" destId="{DDE0D6CE-927E-4552-8275-665FE409F6E4}" srcOrd="0" destOrd="0" parTransId="{4A174E90-34C3-4785-AE50-7C929C2F24CA}" sibTransId="{21F3E45F-9536-4C52-A637-4055B39AC16D}"/>
    <dgm:cxn modelId="{89E99901-A568-4C78-97BE-CD5AC79070B4}" type="presOf" srcId="{DDE0D6CE-927E-4552-8275-665FE409F6E4}" destId="{5C3BF443-983C-4E65-8D01-97A1653F8787}" srcOrd="0" destOrd="0" presId="urn:microsoft.com/office/officeart/2005/8/layout/lProcess3"/>
    <dgm:cxn modelId="{CA6A5715-9796-47C7-B689-0A84AA772B42}" type="presOf" srcId="{3769F9E7-3E64-486A-A632-26B4DBCD3DF7}" destId="{5B002B30-2F9A-4547-8C9A-932FAD72B987}" srcOrd="0" destOrd="0" presId="urn:microsoft.com/office/officeart/2005/8/layout/lProcess3"/>
    <dgm:cxn modelId="{FE4A249A-2BF4-431E-9300-0F4CDD9B4CEA}" type="presOf" srcId="{09E19B2D-A736-4BD8-AB76-C2A72FA70FEB}" destId="{1059E4F3-828B-41AB-B99D-178A76BB3D6F}" srcOrd="0" destOrd="0" presId="urn:microsoft.com/office/officeart/2005/8/layout/lProcess3"/>
    <dgm:cxn modelId="{8EF401C2-89A3-4F51-B2CA-5626867FD733}" type="presOf" srcId="{A413E61D-EFF6-41CD-A382-545C8BE76021}" destId="{F460449C-6B9C-41BE-BEB7-7B4A6FA79B77}" srcOrd="0" destOrd="0" presId="urn:microsoft.com/office/officeart/2005/8/layout/lProcess3"/>
    <dgm:cxn modelId="{7D85DCBF-4B51-4B83-A166-9C983C350BE3}" type="presOf" srcId="{5A2406EA-9D60-42C7-AEC5-143B49C503C5}" destId="{A9BC1228-AD5D-419A-8FCA-A67C1B97ED1D}" srcOrd="0" destOrd="0" presId="urn:microsoft.com/office/officeart/2005/8/layout/lProcess3"/>
    <dgm:cxn modelId="{008AA5CE-A5B2-40E8-9E16-54324E7383BB}" srcId="{50B94A7B-649C-4CDF-A18B-0CB2424DD518}" destId="{5A2406EA-9D60-42C7-AEC5-143B49C503C5}" srcOrd="0" destOrd="0" parTransId="{52F81828-160F-4C73-A331-862B72257621}" sibTransId="{8D7DBA4D-E974-4F60-AC1A-1F47D0B01CC0}"/>
    <dgm:cxn modelId="{2DFA822B-86AF-454E-A689-2F1DE58989EF}" srcId="{243DE6B4-FEEF-4E6B-BE56-E2FE725D2799}" destId="{E28B883E-D045-457D-8B39-1E0DD304CBDA}" srcOrd="5" destOrd="0" parTransId="{73085C4F-D518-4598-B459-1C8A467D0934}" sibTransId="{207E6369-E1A9-401C-8B3C-32091018B46A}"/>
    <dgm:cxn modelId="{552C2093-4030-4A17-800F-42796C34F3D1}" type="presOf" srcId="{CDAF079C-B43F-45E2-88CC-87755F93517E}" destId="{7746CFFE-545C-448A-B2D2-0476FAB6F5DF}" srcOrd="0" destOrd="0" presId="urn:microsoft.com/office/officeart/2005/8/layout/lProcess3"/>
    <dgm:cxn modelId="{100E0476-D884-477F-B756-2F97643EDA90}" srcId="{243DE6B4-FEEF-4E6B-BE56-E2FE725D2799}" destId="{50B94A7B-649C-4CDF-A18B-0CB2424DD518}" srcOrd="3" destOrd="0" parTransId="{AD6DF2C0-C9A1-4270-A9F4-E778C2D4A105}" sibTransId="{79A017CB-6E3C-4987-B82E-83A8C07DEC94}"/>
    <dgm:cxn modelId="{1C351616-EC6A-410D-86DD-6B63A4FF9356}" srcId="{243DE6B4-FEEF-4E6B-BE56-E2FE725D2799}" destId="{8133C390-A91B-45EB-ACBA-5A4051D0C871}" srcOrd="4" destOrd="0" parTransId="{942002B3-7E44-4D1E-8577-259E88ABA44A}" sibTransId="{048F9442-AEDF-4A9F-AAEC-3BE87506CFD0}"/>
    <dgm:cxn modelId="{590340E3-1C86-401D-A351-B0F0EDAB57E8}" type="presOf" srcId="{50B94A7B-649C-4CDF-A18B-0CB2424DD518}" destId="{6E2F60BB-2199-41D1-90A2-A906C2B22BA6}" srcOrd="0" destOrd="0" presId="urn:microsoft.com/office/officeart/2005/8/layout/lProcess3"/>
    <dgm:cxn modelId="{41C08D5C-5F20-46E0-8DD9-C1B519C4A8ED}" srcId="{CDAF079C-B43F-45E2-88CC-87755F93517E}" destId="{3769F9E7-3E64-486A-A632-26B4DBCD3DF7}" srcOrd="0" destOrd="0" parTransId="{77A55A51-9686-47B5-98A8-08530B098611}" sibTransId="{00259C02-60E2-44CC-8D81-7F4163F98998}"/>
    <dgm:cxn modelId="{460D5F2E-06E1-4C44-B919-FAC9EF0375B3}" srcId="{243DE6B4-FEEF-4E6B-BE56-E2FE725D2799}" destId="{10D8BBEC-D7A9-47D1-A643-A03262E1F1D7}" srcOrd="1" destOrd="0" parTransId="{092A260D-5B80-4557-8694-57E3C0E16391}" sibTransId="{2310A468-0156-4DAF-A736-EE3880A34F84}"/>
    <dgm:cxn modelId="{ABBB5EAC-25A7-4174-823D-9C63783DF11B}" type="presOf" srcId="{243DE6B4-FEEF-4E6B-BE56-E2FE725D2799}" destId="{9FCCF428-F127-4A51-83C7-BF01008E5475}" srcOrd="0" destOrd="0" presId="urn:microsoft.com/office/officeart/2005/8/layout/lProcess3"/>
    <dgm:cxn modelId="{2F81767B-8870-4F3D-B484-F4E68952C055}" type="presParOf" srcId="{9FCCF428-F127-4A51-83C7-BF01008E5475}" destId="{DA40D551-5087-45BF-9155-BFECCB89C795}" srcOrd="0" destOrd="0" presId="urn:microsoft.com/office/officeart/2005/8/layout/lProcess3"/>
    <dgm:cxn modelId="{E4C3EB8C-A1F9-4BBE-AFA7-89B478B3751F}" type="presParOf" srcId="{DA40D551-5087-45BF-9155-BFECCB89C795}" destId="{91F5B608-5A91-4F57-A9E8-A7AE0A5DB107}" srcOrd="0" destOrd="0" presId="urn:microsoft.com/office/officeart/2005/8/layout/lProcess3"/>
    <dgm:cxn modelId="{7D0DCAAF-6D78-41F5-B536-FE12FECCF08B}" type="presParOf" srcId="{DA40D551-5087-45BF-9155-BFECCB89C795}" destId="{3806156C-D9D5-4545-8E48-30BEC5CEAED3}" srcOrd="1" destOrd="0" presId="urn:microsoft.com/office/officeart/2005/8/layout/lProcess3"/>
    <dgm:cxn modelId="{A87DDFA9-CC97-4D97-A60F-E0B36308A296}" type="presParOf" srcId="{DA40D551-5087-45BF-9155-BFECCB89C795}" destId="{F460449C-6B9C-41BE-BEB7-7B4A6FA79B77}" srcOrd="2" destOrd="0" presId="urn:microsoft.com/office/officeart/2005/8/layout/lProcess3"/>
    <dgm:cxn modelId="{FE02DA35-21CF-4DAA-B9BE-AFC711975F49}" type="presParOf" srcId="{9FCCF428-F127-4A51-83C7-BF01008E5475}" destId="{A7EABD87-0206-4A67-9D74-EDC4B2413CD9}" srcOrd="1" destOrd="0" presId="urn:microsoft.com/office/officeart/2005/8/layout/lProcess3"/>
    <dgm:cxn modelId="{1D20520B-EF19-4834-967F-59507DAAD62F}" type="presParOf" srcId="{9FCCF428-F127-4A51-83C7-BF01008E5475}" destId="{81607B84-A7FF-4784-8A67-D35A56E5B333}" srcOrd="2" destOrd="0" presId="urn:microsoft.com/office/officeart/2005/8/layout/lProcess3"/>
    <dgm:cxn modelId="{C4A8DABF-AA30-495D-A746-FC5FBA7F2352}" type="presParOf" srcId="{81607B84-A7FF-4784-8A67-D35A56E5B333}" destId="{1D7B4345-CCE8-4FE1-8E79-D2138004D79A}" srcOrd="0" destOrd="0" presId="urn:microsoft.com/office/officeart/2005/8/layout/lProcess3"/>
    <dgm:cxn modelId="{59A6018C-ECD5-4669-9421-812FFBCBB153}" type="presParOf" srcId="{81607B84-A7FF-4784-8A67-D35A56E5B333}" destId="{7A6910A2-1E13-4C4A-8E3E-CED81EAA3D6A}" srcOrd="1" destOrd="0" presId="urn:microsoft.com/office/officeart/2005/8/layout/lProcess3"/>
    <dgm:cxn modelId="{3463967F-B7E5-4E92-A326-8B276DAB769D}" type="presParOf" srcId="{81607B84-A7FF-4784-8A67-D35A56E5B333}" destId="{1059E4F3-828B-41AB-B99D-178A76BB3D6F}" srcOrd="2" destOrd="0" presId="urn:microsoft.com/office/officeart/2005/8/layout/lProcess3"/>
    <dgm:cxn modelId="{3FB79D57-3B3E-447B-97C0-F2B38F0C2605}" type="presParOf" srcId="{9FCCF428-F127-4A51-83C7-BF01008E5475}" destId="{05E17024-0CB6-470C-B4FA-E11FEB7E5CBF}" srcOrd="3" destOrd="0" presId="urn:microsoft.com/office/officeart/2005/8/layout/lProcess3"/>
    <dgm:cxn modelId="{55457BDE-8900-4208-B74C-20A150B8CC5C}" type="presParOf" srcId="{9FCCF428-F127-4A51-83C7-BF01008E5475}" destId="{E742BE9B-2494-43DB-95D8-ABA3ACE79DB9}" srcOrd="4" destOrd="0" presId="urn:microsoft.com/office/officeart/2005/8/layout/lProcess3"/>
    <dgm:cxn modelId="{86BF5582-CB75-4AAA-A2A5-8B3579501A6B}" type="presParOf" srcId="{E742BE9B-2494-43DB-95D8-ABA3ACE79DB9}" destId="{7746CFFE-545C-448A-B2D2-0476FAB6F5DF}" srcOrd="0" destOrd="0" presId="urn:microsoft.com/office/officeart/2005/8/layout/lProcess3"/>
    <dgm:cxn modelId="{028D3FCF-6314-43B8-991E-53A5F643D2C6}" type="presParOf" srcId="{E742BE9B-2494-43DB-95D8-ABA3ACE79DB9}" destId="{20CD3222-E4B4-423A-926A-5C0FE019BB17}" srcOrd="1" destOrd="0" presId="urn:microsoft.com/office/officeart/2005/8/layout/lProcess3"/>
    <dgm:cxn modelId="{1FDE0A8B-C5B1-4BF5-8410-D385E042E8E3}" type="presParOf" srcId="{E742BE9B-2494-43DB-95D8-ABA3ACE79DB9}" destId="{5B002B30-2F9A-4547-8C9A-932FAD72B987}" srcOrd="2" destOrd="0" presId="urn:microsoft.com/office/officeart/2005/8/layout/lProcess3"/>
    <dgm:cxn modelId="{EA51B58E-891D-4EAA-A1EB-9D170F18E239}" type="presParOf" srcId="{9FCCF428-F127-4A51-83C7-BF01008E5475}" destId="{F63F916F-81A8-4B9B-8316-B8AB4D268997}" srcOrd="5" destOrd="0" presId="urn:microsoft.com/office/officeart/2005/8/layout/lProcess3"/>
    <dgm:cxn modelId="{ED4AA6DE-284E-4025-8F2E-D4BFEF8E3410}" type="presParOf" srcId="{9FCCF428-F127-4A51-83C7-BF01008E5475}" destId="{73F63A89-4B1D-4F71-92F0-E191436861BF}" srcOrd="6" destOrd="0" presId="urn:microsoft.com/office/officeart/2005/8/layout/lProcess3"/>
    <dgm:cxn modelId="{55EA7ECD-8068-41E2-844B-D1983ACC9579}" type="presParOf" srcId="{73F63A89-4B1D-4F71-92F0-E191436861BF}" destId="{6E2F60BB-2199-41D1-90A2-A906C2B22BA6}" srcOrd="0" destOrd="0" presId="urn:microsoft.com/office/officeart/2005/8/layout/lProcess3"/>
    <dgm:cxn modelId="{3661F896-1811-4887-A057-964E9AFDC779}" type="presParOf" srcId="{73F63A89-4B1D-4F71-92F0-E191436861BF}" destId="{6C2136D6-A5CB-40D0-9769-E1A5CC659FF9}" srcOrd="1" destOrd="0" presId="urn:microsoft.com/office/officeart/2005/8/layout/lProcess3"/>
    <dgm:cxn modelId="{D4C05513-15E6-41FF-8092-B11F377A4E15}" type="presParOf" srcId="{73F63A89-4B1D-4F71-92F0-E191436861BF}" destId="{A9BC1228-AD5D-419A-8FCA-A67C1B97ED1D}" srcOrd="2" destOrd="0" presId="urn:microsoft.com/office/officeart/2005/8/layout/lProcess3"/>
    <dgm:cxn modelId="{D29B7716-850E-4D78-900D-44F1E1CE8AF3}" type="presParOf" srcId="{9FCCF428-F127-4A51-83C7-BF01008E5475}" destId="{C52885BB-2CAD-4FF2-91AA-D8BA27543BF7}" srcOrd="7" destOrd="0" presId="urn:microsoft.com/office/officeart/2005/8/layout/lProcess3"/>
    <dgm:cxn modelId="{985F849F-1181-4D13-A00B-631D6B5EBADE}" type="presParOf" srcId="{9FCCF428-F127-4A51-83C7-BF01008E5475}" destId="{3289A444-0D0B-4437-87B4-5E180951301B}" srcOrd="8" destOrd="0" presId="urn:microsoft.com/office/officeart/2005/8/layout/lProcess3"/>
    <dgm:cxn modelId="{552B042C-F8AA-4C64-98AD-585842D67E79}" type="presParOf" srcId="{3289A444-0D0B-4437-87B4-5E180951301B}" destId="{070179EC-AA5F-48D9-AEA0-A0EFAEF138A2}" srcOrd="0" destOrd="0" presId="urn:microsoft.com/office/officeart/2005/8/layout/lProcess3"/>
    <dgm:cxn modelId="{382150DA-BF8F-48F0-B162-6B15DD2B6318}" type="presParOf" srcId="{3289A444-0D0B-4437-87B4-5E180951301B}" destId="{3EF7A9F9-339D-4F67-A5E7-7A9ECB35B382}" srcOrd="1" destOrd="0" presId="urn:microsoft.com/office/officeart/2005/8/layout/lProcess3"/>
    <dgm:cxn modelId="{A951EAD0-0281-4F5C-BF94-7F5A42E17A03}" type="presParOf" srcId="{3289A444-0D0B-4437-87B4-5E180951301B}" destId="{5C3BF443-983C-4E65-8D01-97A1653F8787}" srcOrd="2" destOrd="0" presId="urn:microsoft.com/office/officeart/2005/8/layout/lProcess3"/>
    <dgm:cxn modelId="{10E5FB04-3063-4E6A-9704-4505CFD26EE8}" type="presParOf" srcId="{9FCCF428-F127-4A51-83C7-BF01008E5475}" destId="{08889345-5F6B-417B-BD30-C0C461DA2AF4}" srcOrd="9" destOrd="0" presId="urn:microsoft.com/office/officeart/2005/8/layout/lProcess3"/>
    <dgm:cxn modelId="{828F7174-D6B6-4168-88D3-991B98F85A27}" type="presParOf" srcId="{9FCCF428-F127-4A51-83C7-BF01008E5475}" destId="{FB9C2968-4004-46F3-A65E-023CA6AFA573}" srcOrd="10" destOrd="0" presId="urn:microsoft.com/office/officeart/2005/8/layout/lProcess3"/>
    <dgm:cxn modelId="{65323D0F-6612-457F-9F6C-F0F100A8819F}" type="presParOf" srcId="{FB9C2968-4004-46F3-A65E-023CA6AFA573}" destId="{721D721D-E414-4DD2-8504-28D78A07ABEF}" srcOrd="0" destOrd="0" presId="urn:microsoft.com/office/officeart/2005/8/layout/lProcess3"/>
    <dgm:cxn modelId="{8A56B9FE-D915-475F-80EA-0540FAE65A70}" type="presParOf" srcId="{FB9C2968-4004-46F3-A65E-023CA6AFA573}" destId="{229142D4-D7E7-4A89-B0C5-6A55E0CBC514}" srcOrd="1" destOrd="0" presId="urn:microsoft.com/office/officeart/2005/8/layout/lProcess3"/>
    <dgm:cxn modelId="{1AD48B69-B99F-45C1-95C8-F6F3F5CAC560}" type="presParOf" srcId="{FB9C2968-4004-46F3-A65E-023CA6AFA573}" destId="{31206C23-6AF8-4FA4-80CF-93170B9397A6}"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FB0DB7C-ABD2-4F41-94FE-DF0A24107D74}"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CO"/>
        </a:p>
      </dgm:t>
    </dgm:pt>
    <dgm:pt modelId="{40F5A48D-949D-4DBC-9091-A575393280B0}">
      <dgm:prSet phldrT="[Texto]"/>
      <dgm:spPr>
        <a:solidFill>
          <a:schemeClr val="accent1"/>
        </a:solidFill>
      </dgm:spPr>
      <dgm:t>
        <a:bodyPr/>
        <a:lstStyle/>
        <a:p>
          <a:r>
            <a:rPr lang="es-CO" dirty="0">
              <a:latin typeface="Arial" panose="020B0604020202020204" pitchFamily="34" charset="0"/>
              <a:cs typeface="Arial" panose="020B0604020202020204" pitchFamily="34" charset="0"/>
            </a:rPr>
            <a:t>Sistema Unificado de Inversión y Finanzas Públicas SUIFP</a:t>
          </a:r>
        </a:p>
      </dgm:t>
    </dgm:pt>
    <dgm:pt modelId="{E1532213-57E5-4C62-A714-97FA489FCFC0}" type="parTrans" cxnId="{ED3653D8-2B7D-4433-962A-F67C99CF84F1}">
      <dgm:prSet/>
      <dgm:spPr/>
      <dgm:t>
        <a:bodyPr/>
        <a:lstStyle/>
        <a:p>
          <a:endParaRPr lang="es-CO"/>
        </a:p>
      </dgm:t>
    </dgm:pt>
    <dgm:pt modelId="{B101D1EC-D64F-489E-A0BD-E3634BC40CE3}" type="sibTrans" cxnId="{ED3653D8-2B7D-4433-962A-F67C99CF84F1}">
      <dgm:prSet/>
      <dgm:spPr/>
      <dgm:t>
        <a:bodyPr/>
        <a:lstStyle/>
        <a:p>
          <a:endParaRPr lang="es-CO"/>
        </a:p>
      </dgm:t>
    </dgm:pt>
    <dgm:pt modelId="{64DABB12-39FA-452D-90B9-C0D2BAB14AD5}">
      <dgm:prSet phldrT="[Texto]" custT="1"/>
      <dgm:spPr>
        <a:solidFill>
          <a:schemeClr val="accent1">
            <a:lumMod val="40000"/>
            <a:lumOff val="60000"/>
            <a:alpha val="90000"/>
          </a:schemeClr>
        </a:solidFill>
      </dgm:spPr>
      <dgm:t>
        <a:bodyPr/>
        <a:lstStyle/>
        <a:p>
          <a:r>
            <a:rPr lang="es-CO" sz="3200" dirty="0">
              <a:latin typeface="Arial" panose="020B0604020202020204" pitchFamily="34" charset="0"/>
              <a:cs typeface="Arial" panose="020B0604020202020204" pitchFamily="34" charset="0"/>
            </a:rPr>
            <a:t>33</a:t>
          </a:r>
          <a:r>
            <a:rPr lang="es-CO" sz="1400" dirty="0">
              <a:latin typeface="Arial" panose="020B0604020202020204" pitchFamily="34" charset="0"/>
              <a:cs typeface="Arial" panose="020B0604020202020204" pitchFamily="34" charset="0"/>
            </a:rPr>
            <a:t> proyectos de inversión registrados de la Aeronáutica Civil.</a:t>
          </a:r>
        </a:p>
      </dgm:t>
    </dgm:pt>
    <dgm:pt modelId="{D8715569-DD9A-4C1E-A45A-6835A7E23094}" type="parTrans" cxnId="{16848497-B1CB-4C44-A8B5-8BCE25F9A68B}">
      <dgm:prSet/>
      <dgm:spPr/>
      <dgm:t>
        <a:bodyPr/>
        <a:lstStyle/>
        <a:p>
          <a:endParaRPr lang="es-CO"/>
        </a:p>
      </dgm:t>
    </dgm:pt>
    <dgm:pt modelId="{80DEE0E9-D357-4260-8B74-C239B6C77105}" type="sibTrans" cxnId="{16848497-B1CB-4C44-A8B5-8BCE25F9A68B}">
      <dgm:prSet/>
      <dgm:spPr/>
      <dgm:t>
        <a:bodyPr/>
        <a:lstStyle/>
        <a:p>
          <a:endParaRPr lang="es-CO"/>
        </a:p>
      </dgm:t>
    </dgm:pt>
    <dgm:pt modelId="{BC80747F-1D91-4789-9901-5CDA2BB8AC39}">
      <dgm:prSet phldrT="[Texto]"/>
      <dgm:spPr>
        <a:solidFill>
          <a:schemeClr val="accent1">
            <a:lumMod val="20000"/>
            <a:lumOff val="80000"/>
            <a:alpha val="90000"/>
          </a:schemeClr>
        </a:solidFill>
      </dgm:spPr>
      <dgm:t>
        <a:bodyPr/>
        <a:lstStyle/>
        <a:p>
          <a:r>
            <a:rPr lang="es-CO" dirty="0">
              <a:latin typeface="Arial" panose="020B0604020202020204" pitchFamily="34" charset="0"/>
              <a:cs typeface="Arial" panose="020B0604020202020204" pitchFamily="34" charset="0"/>
            </a:rPr>
            <a:t>Seguimiento:</a:t>
          </a:r>
        </a:p>
        <a:p>
          <a:r>
            <a:rPr lang="es-CO" dirty="0">
              <a:latin typeface="Arial" panose="020B0604020202020204" pitchFamily="34" charset="0"/>
              <a:cs typeface="Arial" panose="020B0604020202020204" pitchFamily="34" charset="0"/>
              <a:hlinkClick xmlns:r="http://schemas.openxmlformats.org/officeDocument/2006/relationships" r:id="rId1"/>
            </a:rPr>
            <a:t>https://spi.dnp.gov.co/</a:t>
          </a:r>
          <a:endParaRPr lang="es-CO" dirty="0">
            <a:latin typeface="Arial" panose="020B0604020202020204" pitchFamily="34" charset="0"/>
            <a:cs typeface="Arial" panose="020B0604020202020204" pitchFamily="34" charset="0"/>
          </a:endParaRPr>
        </a:p>
      </dgm:t>
    </dgm:pt>
    <dgm:pt modelId="{C0012882-77F6-4D75-80EA-F7CB1DF668BC}" type="parTrans" cxnId="{340F96E1-40A8-465B-80B0-B9BC3410DD26}">
      <dgm:prSet/>
      <dgm:spPr/>
      <dgm:t>
        <a:bodyPr/>
        <a:lstStyle/>
        <a:p>
          <a:endParaRPr lang="es-CO"/>
        </a:p>
      </dgm:t>
    </dgm:pt>
    <dgm:pt modelId="{FA0B6CBB-A524-49FE-BE77-A6BE703E26F8}" type="sibTrans" cxnId="{340F96E1-40A8-465B-80B0-B9BC3410DD26}">
      <dgm:prSet/>
      <dgm:spPr/>
      <dgm:t>
        <a:bodyPr/>
        <a:lstStyle/>
        <a:p>
          <a:endParaRPr lang="es-CO"/>
        </a:p>
      </dgm:t>
    </dgm:pt>
    <dgm:pt modelId="{6BCFA900-AEBB-429F-952A-D7C9914BEA55}" type="pres">
      <dgm:prSet presAssocID="{EFB0DB7C-ABD2-4F41-94FE-DF0A24107D74}" presName="diagram" presStyleCnt="0">
        <dgm:presLayoutVars>
          <dgm:chPref val="1"/>
          <dgm:dir/>
          <dgm:animOne val="branch"/>
          <dgm:animLvl val="lvl"/>
          <dgm:resizeHandles/>
        </dgm:presLayoutVars>
      </dgm:prSet>
      <dgm:spPr/>
    </dgm:pt>
    <dgm:pt modelId="{0065A185-FC3B-492B-8B1B-6789BD5D3EE7}" type="pres">
      <dgm:prSet presAssocID="{40F5A48D-949D-4DBC-9091-A575393280B0}" presName="root" presStyleCnt="0"/>
      <dgm:spPr/>
    </dgm:pt>
    <dgm:pt modelId="{7038C2D4-7BEF-466B-95DB-FD339A26357D}" type="pres">
      <dgm:prSet presAssocID="{40F5A48D-949D-4DBC-9091-A575393280B0}" presName="rootComposite" presStyleCnt="0"/>
      <dgm:spPr/>
    </dgm:pt>
    <dgm:pt modelId="{FBD9EED9-6F18-457F-BA89-D99D2F1D4303}" type="pres">
      <dgm:prSet presAssocID="{40F5A48D-949D-4DBC-9091-A575393280B0}" presName="rootText" presStyleLbl="node1" presStyleIdx="0" presStyleCnt="1" custScaleX="117915"/>
      <dgm:spPr/>
    </dgm:pt>
    <dgm:pt modelId="{D78A103F-12FE-4D72-A43C-B8094E91F087}" type="pres">
      <dgm:prSet presAssocID="{40F5A48D-949D-4DBC-9091-A575393280B0}" presName="rootConnector" presStyleLbl="node1" presStyleIdx="0" presStyleCnt="1"/>
      <dgm:spPr/>
    </dgm:pt>
    <dgm:pt modelId="{E26E29DA-3826-4260-86D9-EE4DAA97E392}" type="pres">
      <dgm:prSet presAssocID="{40F5A48D-949D-4DBC-9091-A575393280B0}" presName="childShape" presStyleCnt="0"/>
      <dgm:spPr/>
    </dgm:pt>
    <dgm:pt modelId="{A9CFC8E0-FBD3-43AF-84B3-10C137C7264F}" type="pres">
      <dgm:prSet presAssocID="{D8715569-DD9A-4C1E-A45A-6835A7E23094}" presName="Name13" presStyleLbl="parChTrans1D2" presStyleIdx="0" presStyleCnt="2"/>
      <dgm:spPr/>
    </dgm:pt>
    <dgm:pt modelId="{9EB20397-8927-4822-8707-36DAC5D12D88}" type="pres">
      <dgm:prSet presAssocID="{64DABB12-39FA-452D-90B9-C0D2BAB14AD5}" presName="childText" presStyleLbl="bgAcc1" presStyleIdx="0" presStyleCnt="2" custLinFactNeighborX="44218" custLinFactNeighborY="-1008">
        <dgm:presLayoutVars>
          <dgm:bulletEnabled val="1"/>
        </dgm:presLayoutVars>
      </dgm:prSet>
      <dgm:spPr/>
    </dgm:pt>
    <dgm:pt modelId="{D86D5106-56CF-4887-BB02-90A02FD294AE}" type="pres">
      <dgm:prSet presAssocID="{C0012882-77F6-4D75-80EA-F7CB1DF668BC}" presName="Name13" presStyleLbl="parChTrans1D2" presStyleIdx="1" presStyleCnt="2"/>
      <dgm:spPr/>
    </dgm:pt>
    <dgm:pt modelId="{3B8A07DE-A406-40B5-9981-FB69D1A8692F}" type="pres">
      <dgm:prSet presAssocID="{BC80747F-1D91-4789-9901-5CDA2BB8AC39}" presName="childText" presStyleLbl="bgAcc1" presStyleIdx="1" presStyleCnt="2" custLinFactNeighborX="98293" custLinFactNeighborY="-564">
        <dgm:presLayoutVars>
          <dgm:bulletEnabled val="1"/>
        </dgm:presLayoutVars>
      </dgm:prSet>
      <dgm:spPr/>
    </dgm:pt>
  </dgm:ptLst>
  <dgm:cxnLst>
    <dgm:cxn modelId="{8F2A6468-7524-4391-A100-4FAA97084141}" type="presOf" srcId="{64DABB12-39FA-452D-90B9-C0D2BAB14AD5}" destId="{9EB20397-8927-4822-8707-36DAC5D12D88}" srcOrd="0" destOrd="0" presId="urn:microsoft.com/office/officeart/2005/8/layout/hierarchy3"/>
    <dgm:cxn modelId="{ED3653D8-2B7D-4433-962A-F67C99CF84F1}" srcId="{EFB0DB7C-ABD2-4F41-94FE-DF0A24107D74}" destId="{40F5A48D-949D-4DBC-9091-A575393280B0}" srcOrd="0" destOrd="0" parTransId="{E1532213-57E5-4C62-A714-97FA489FCFC0}" sibTransId="{B101D1EC-D64F-489E-A0BD-E3634BC40CE3}"/>
    <dgm:cxn modelId="{FA5A57E9-A927-42FF-B2D4-37D117893CBC}" type="presOf" srcId="{D8715569-DD9A-4C1E-A45A-6835A7E23094}" destId="{A9CFC8E0-FBD3-43AF-84B3-10C137C7264F}" srcOrd="0" destOrd="0" presId="urn:microsoft.com/office/officeart/2005/8/layout/hierarchy3"/>
    <dgm:cxn modelId="{8F6AA878-B131-4195-A25E-7E6B17FBC725}" type="presOf" srcId="{40F5A48D-949D-4DBC-9091-A575393280B0}" destId="{D78A103F-12FE-4D72-A43C-B8094E91F087}" srcOrd="1" destOrd="0" presId="urn:microsoft.com/office/officeart/2005/8/layout/hierarchy3"/>
    <dgm:cxn modelId="{4A665065-A4D9-4852-BD32-CD8EED6802C9}" type="presOf" srcId="{40F5A48D-949D-4DBC-9091-A575393280B0}" destId="{FBD9EED9-6F18-457F-BA89-D99D2F1D4303}" srcOrd="0" destOrd="0" presId="urn:microsoft.com/office/officeart/2005/8/layout/hierarchy3"/>
    <dgm:cxn modelId="{D0EE9BDE-20D3-41FF-A306-AC6BF3DD46E9}" type="presOf" srcId="{C0012882-77F6-4D75-80EA-F7CB1DF668BC}" destId="{D86D5106-56CF-4887-BB02-90A02FD294AE}" srcOrd="0" destOrd="0" presId="urn:microsoft.com/office/officeart/2005/8/layout/hierarchy3"/>
    <dgm:cxn modelId="{CD33080D-9513-4BA6-A2BC-4DB5961DD850}" type="presOf" srcId="{BC80747F-1D91-4789-9901-5CDA2BB8AC39}" destId="{3B8A07DE-A406-40B5-9981-FB69D1A8692F}" srcOrd="0" destOrd="0" presId="urn:microsoft.com/office/officeart/2005/8/layout/hierarchy3"/>
    <dgm:cxn modelId="{16848497-B1CB-4C44-A8B5-8BCE25F9A68B}" srcId="{40F5A48D-949D-4DBC-9091-A575393280B0}" destId="{64DABB12-39FA-452D-90B9-C0D2BAB14AD5}" srcOrd="0" destOrd="0" parTransId="{D8715569-DD9A-4C1E-A45A-6835A7E23094}" sibTransId="{80DEE0E9-D357-4260-8B74-C239B6C77105}"/>
    <dgm:cxn modelId="{B549D542-0A63-4F42-8F2A-6DE168899960}" type="presOf" srcId="{EFB0DB7C-ABD2-4F41-94FE-DF0A24107D74}" destId="{6BCFA900-AEBB-429F-952A-D7C9914BEA55}" srcOrd="0" destOrd="0" presId="urn:microsoft.com/office/officeart/2005/8/layout/hierarchy3"/>
    <dgm:cxn modelId="{340F96E1-40A8-465B-80B0-B9BC3410DD26}" srcId="{40F5A48D-949D-4DBC-9091-A575393280B0}" destId="{BC80747F-1D91-4789-9901-5CDA2BB8AC39}" srcOrd="1" destOrd="0" parTransId="{C0012882-77F6-4D75-80EA-F7CB1DF668BC}" sibTransId="{FA0B6CBB-A524-49FE-BE77-A6BE703E26F8}"/>
    <dgm:cxn modelId="{63C3DF0E-B4C5-4AB3-81D8-DB1704F44CB1}" type="presParOf" srcId="{6BCFA900-AEBB-429F-952A-D7C9914BEA55}" destId="{0065A185-FC3B-492B-8B1B-6789BD5D3EE7}" srcOrd="0" destOrd="0" presId="urn:microsoft.com/office/officeart/2005/8/layout/hierarchy3"/>
    <dgm:cxn modelId="{04A28681-32E3-48F1-93D7-7C17A60FDE55}" type="presParOf" srcId="{0065A185-FC3B-492B-8B1B-6789BD5D3EE7}" destId="{7038C2D4-7BEF-466B-95DB-FD339A26357D}" srcOrd="0" destOrd="0" presId="urn:microsoft.com/office/officeart/2005/8/layout/hierarchy3"/>
    <dgm:cxn modelId="{0CBA57DE-992B-4B4A-B102-9C573FBCDAE8}" type="presParOf" srcId="{7038C2D4-7BEF-466B-95DB-FD339A26357D}" destId="{FBD9EED9-6F18-457F-BA89-D99D2F1D4303}" srcOrd="0" destOrd="0" presId="urn:microsoft.com/office/officeart/2005/8/layout/hierarchy3"/>
    <dgm:cxn modelId="{9799CA0E-7EA4-442B-A024-0CA895C6F7D8}" type="presParOf" srcId="{7038C2D4-7BEF-466B-95DB-FD339A26357D}" destId="{D78A103F-12FE-4D72-A43C-B8094E91F087}" srcOrd="1" destOrd="0" presId="urn:microsoft.com/office/officeart/2005/8/layout/hierarchy3"/>
    <dgm:cxn modelId="{DBDC474A-88FD-4FA5-8E1C-A2458B9F9153}" type="presParOf" srcId="{0065A185-FC3B-492B-8B1B-6789BD5D3EE7}" destId="{E26E29DA-3826-4260-86D9-EE4DAA97E392}" srcOrd="1" destOrd="0" presId="urn:microsoft.com/office/officeart/2005/8/layout/hierarchy3"/>
    <dgm:cxn modelId="{7814E46A-64E2-46D4-9321-A4B3278987AF}" type="presParOf" srcId="{E26E29DA-3826-4260-86D9-EE4DAA97E392}" destId="{A9CFC8E0-FBD3-43AF-84B3-10C137C7264F}" srcOrd="0" destOrd="0" presId="urn:microsoft.com/office/officeart/2005/8/layout/hierarchy3"/>
    <dgm:cxn modelId="{86C8446B-C130-4922-AE7A-B621181E78CD}" type="presParOf" srcId="{E26E29DA-3826-4260-86D9-EE4DAA97E392}" destId="{9EB20397-8927-4822-8707-36DAC5D12D88}" srcOrd="1" destOrd="0" presId="urn:microsoft.com/office/officeart/2005/8/layout/hierarchy3"/>
    <dgm:cxn modelId="{77D11881-70EA-4412-927D-4ED3EB551598}" type="presParOf" srcId="{E26E29DA-3826-4260-86D9-EE4DAA97E392}" destId="{D86D5106-56CF-4887-BB02-90A02FD294AE}" srcOrd="2" destOrd="0" presId="urn:microsoft.com/office/officeart/2005/8/layout/hierarchy3"/>
    <dgm:cxn modelId="{97CA102F-9C56-47EC-BEFF-998DF4127E1C}" type="presParOf" srcId="{E26E29DA-3826-4260-86D9-EE4DAA97E392}" destId="{3B8A07DE-A406-40B5-9981-FB69D1A8692F}"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F25CD48-418E-45EF-9AC4-F26191362560}"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s-ES"/>
        </a:p>
      </dgm:t>
    </dgm:pt>
    <dgm:pt modelId="{EAFE5D28-B13F-4A89-953C-A7FC40F7678C}">
      <dgm:prSet phldrT="[Texto]" custT="1"/>
      <dgm:spPr/>
      <dgm:t>
        <a:bodyPr/>
        <a:lstStyle/>
        <a:p>
          <a:r>
            <a:rPr lang="es-ES" sz="1900" dirty="0">
              <a:latin typeface="Arial" panose="020B0604020202020204" pitchFamily="34" charset="0"/>
              <a:cs typeface="Arial" panose="020B0604020202020204" pitchFamily="34" charset="0"/>
            </a:rPr>
            <a:t>Región Pacífico</a:t>
          </a:r>
        </a:p>
      </dgm:t>
    </dgm:pt>
    <dgm:pt modelId="{53BD5AB9-194E-4FF1-952F-0D5F2E28E414}" type="parTrans" cxnId="{47E8D01C-7C4C-4365-AFB5-60A893359B98}">
      <dgm:prSet/>
      <dgm:spPr/>
      <dgm:t>
        <a:bodyPr/>
        <a:lstStyle/>
        <a:p>
          <a:endParaRPr lang="es-ES" sz="1900">
            <a:latin typeface="Arial" panose="020B0604020202020204" pitchFamily="34" charset="0"/>
            <a:cs typeface="Arial" panose="020B0604020202020204" pitchFamily="34" charset="0"/>
          </a:endParaRPr>
        </a:p>
      </dgm:t>
    </dgm:pt>
    <dgm:pt modelId="{746B371E-D7E9-4F0C-AAC3-7943050A4EE8}" type="sibTrans" cxnId="{47E8D01C-7C4C-4365-AFB5-60A893359B98}">
      <dgm:prSet/>
      <dgm:spPr/>
      <dgm:t>
        <a:bodyPr/>
        <a:lstStyle/>
        <a:p>
          <a:endParaRPr lang="es-ES" sz="1900">
            <a:latin typeface="Arial" panose="020B0604020202020204" pitchFamily="34" charset="0"/>
            <a:cs typeface="Arial" panose="020B0604020202020204" pitchFamily="34" charset="0"/>
          </a:endParaRPr>
        </a:p>
      </dgm:t>
    </dgm:pt>
    <dgm:pt modelId="{72BC9A40-3B5D-4766-8A6F-EC3085BEB3F0}">
      <dgm:prSet phldrT="[Texto]" custT="1"/>
      <dgm:spPr/>
      <dgm:t>
        <a:bodyPr/>
        <a:lstStyle/>
        <a:p>
          <a:r>
            <a:rPr lang="es-ES" sz="1900" dirty="0">
              <a:latin typeface="Arial" panose="020B0604020202020204" pitchFamily="34" charset="0"/>
              <a:cs typeface="Arial" panose="020B0604020202020204" pitchFamily="34" charset="0"/>
            </a:rPr>
            <a:t>Región Llanos</a:t>
          </a:r>
        </a:p>
      </dgm:t>
    </dgm:pt>
    <dgm:pt modelId="{1B1531E9-7E18-4196-AB26-99083FDB6F43}" type="parTrans" cxnId="{DF874EB1-9090-4D0B-B144-46718EF4483F}">
      <dgm:prSet/>
      <dgm:spPr/>
      <dgm:t>
        <a:bodyPr/>
        <a:lstStyle/>
        <a:p>
          <a:endParaRPr lang="es-ES" sz="1900">
            <a:latin typeface="Arial" panose="020B0604020202020204" pitchFamily="34" charset="0"/>
            <a:cs typeface="Arial" panose="020B0604020202020204" pitchFamily="34" charset="0"/>
          </a:endParaRPr>
        </a:p>
      </dgm:t>
    </dgm:pt>
    <dgm:pt modelId="{4EF85702-4CA0-4CCB-866C-46461684F7EB}" type="sibTrans" cxnId="{DF874EB1-9090-4D0B-B144-46718EF4483F}">
      <dgm:prSet/>
      <dgm:spPr/>
      <dgm:t>
        <a:bodyPr/>
        <a:lstStyle/>
        <a:p>
          <a:endParaRPr lang="es-ES" sz="1900">
            <a:latin typeface="Arial" panose="020B0604020202020204" pitchFamily="34" charset="0"/>
            <a:cs typeface="Arial" panose="020B0604020202020204" pitchFamily="34" charset="0"/>
          </a:endParaRPr>
        </a:p>
      </dgm:t>
    </dgm:pt>
    <dgm:pt modelId="{9A02F686-CEDD-4FA0-AFF9-69AF421B061B}">
      <dgm:prSet phldrT="[Texto]" custT="1"/>
      <dgm:spPr/>
      <dgm:t>
        <a:bodyPr/>
        <a:lstStyle/>
        <a:p>
          <a:r>
            <a:rPr lang="es-ES" sz="1900" dirty="0">
              <a:latin typeface="Arial" panose="020B0604020202020204" pitchFamily="34" charset="0"/>
              <a:cs typeface="Arial" panose="020B0604020202020204" pitchFamily="34" charset="0"/>
            </a:rPr>
            <a:t>Región Eje Cafetero</a:t>
          </a:r>
        </a:p>
      </dgm:t>
    </dgm:pt>
    <dgm:pt modelId="{8A8DB6E0-9D67-4BC3-9B59-C9304DBDB100}" type="parTrans" cxnId="{066C6B4C-2F60-4816-BF78-6169BAF36E3A}">
      <dgm:prSet/>
      <dgm:spPr/>
      <dgm:t>
        <a:bodyPr/>
        <a:lstStyle/>
        <a:p>
          <a:endParaRPr lang="es-ES" sz="1900">
            <a:latin typeface="Arial" panose="020B0604020202020204" pitchFamily="34" charset="0"/>
            <a:cs typeface="Arial" panose="020B0604020202020204" pitchFamily="34" charset="0"/>
          </a:endParaRPr>
        </a:p>
      </dgm:t>
    </dgm:pt>
    <dgm:pt modelId="{36B533F2-1A66-4D3F-BB1A-B2F689ECC37E}" type="sibTrans" cxnId="{066C6B4C-2F60-4816-BF78-6169BAF36E3A}">
      <dgm:prSet/>
      <dgm:spPr/>
      <dgm:t>
        <a:bodyPr/>
        <a:lstStyle/>
        <a:p>
          <a:endParaRPr lang="es-ES" sz="1900">
            <a:latin typeface="Arial" panose="020B0604020202020204" pitchFamily="34" charset="0"/>
            <a:cs typeface="Arial" panose="020B0604020202020204" pitchFamily="34" charset="0"/>
          </a:endParaRPr>
        </a:p>
      </dgm:t>
    </dgm:pt>
    <dgm:pt modelId="{1A5B7923-C8F6-4205-831C-9CEF8D9DA3E0}">
      <dgm:prSet phldrT="[Texto]" custT="1"/>
      <dgm:spPr/>
      <dgm:t>
        <a:bodyPr/>
        <a:lstStyle/>
        <a:p>
          <a:r>
            <a:rPr lang="es-ES" sz="1900" dirty="0">
              <a:latin typeface="Arial" panose="020B0604020202020204" pitchFamily="34" charset="0"/>
              <a:cs typeface="Arial" panose="020B0604020202020204" pitchFamily="34" charset="0"/>
            </a:rPr>
            <a:t>Región Centro Sur Amazonia</a:t>
          </a:r>
        </a:p>
      </dgm:t>
    </dgm:pt>
    <dgm:pt modelId="{1436C2B7-68D6-4ACB-84B2-EB7752033C1E}" type="parTrans" cxnId="{47E218E9-AFED-4440-9A48-6B9D2756CC13}">
      <dgm:prSet/>
      <dgm:spPr/>
      <dgm:t>
        <a:bodyPr/>
        <a:lstStyle/>
        <a:p>
          <a:endParaRPr lang="es-ES" sz="1900">
            <a:latin typeface="Arial" panose="020B0604020202020204" pitchFamily="34" charset="0"/>
            <a:cs typeface="Arial" panose="020B0604020202020204" pitchFamily="34" charset="0"/>
          </a:endParaRPr>
        </a:p>
      </dgm:t>
    </dgm:pt>
    <dgm:pt modelId="{B084657E-D453-4A84-83F6-D4BFBD2DD71C}" type="sibTrans" cxnId="{47E218E9-AFED-4440-9A48-6B9D2756CC13}">
      <dgm:prSet/>
      <dgm:spPr/>
      <dgm:t>
        <a:bodyPr/>
        <a:lstStyle/>
        <a:p>
          <a:endParaRPr lang="es-ES" sz="1900">
            <a:latin typeface="Arial" panose="020B0604020202020204" pitchFamily="34" charset="0"/>
            <a:cs typeface="Arial" panose="020B0604020202020204" pitchFamily="34" charset="0"/>
          </a:endParaRPr>
        </a:p>
      </dgm:t>
    </dgm:pt>
    <dgm:pt modelId="{E3EF1F64-0D64-4B49-896D-D8B6362A98CE}" type="pres">
      <dgm:prSet presAssocID="{6F25CD48-418E-45EF-9AC4-F26191362560}" presName="Name0" presStyleCnt="0">
        <dgm:presLayoutVars>
          <dgm:chMax val="7"/>
          <dgm:chPref val="7"/>
          <dgm:dir/>
        </dgm:presLayoutVars>
      </dgm:prSet>
      <dgm:spPr/>
    </dgm:pt>
    <dgm:pt modelId="{07589C99-5C94-4F21-BC48-A9BE4D8C8C17}" type="pres">
      <dgm:prSet presAssocID="{6F25CD48-418E-45EF-9AC4-F26191362560}" presName="Name1" presStyleCnt="0"/>
      <dgm:spPr/>
    </dgm:pt>
    <dgm:pt modelId="{80EDF459-A140-41C8-B71F-6373162D1D0D}" type="pres">
      <dgm:prSet presAssocID="{6F25CD48-418E-45EF-9AC4-F26191362560}" presName="cycle" presStyleCnt="0"/>
      <dgm:spPr/>
    </dgm:pt>
    <dgm:pt modelId="{2B62C904-4ACC-4C79-A198-4E93B5ACF73F}" type="pres">
      <dgm:prSet presAssocID="{6F25CD48-418E-45EF-9AC4-F26191362560}" presName="srcNode" presStyleLbl="node1" presStyleIdx="0" presStyleCnt="4"/>
      <dgm:spPr/>
    </dgm:pt>
    <dgm:pt modelId="{4138E080-65CE-4FE3-B207-C496866A64F5}" type="pres">
      <dgm:prSet presAssocID="{6F25CD48-418E-45EF-9AC4-F26191362560}" presName="conn" presStyleLbl="parChTrans1D2" presStyleIdx="0" presStyleCnt="1"/>
      <dgm:spPr/>
    </dgm:pt>
    <dgm:pt modelId="{6CD54263-E575-422D-8F48-6E67AC11C271}" type="pres">
      <dgm:prSet presAssocID="{6F25CD48-418E-45EF-9AC4-F26191362560}" presName="extraNode" presStyleLbl="node1" presStyleIdx="0" presStyleCnt="4"/>
      <dgm:spPr/>
    </dgm:pt>
    <dgm:pt modelId="{7E526CF1-25A9-417B-9972-CFF381411813}" type="pres">
      <dgm:prSet presAssocID="{6F25CD48-418E-45EF-9AC4-F26191362560}" presName="dstNode" presStyleLbl="node1" presStyleIdx="0" presStyleCnt="4"/>
      <dgm:spPr/>
    </dgm:pt>
    <dgm:pt modelId="{3EEB358A-55BA-480F-8DA7-444EE1A89B71}" type="pres">
      <dgm:prSet presAssocID="{EAFE5D28-B13F-4A89-953C-A7FC40F7678C}" presName="text_1" presStyleLbl="node1" presStyleIdx="0" presStyleCnt="4" custScaleX="92292">
        <dgm:presLayoutVars>
          <dgm:bulletEnabled val="1"/>
        </dgm:presLayoutVars>
      </dgm:prSet>
      <dgm:spPr/>
    </dgm:pt>
    <dgm:pt modelId="{B9299BEA-B7E8-4FA5-AC29-7FE44C190070}" type="pres">
      <dgm:prSet presAssocID="{EAFE5D28-B13F-4A89-953C-A7FC40F7678C}" presName="accent_1" presStyleCnt="0"/>
      <dgm:spPr/>
    </dgm:pt>
    <dgm:pt modelId="{9FE3BC86-EDB3-4E5E-8B8A-0CD05ED74BAB}" type="pres">
      <dgm:prSet presAssocID="{EAFE5D28-B13F-4A89-953C-A7FC40F7678C}" presName="accentRepeatNode" presStyleLbl="solidFgAcc1" presStyleIdx="0" presStyleCnt="4"/>
      <dgm:spPr/>
    </dgm:pt>
    <dgm:pt modelId="{6B80C21A-6C3A-4014-859C-E8987A24BA44}" type="pres">
      <dgm:prSet presAssocID="{72BC9A40-3B5D-4766-8A6F-EC3085BEB3F0}" presName="text_2" presStyleLbl="node1" presStyleIdx="1" presStyleCnt="4" custScaleX="91781">
        <dgm:presLayoutVars>
          <dgm:bulletEnabled val="1"/>
        </dgm:presLayoutVars>
      </dgm:prSet>
      <dgm:spPr/>
    </dgm:pt>
    <dgm:pt modelId="{1286B7A8-6118-42E4-A331-EAB9BA53FD5D}" type="pres">
      <dgm:prSet presAssocID="{72BC9A40-3B5D-4766-8A6F-EC3085BEB3F0}" presName="accent_2" presStyleCnt="0"/>
      <dgm:spPr/>
    </dgm:pt>
    <dgm:pt modelId="{9238BE2C-52D1-42D0-9442-06E817D58D8F}" type="pres">
      <dgm:prSet presAssocID="{72BC9A40-3B5D-4766-8A6F-EC3085BEB3F0}" presName="accentRepeatNode" presStyleLbl="solidFgAcc1" presStyleIdx="1" presStyleCnt="4"/>
      <dgm:spPr/>
    </dgm:pt>
    <dgm:pt modelId="{BFEDF375-B7FA-48E3-8EBF-C3C0D9AC7DB0}" type="pres">
      <dgm:prSet presAssocID="{9A02F686-CEDD-4FA0-AFF9-69AF421B061B}" presName="text_3" presStyleLbl="node1" presStyleIdx="2" presStyleCnt="4" custScaleX="91781">
        <dgm:presLayoutVars>
          <dgm:bulletEnabled val="1"/>
        </dgm:presLayoutVars>
      </dgm:prSet>
      <dgm:spPr/>
    </dgm:pt>
    <dgm:pt modelId="{DE369E14-4B9B-43C6-9FB6-9E78ED5FB688}" type="pres">
      <dgm:prSet presAssocID="{9A02F686-CEDD-4FA0-AFF9-69AF421B061B}" presName="accent_3" presStyleCnt="0"/>
      <dgm:spPr/>
    </dgm:pt>
    <dgm:pt modelId="{ED14FF0E-C88F-43F3-9A11-4AD494464006}" type="pres">
      <dgm:prSet presAssocID="{9A02F686-CEDD-4FA0-AFF9-69AF421B061B}" presName="accentRepeatNode" presStyleLbl="solidFgAcc1" presStyleIdx="2" presStyleCnt="4"/>
      <dgm:spPr/>
    </dgm:pt>
    <dgm:pt modelId="{CE8937C9-1CB6-44FA-A40C-1D79FACE3F73}" type="pres">
      <dgm:prSet presAssocID="{1A5B7923-C8F6-4205-831C-9CEF8D9DA3E0}" presName="text_4" presStyleLbl="node1" presStyleIdx="3" presStyleCnt="4" custScaleX="92292">
        <dgm:presLayoutVars>
          <dgm:bulletEnabled val="1"/>
        </dgm:presLayoutVars>
      </dgm:prSet>
      <dgm:spPr/>
    </dgm:pt>
    <dgm:pt modelId="{AC713487-13CB-464B-8188-BE8F99E8E00B}" type="pres">
      <dgm:prSet presAssocID="{1A5B7923-C8F6-4205-831C-9CEF8D9DA3E0}" presName="accent_4" presStyleCnt="0"/>
      <dgm:spPr/>
    </dgm:pt>
    <dgm:pt modelId="{404AAA21-E7B1-40CA-991C-4D250074A7EE}" type="pres">
      <dgm:prSet presAssocID="{1A5B7923-C8F6-4205-831C-9CEF8D9DA3E0}" presName="accentRepeatNode" presStyleLbl="solidFgAcc1" presStyleIdx="3" presStyleCnt="4"/>
      <dgm:spPr/>
    </dgm:pt>
  </dgm:ptLst>
  <dgm:cxnLst>
    <dgm:cxn modelId="{47E218E9-AFED-4440-9A48-6B9D2756CC13}" srcId="{6F25CD48-418E-45EF-9AC4-F26191362560}" destId="{1A5B7923-C8F6-4205-831C-9CEF8D9DA3E0}" srcOrd="3" destOrd="0" parTransId="{1436C2B7-68D6-4ACB-84B2-EB7752033C1E}" sibTransId="{B084657E-D453-4A84-83F6-D4BFBD2DD71C}"/>
    <dgm:cxn modelId="{A993F6C1-21DE-4674-9420-3463C8486BB5}" type="presOf" srcId="{746B371E-D7E9-4F0C-AAC3-7943050A4EE8}" destId="{4138E080-65CE-4FE3-B207-C496866A64F5}" srcOrd="0" destOrd="0" presId="urn:microsoft.com/office/officeart/2008/layout/VerticalCurvedList"/>
    <dgm:cxn modelId="{47E8D01C-7C4C-4365-AFB5-60A893359B98}" srcId="{6F25CD48-418E-45EF-9AC4-F26191362560}" destId="{EAFE5D28-B13F-4A89-953C-A7FC40F7678C}" srcOrd="0" destOrd="0" parTransId="{53BD5AB9-194E-4FF1-952F-0D5F2E28E414}" sibTransId="{746B371E-D7E9-4F0C-AAC3-7943050A4EE8}"/>
    <dgm:cxn modelId="{9FE14913-3A24-4C9A-8EF2-1145E1F5154C}" type="presOf" srcId="{1A5B7923-C8F6-4205-831C-9CEF8D9DA3E0}" destId="{CE8937C9-1CB6-44FA-A40C-1D79FACE3F73}" srcOrd="0" destOrd="0" presId="urn:microsoft.com/office/officeart/2008/layout/VerticalCurvedList"/>
    <dgm:cxn modelId="{DF874EB1-9090-4D0B-B144-46718EF4483F}" srcId="{6F25CD48-418E-45EF-9AC4-F26191362560}" destId="{72BC9A40-3B5D-4766-8A6F-EC3085BEB3F0}" srcOrd="1" destOrd="0" parTransId="{1B1531E9-7E18-4196-AB26-99083FDB6F43}" sibTransId="{4EF85702-4CA0-4CCB-866C-46461684F7EB}"/>
    <dgm:cxn modelId="{BB115449-328A-4839-9CD1-2A30A0DD4009}" type="presOf" srcId="{6F25CD48-418E-45EF-9AC4-F26191362560}" destId="{E3EF1F64-0D64-4B49-896D-D8B6362A98CE}" srcOrd="0" destOrd="0" presId="urn:microsoft.com/office/officeart/2008/layout/VerticalCurvedList"/>
    <dgm:cxn modelId="{AA2CA043-4385-4CAF-92D4-3E64E296706B}" type="presOf" srcId="{EAFE5D28-B13F-4A89-953C-A7FC40F7678C}" destId="{3EEB358A-55BA-480F-8DA7-444EE1A89B71}" srcOrd="0" destOrd="0" presId="urn:microsoft.com/office/officeart/2008/layout/VerticalCurvedList"/>
    <dgm:cxn modelId="{C4B6B7CB-8E61-4688-825E-924FA2D9231C}" type="presOf" srcId="{72BC9A40-3B5D-4766-8A6F-EC3085BEB3F0}" destId="{6B80C21A-6C3A-4014-859C-E8987A24BA44}" srcOrd="0" destOrd="0" presId="urn:microsoft.com/office/officeart/2008/layout/VerticalCurvedList"/>
    <dgm:cxn modelId="{1419C78F-F11D-4079-9382-CE387533A8DF}" type="presOf" srcId="{9A02F686-CEDD-4FA0-AFF9-69AF421B061B}" destId="{BFEDF375-B7FA-48E3-8EBF-C3C0D9AC7DB0}" srcOrd="0" destOrd="0" presId="urn:microsoft.com/office/officeart/2008/layout/VerticalCurvedList"/>
    <dgm:cxn modelId="{066C6B4C-2F60-4816-BF78-6169BAF36E3A}" srcId="{6F25CD48-418E-45EF-9AC4-F26191362560}" destId="{9A02F686-CEDD-4FA0-AFF9-69AF421B061B}" srcOrd="2" destOrd="0" parTransId="{8A8DB6E0-9D67-4BC3-9B59-C9304DBDB100}" sibTransId="{36B533F2-1A66-4D3F-BB1A-B2F689ECC37E}"/>
    <dgm:cxn modelId="{5D300704-4565-4AAA-81D6-596D99DB1DB4}" type="presParOf" srcId="{E3EF1F64-0D64-4B49-896D-D8B6362A98CE}" destId="{07589C99-5C94-4F21-BC48-A9BE4D8C8C17}" srcOrd="0" destOrd="0" presId="urn:microsoft.com/office/officeart/2008/layout/VerticalCurvedList"/>
    <dgm:cxn modelId="{E7E07989-0568-4588-A92F-548E8B6087D7}" type="presParOf" srcId="{07589C99-5C94-4F21-BC48-A9BE4D8C8C17}" destId="{80EDF459-A140-41C8-B71F-6373162D1D0D}" srcOrd="0" destOrd="0" presId="urn:microsoft.com/office/officeart/2008/layout/VerticalCurvedList"/>
    <dgm:cxn modelId="{11AA05C0-365F-4EA1-BE0A-0FA4FA22B00E}" type="presParOf" srcId="{80EDF459-A140-41C8-B71F-6373162D1D0D}" destId="{2B62C904-4ACC-4C79-A198-4E93B5ACF73F}" srcOrd="0" destOrd="0" presId="urn:microsoft.com/office/officeart/2008/layout/VerticalCurvedList"/>
    <dgm:cxn modelId="{118A4AAF-4229-471D-B226-A816D754E80D}" type="presParOf" srcId="{80EDF459-A140-41C8-B71F-6373162D1D0D}" destId="{4138E080-65CE-4FE3-B207-C496866A64F5}" srcOrd="1" destOrd="0" presId="urn:microsoft.com/office/officeart/2008/layout/VerticalCurvedList"/>
    <dgm:cxn modelId="{D8B241CE-15B7-4819-B9EB-C52B27AA0B0A}" type="presParOf" srcId="{80EDF459-A140-41C8-B71F-6373162D1D0D}" destId="{6CD54263-E575-422D-8F48-6E67AC11C271}" srcOrd="2" destOrd="0" presId="urn:microsoft.com/office/officeart/2008/layout/VerticalCurvedList"/>
    <dgm:cxn modelId="{57B8CA23-2FF0-47CF-85D3-E5F64FEC2101}" type="presParOf" srcId="{80EDF459-A140-41C8-B71F-6373162D1D0D}" destId="{7E526CF1-25A9-417B-9972-CFF381411813}" srcOrd="3" destOrd="0" presId="urn:microsoft.com/office/officeart/2008/layout/VerticalCurvedList"/>
    <dgm:cxn modelId="{77E9C32D-C234-4A62-AC6D-982621DA1A40}" type="presParOf" srcId="{07589C99-5C94-4F21-BC48-A9BE4D8C8C17}" destId="{3EEB358A-55BA-480F-8DA7-444EE1A89B71}" srcOrd="1" destOrd="0" presId="urn:microsoft.com/office/officeart/2008/layout/VerticalCurvedList"/>
    <dgm:cxn modelId="{B7622D34-701B-43B6-8E94-BB8E4F7E2AD7}" type="presParOf" srcId="{07589C99-5C94-4F21-BC48-A9BE4D8C8C17}" destId="{B9299BEA-B7E8-4FA5-AC29-7FE44C190070}" srcOrd="2" destOrd="0" presId="urn:microsoft.com/office/officeart/2008/layout/VerticalCurvedList"/>
    <dgm:cxn modelId="{82500816-AC62-491D-8249-77C79B097761}" type="presParOf" srcId="{B9299BEA-B7E8-4FA5-AC29-7FE44C190070}" destId="{9FE3BC86-EDB3-4E5E-8B8A-0CD05ED74BAB}" srcOrd="0" destOrd="0" presId="urn:microsoft.com/office/officeart/2008/layout/VerticalCurvedList"/>
    <dgm:cxn modelId="{A3D8ECF5-7806-4195-A84D-014F2F24E1B9}" type="presParOf" srcId="{07589C99-5C94-4F21-BC48-A9BE4D8C8C17}" destId="{6B80C21A-6C3A-4014-859C-E8987A24BA44}" srcOrd="3" destOrd="0" presId="urn:microsoft.com/office/officeart/2008/layout/VerticalCurvedList"/>
    <dgm:cxn modelId="{9796CD76-DE72-4347-B727-677B1037795C}" type="presParOf" srcId="{07589C99-5C94-4F21-BC48-A9BE4D8C8C17}" destId="{1286B7A8-6118-42E4-A331-EAB9BA53FD5D}" srcOrd="4" destOrd="0" presId="urn:microsoft.com/office/officeart/2008/layout/VerticalCurvedList"/>
    <dgm:cxn modelId="{4B08C638-14AA-490C-96C7-7203184474F5}" type="presParOf" srcId="{1286B7A8-6118-42E4-A331-EAB9BA53FD5D}" destId="{9238BE2C-52D1-42D0-9442-06E817D58D8F}" srcOrd="0" destOrd="0" presId="urn:microsoft.com/office/officeart/2008/layout/VerticalCurvedList"/>
    <dgm:cxn modelId="{0D7B45C8-A8A1-467A-B019-D13AD11A366B}" type="presParOf" srcId="{07589C99-5C94-4F21-BC48-A9BE4D8C8C17}" destId="{BFEDF375-B7FA-48E3-8EBF-C3C0D9AC7DB0}" srcOrd="5" destOrd="0" presId="urn:microsoft.com/office/officeart/2008/layout/VerticalCurvedList"/>
    <dgm:cxn modelId="{4EC3E963-B80D-4031-9B2F-CD5C5E7D1190}" type="presParOf" srcId="{07589C99-5C94-4F21-BC48-A9BE4D8C8C17}" destId="{DE369E14-4B9B-43C6-9FB6-9E78ED5FB688}" srcOrd="6" destOrd="0" presId="urn:microsoft.com/office/officeart/2008/layout/VerticalCurvedList"/>
    <dgm:cxn modelId="{894B22CD-B9FE-466D-8E10-C2EC5E8633F8}" type="presParOf" srcId="{DE369E14-4B9B-43C6-9FB6-9E78ED5FB688}" destId="{ED14FF0E-C88F-43F3-9A11-4AD494464006}" srcOrd="0" destOrd="0" presId="urn:microsoft.com/office/officeart/2008/layout/VerticalCurvedList"/>
    <dgm:cxn modelId="{73FB215F-CC6B-4D38-80DB-EF44716346FE}" type="presParOf" srcId="{07589C99-5C94-4F21-BC48-A9BE4D8C8C17}" destId="{CE8937C9-1CB6-44FA-A40C-1D79FACE3F73}" srcOrd="7" destOrd="0" presId="urn:microsoft.com/office/officeart/2008/layout/VerticalCurvedList"/>
    <dgm:cxn modelId="{C402B06B-10E3-4795-A50B-7AFDFBA68488}" type="presParOf" srcId="{07589C99-5C94-4F21-BC48-A9BE4D8C8C17}" destId="{AC713487-13CB-464B-8188-BE8F99E8E00B}" srcOrd="8" destOrd="0" presId="urn:microsoft.com/office/officeart/2008/layout/VerticalCurvedList"/>
    <dgm:cxn modelId="{07A9FCEE-C077-4071-8333-E0F239EE1397}" type="presParOf" srcId="{AC713487-13CB-464B-8188-BE8F99E8E00B}" destId="{404AAA21-E7B1-40CA-991C-4D250074A7EE}"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3E1B669-09E8-49FC-AD1B-8232856C193D}"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endParaRPr lang="es-CO"/>
        </a:p>
      </dgm:t>
    </dgm:pt>
    <dgm:pt modelId="{8D515384-E097-41EC-B054-116CED2A335E}">
      <dgm:prSet phldrT="[Texto]" custT="1"/>
      <dgm:spPr/>
      <dgm:t>
        <a:bodyPr/>
        <a:lstStyle/>
        <a:p>
          <a:r>
            <a:rPr lang="es-CO" sz="1000" dirty="0">
              <a:latin typeface="Arial" panose="020B0604020202020204" pitchFamily="34" charset="0"/>
              <a:cs typeface="Arial" panose="020B0604020202020204" pitchFamily="34" charset="0"/>
            </a:rPr>
            <a:t>Pasajeros movilizados en el Aeropuerto Internacional El Dorado </a:t>
          </a:r>
        </a:p>
        <a:p>
          <a:r>
            <a:rPr lang="es-CO" sz="1000" dirty="0">
              <a:latin typeface="Arial" panose="020B0604020202020204" pitchFamily="34" charset="0"/>
              <a:cs typeface="Arial" panose="020B0604020202020204" pitchFamily="34" charset="0"/>
            </a:rPr>
            <a:t>(incluye pasajeros en tránsito)</a:t>
          </a:r>
        </a:p>
      </dgm:t>
    </dgm:pt>
    <dgm:pt modelId="{192ECB3D-2BC0-4F6E-B87A-F6199DF3A004}" type="parTrans" cxnId="{B4D8B576-5908-45F0-9943-CF0C12BF3B0F}">
      <dgm:prSet/>
      <dgm:spPr/>
      <dgm:t>
        <a:bodyPr/>
        <a:lstStyle/>
        <a:p>
          <a:endParaRPr lang="es-CO"/>
        </a:p>
      </dgm:t>
    </dgm:pt>
    <dgm:pt modelId="{8B97AA8D-F460-4F5E-A523-64FEC902539C}" type="sibTrans" cxnId="{B4D8B576-5908-45F0-9943-CF0C12BF3B0F}">
      <dgm:prSet/>
      <dgm:spPr/>
      <dgm:t>
        <a:bodyPr/>
        <a:lstStyle/>
        <a:p>
          <a:endParaRPr lang="es-CO"/>
        </a:p>
      </dgm:t>
    </dgm:pt>
    <dgm:pt modelId="{0F967C62-876E-4532-826E-D9799B21257A}">
      <dgm:prSet phldrT="[Texto]" custT="1"/>
      <dgm:spPr/>
      <dgm:t>
        <a:bodyPr/>
        <a:lstStyle/>
        <a:p>
          <a:r>
            <a:rPr lang="es-CO" sz="1000" dirty="0">
              <a:latin typeface="Arial" panose="020B0604020202020204" pitchFamily="34" charset="0"/>
              <a:cs typeface="Arial" panose="020B0604020202020204" pitchFamily="34" charset="0"/>
            </a:rPr>
            <a:t>Pasajeros movilizados por años entre los aeropuertos del país (millones)</a:t>
          </a:r>
        </a:p>
      </dgm:t>
    </dgm:pt>
    <dgm:pt modelId="{7EBEBCEA-999F-4139-816D-E7C169B1DE39}" type="parTrans" cxnId="{4065257C-C6D1-4C5B-9ED3-50FC6A41E7B8}">
      <dgm:prSet/>
      <dgm:spPr/>
      <dgm:t>
        <a:bodyPr/>
        <a:lstStyle/>
        <a:p>
          <a:endParaRPr lang="es-CO"/>
        </a:p>
      </dgm:t>
    </dgm:pt>
    <dgm:pt modelId="{DF3CBE2C-7C2A-478E-84D1-A86BB8B10520}" type="sibTrans" cxnId="{4065257C-C6D1-4C5B-9ED3-50FC6A41E7B8}">
      <dgm:prSet/>
      <dgm:spPr/>
      <dgm:t>
        <a:bodyPr/>
        <a:lstStyle/>
        <a:p>
          <a:endParaRPr lang="es-CO"/>
        </a:p>
      </dgm:t>
    </dgm:pt>
    <dgm:pt modelId="{D3EA1C99-5FAA-41E0-9310-6C411CAB89A5}">
      <dgm:prSet phldrT="[Texto]" custT="1"/>
      <dgm:spPr/>
      <dgm:t>
        <a:bodyPr/>
        <a:lstStyle/>
        <a:p>
          <a:r>
            <a:rPr lang="es-CO" sz="1000" dirty="0">
              <a:latin typeface="Arial" panose="020B0604020202020204" pitchFamily="34" charset="0"/>
              <a:cs typeface="Arial" panose="020B0604020202020204" pitchFamily="34" charset="0"/>
            </a:rPr>
            <a:t>Intervenciones terminadas en mantenimiento de infraestructura aeroportuaria (iguales o superiores a $800 millones)</a:t>
          </a:r>
        </a:p>
      </dgm:t>
    </dgm:pt>
    <dgm:pt modelId="{56E847ED-2639-4E06-B682-05498573FDD3}" type="parTrans" cxnId="{03F2EEF6-64E3-400D-A95B-A07974E068AD}">
      <dgm:prSet/>
      <dgm:spPr/>
      <dgm:t>
        <a:bodyPr/>
        <a:lstStyle/>
        <a:p>
          <a:endParaRPr lang="es-CO"/>
        </a:p>
      </dgm:t>
    </dgm:pt>
    <dgm:pt modelId="{BEB7BC12-E0AA-40BF-8B0B-3A8C602DEF9D}" type="sibTrans" cxnId="{03F2EEF6-64E3-400D-A95B-A07974E068AD}">
      <dgm:prSet/>
      <dgm:spPr/>
      <dgm:t>
        <a:bodyPr/>
        <a:lstStyle/>
        <a:p>
          <a:endParaRPr lang="es-CO"/>
        </a:p>
      </dgm:t>
    </dgm:pt>
    <dgm:pt modelId="{98E5C6C0-456F-49DC-AD5B-0667B8428B6E}">
      <dgm:prSet phldrT="[Texto]" custT="1"/>
      <dgm:spPr/>
      <dgm:t>
        <a:bodyPr/>
        <a:lstStyle/>
        <a:p>
          <a:r>
            <a:rPr lang="es-CO" sz="1000" dirty="0">
              <a:latin typeface="Arial" panose="020B0604020202020204" pitchFamily="34" charset="0"/>
              <a:cs typeface="Arial" panose="020B0604020202020204" pitchFamily="34" charset="0"/>
            </a:rPr>
            <a:t>Aeropuertos para la prosperidad intervenidos.</a:t>
          </a:r>
        </a:p>
      </dgm:t>
    </dgm:pt>
    <dgm:pt modelId="{44C6486F-53BF-4EA7-9D58-3BD546758F3F}" type="parTrans" cxnId="{1F61103B-AC4D-4E3B-9417-93458DB4FAFE}">
      <dgm:prSet/>
      <dgm:spPr/>
      <dgm:t>
        <a:bodyPr/>
        <a:lstStyle/>
        <a:p>
          <a:endParaRPr lang="es-CO"/>
        </a:p>
      </dgm:t>
    </dgm:pt>
    <dgm:pt modelId="{514798D9-14DA-40E0-8AF2-9474376A9FC6}" type="sibTrans" cxnId="{1F61103B-AC4D-4E3B-9417-93458DB4FAFE}">
      <dgm:prSet/>
      <dgm:spPr/>
      <dgm:t>
        <a:bodyPr/>
        <a:lstStyle/>
        <a:p>
          <a:endParaRPr lang="es-CO"/>
        </a:p>
      </dgm:t>
    </dgm:pt>
    <dgm:pt modelId="{0FEBA741-3C2A-486E-85D2-9733B90D4064}">
      <dgm:prSet phldrT="[Texto]" custT="1"/>
      <dgm:spPr/>
      <dgm:t>
        <a:bodyPr/>
        <a:lstStyle/>
        <a:p>
          <a:r>
            <a:rPr lang="es-CO" sz="1000" dirty="0">
              <a:latin typeface="Arial" panose="020B0604020202020204" pitchFamily="34" charset="0"/>
              <a:cs typeface="Arial" panose="020B0604020202020204" pitchFamily="34" charset="0"/>
            </a:rPr>
            <a:t>Aeropuertos para la prosperidad intervenidos con obras de construcción (torres de control, plataforma, calles de rodaje, terminales, pistas, cuartel de bomberos…)</a:t>
          </a:r>
        </a:p>
      </dgm:t>
    </dgm:pt>
    <dgm:pt modelId="{91DE6115-8E41-4307-936B-4F0EB3CB6E12}" type="parTrans" cxnId="{BDACFCEB-5B53-4B04-AF56-990C8E1C27EA}">
      <dgm:prSet/>
      <dgm:spPr/>
      <dgm:t>
        <a:bodyPr/>
        <a:lstStyle/>
        <a:p>
          <a:endParaRPr lang="es-CO"/>
        </a:p>
      </dgm:t>
    </dgm:pt>
    <dgm:pt modelId="{C5DB1609-B316-442C-A476-3C7C7BEFDD6E}" type="sibTrans" cxnId="{BDACFCEB-5B53-4B04-AF56-990C8E1C27EA}">
      <dgm:prSet/>
      <dgm:spPr/>
      <dgm:t>
        <a:bodyPr/>
        <a:lstStyle/>
        <a:p>
          <a:endParaRPr lang="es-CO"/>
        </a:p>
      </dgm:t>
    </dgm:pt>
    <dgm:pt modelId="{1A8B8B1C-5FB5-4B1D-90D4-1716E23E3092}">
      <dgm:prSet phldrT="[Texto]" custT="1"/>
      <dgm:spPr/>
      <dgm:t>
        <a:bodyPr/>
        <a:lstStyle/>
        <a:p>
          <a:r>
            <a:rPr lang="es-CO" sz="1000" dirty="0">
              <a:latin typeface="Arial" panose="020B0604020202020204" pitchFamily="34" charset="0"/>
              <a:cs typeface="Arial" panose="020B0604020202020204" pitchFamily="34" charset="0"/>
            </a:rPr>
            <a:t>Aeropuertos con obras de construcción y ampliación de aeropuertos terminados.</a:t>
          </a:r>
        </a:p>
      </dgm:t>
    </dgm:pt>
    <dgm:pt modelId="{C5F18FB6-D5C0-48D5-8C16-82909F5B1871}" type="parTrans" cxnId="{EC784D43-DD96-4DBF-BF7B-4EC2EC78582E}">
      <dgm:prSet/>
      <dgm:spPr/>
      <dgm:t>
        <a:bodyPr/>
        <a:lstStyle/>
        <a:p>
          <a:endParaRPr lang="es-CO"/>
        </a:p>
      </dgm:t>
    </dgm:pt>
    <dgm:pt modelId="{5A7A3558-55F0-4810-9D37-99FE83691DD8}" type="sibTrans" cxnId="{EC784D43-DD96-4DBF-BF7B-4EC2EC78582E}">
      <dgm:prSet/>
      <dgm:spPr/>
      <dgm:t>
        <a:bodyPr/>
        <a:lstStyle/>
        <a:p>
          <a:endParaRPr lang="es-CO"/>
        </a:p>
      </dgm:t>
    </dgm:pt>
    <dgm:pt modelId="{5C4C172F-ED42-4420-A97D-A0D02A647FBF}" type="pres">
      <dgm:prSet presAssocID="{B3E1B669-09E8-49FC-AD1B-8232856C193D}" presName="Name0" presStyleCnt="0">
        <dgm:presLayoutVars>
          <dgm:chMax val="7"/>
          <dgm:chPref val="7"/>
          <dgm:dir/>
        </dgm:presLayoutVars>
      </dgm:prSet>
      <dgm:spPr/>
    </dgm:pt>
    <dgm:pt modelId="{2E81EC61-F4A6-4DC5-BF7F-7F81F13F62EB}" type="pres">
      <dgm:prSet presAssocID="{B3E1B669-09E8-49FC-AD1B-8232856C193D}" presName="Name1" presStyleCnt="0"/>
      <dgm:spPr/>
    </dgm:pt>
    <dgm:pt modelId="{D09913C0-A636-4C89-9056-20EBA42491F0}" type="pres">
      <dgm:prSet presAssocID="{B3E1B669-09E8-49FC-AD1B-8232856C193D}" presName="cycle" presStyleCnt="0"/>
      <dgm:spPr/>
    </dgm:pt>
    <dgm:pt modelId="{AC422B99-0149-430B-9DB9-CF5D06A61AB0}" type="pres">
      <dgm:prSet presAssocID="{B3E1B669-09E8-49FC-AD1B-8232856C193D}" presName="srcNode" presStyleLbl="node1" presStyleIdx="0" presStyleCnt="6"/>
      <dgm:spPr/>
    </dgm:pt>
    <dgm:pt modelId="{D00B77D7-8FA7-4E82-9D0E-5CB44A7C0CE5}" type="pres">
      <dgm:prSet presAssocID="{B3E1B669-09E8-49FC-AD1B-8232856C193D}" presName="conn" presStyleLbl="parChTrans1D2" presStyleIdx="0" presStyleCnt="1"/>
      <dgm:spPr/>
    </dgm:pt>
    <dgm:pt modelId="{EFF52067-5374-4E24-A31B-DAC15BCE56CE}" type="pres">
      <dgm:prSet presAssocID="{B3E1B669-09E8-49FC-AD1B-8232856C193D}" presName="extraNode" presStyleLbl="node1" presStyleIdx="0" presStyleCnt="6"/>
      <dgm:spPr/>
    </dgm:pt>
    <dgm:pt modelId="{25260F70-68C7-44C5-B09E-B2F9C0C9E5C2}" type="pres">
      <dgm:prSet presAssocID="{B3E1B669-09E8-49FC-AD1B-8232856C193D}" presName="dstNode" presStyleLbl="node1" presStyleIdx="0" presStyleCnt="6"/>
      <dgm:spPr/>
    </dgm:pt>
    <dgm:pt modelId="{4244041A-A75F-4BF9-9D92-B8D1361CF97F}" type="pres">
      <dgm:prSet presAssocID="{8D515384-E097-41EC-B054-116CED2A335E}" presName="text_1" presStyleLbl="node1" presStyleIdx="0" presStyleCnt="6">
        <dgm:presLayoutVars>
          <dgm:bulletEnabled val="1"/>
        </dgm:presLayoutVars>
      </dgm:prSet>
      <dgm:spPr/>
    </dgm:pt>
    <dgm:pt modelId="{7E423FF7-3A96-424B-8D47-9E993BE0E50F}" type="pres">
      <dgm:prSet presAssocID="{8D515384-E097-41EC-B054-116CED2A335E}" presName="accent_1" presStyleCnt="0"/>
      <dgm:spPr/>
    </dgm:pt>
    <dgm:pt modelId="{AAB106BA-629E-4CCA-B423-B32552BE1181}" type="pres">
      <dgm:prSet presAssocID="{8D515384-E097-41EC-B054-116CED2A335E}" presName="accentRepeatNode" presStyleLbl="solidFgAcc1" presStyleIdx="0" presStyleCnt="6" custLinFactNeighborX="6654" custLinFactNeighborY="-133"/>
      <dgm:spPr/>
    </dgm:pt>
    <dgm:pt modelId="{EF5761D0-C725-4B44-BAA7-07E955908D39}" type="pres">
      <dgm:prSet presAssocID="{0F967C62-876E-4532-826E-D9799B21257A}" presName="text_2" presStyleLbl="node1" presStyleIdx="1" presStyleCnt="6">
        <dgm:presLayoutVars>
          <dgm:bulletEnabled val="1"/>
        </dgm:presLayoutVars>
      </dgm:prSet>
      <dgm:spPr/>
    </dgm:pt>
    <dgm:pt modelId="{9E95CB48-FCDA-4559-B89A-367A7851875C}" type="pres">
      <dgm:prSet presAssocID="{0F967C62-876E-4532-826E-D9799B21257A}" presName="accent_2" presStyleCnt="0"/>
      <dgm:spPr/>
    </dgm:pt>
    <dgm:pt modelId="{BD930CD9-6844-45E3-A018-727F182A3477}" type="pres">
      <dgm:prSet presAssocID="{0F967C62-876E-4532-826E-D9799B21257A}" presName="accentRepeatNode" presStyleLbl="solidFgAcc1" presStyleIdx="1" presStyleCnt="6"/>
      <dgm:spPr/>
    </dgm:pt>
    <dgm:pt modelId="{8E26FE61-3A33-45C4-8AF9-A26C91BDA280}" type="pres">
      <dgm:prSet presAssocID="{D3EA1C99-5FAA-41E0-9310-6C411CAB89A5}" presName="text_3" presStyleLbl="node1" presStyleIdx="2" presStyleCnt="6">
        <dgm:presLayoutVars>
          <dgm:bulletEnabled val="1"/>
        </dgm:presLayoutVars>
      </dgm:prSet>
      <dgm:spPr/>
    </dgm:pt>
    <dgm:pt modelId="{C6794639-74E4-4656-B664-6ABF7ECD0E99}" type="pres">
      <dgm:prSet presAssocID="{D3EA1C99-5FAA-41E0-9310-6C411CAB89A5}" presName="accent_3" presStyleCnt="0"/>
      <dgm:spPr/>
    </dgm:pt>
    <dgm:pt modelId="{C476BD46-2F69-4939-B494-72C7C7028384}" type="pres">
      <dgm:prSet presAssocID="{D3EA1C99-5FAA-41E0-9310-6C411CAB89A5}" presName="accentRepeatNode" presStyleLbl="solidFgAcc1" presStyleIdx="2" presStyleCnt="6"/>
      <dgm:spPr/>
    </dgm:pt>
    <dgm:pt modelId="{E5BE0428-2BD2-4E28-A538-10C0D37ABB80}" type="pres">
      <dgm:prSet presAssocID="{98E5C6C0-456F-49DC-AD5B-0667B8428B6E}" presName="text_4" presStyleLbl="node1" presStyleIdx="3" presStyleCnt="6">
        <dgm:presLayoutVars>
          <dgm:bulletEnabled val="1"/>
        </dgm:presLayoutVars>
      </dgm:prSet>
      <dgm:spPr/>
    </dgm:pt>
    <dgm:pt modelId="{6B896A64-A36C-4A4D-990D-5F71382E6EB3}" type="pres">
      <dgm:prSet presAssocID="{98E5C6C0-456F-49DC-AD5B-0667B8428B6E}" presName="accent_4" presStyleCnt="0"/>
      <dgm:spPr/>
    </dgm:pt>
    <dgm:pt modelId="{40D6F01F-79B1-4067-B88D-6658A4196BD0}" type="pres">
      <dgm:prSet presAssocID="{98E5C6C0-456F-49DC-AD5B-0667B8428B6E}" presName="accentRepeatNode" presStyleLbl="solidFgAcc1" presStyleIdx="3" presStyleCnt="6"/>
      <dgm:spPr/>
    </dgm:pt>
    <dgm:pt modelId="{57D86575-43B0-4E7D-BA87-DFD9A301CACE}" type="pres">
      <dgm:prSet presAssocID="{0FEBA741-3C2A-486E-85D2-9733B90D4064}" presName="text_5" presStyleLbl="node1" presStyleIdx="4" presStyleCnt="6">
        <dgm:presLayoutVars>
          <dgm:bulletEnabled val="1"/>
        </dgm:presLayoutVars>
      </dgm:prSet>
      <dgm:spPr/>
    </dgm:pt>
    <dgm:pt modelId="{08C594E8-FA89-42BB-9289-8CC20C04B801}" type="pres">
      <dgm:prSet presAssocID="{0FEBA741-3C2A-486E-85D2-9733B90D4064}" presName="accent_5" presStyleCnt="0"/>
      <dgm:spPr/>
    </dgm:pt>
    <dgm:pt modelId="{53699700-6299-4030-99A0-1F352335F340}" type="pres">
      <dgm:prSet presAssocID="{0FEBA741-3C2A-486E-85D2-9733B90D4064}" presName="accentRepeatNode" presStyleLbl="solidFgAcc1" presStyleIdx="4" presStyleCnt="6"/>
      <dgm:spPr/>
    </dgm:pt>
    <dgm:pt modelId="{614870D7-B779-4EDB-BBFA-BFD09145F2FA}" type="pres">
      <dgm:prSet presAssocID="{1A8B8B1C-5FB5-4B1D-90D4-1716E23E3092}" presName="text_6" presStyleLbl="node1" presStyleIdx="5" presStyleCnt="6">
        <dgm:presLayoutVars>
          <dgm:bulletEnabled val="1"/>
        </dgm:presLayoutVars>
      </dgm:prSet>
      <dgm:spPr/>
    </dgm:pt>
    <dgm:pt modelId="{BD8C9661-115E-4A90-BFD4-6A0BA599B640}" type="pres">
      <dgm:prSet presAssocID="{1A8B8B1C-5FB5-4B1D-90D4-1716E23E3092}" presName="accent_6" presStyleCnt="0"/>
      <dgm:spPr/>
    </dgm:pt>
    <dgm:pt modelId="{0BEBF8A5-C331-417F-822D-DF63B1488D68}" type="pres">
      <dgm:prSet presAssocID="{1A8B8B1C-5FB5-4B1D-90D4-1716E23E3092}" presName="accentRepeatNode" presStyleLbl="solidFgAcc1" presStyleIdx="5" presStyleCnt="6"/>
      <dgm:spPr/>
    </dgm:pt>
  </dgm:ptLst>
  <dgm:cxnLst>
    <dgm:cxn modelId="{77E77403-9E52-4FD6-AFF9-662905BEBC7D}" type="presOf" srcId="{B3E1B669-09E8-49FC-AD1B-8232856C193D}" destId="{5C4C172F-ED42-4420-A97D-A0D02A647FBF}" srcOrd="0" destOrd="0" presId="urn:microsoft.com/office/officeart/2008/layout/VerticalCurvedList"/>
    <dgm:cxn modelId="{B029015A-47E0-4BA4-961D-95D15BE2BCB3}" type="presOf" srcId="{8D515384-E097-41EC-B054-116CED2A335E}" destId="{4244041A-A75F-4BF9-9D92-B8D1361CF97F}" srcOrd="0" destOrd="0" presId="urn:microsoft.com/office/officeart/2008/layout/VerticalCurvedList"/>
    <dgm:cxn modelId="{EC784D43-DD96-4DBF-BF7B-4EC2EC78582E}" srcId="{B3E1B669-09E8-49FC-AD1B-8232856C193D}" destId="{1A8B8B1C-5FB5-4B1D-90D4-1716E23E3092}" srcOrd="5" destOrd="0" parTransId="{C5F18FB6-D5C0-48D5-8C16-82909F5B1871}" sibTransId="{5A7A3558-55F0-4810-9D37-99FE83691DD8}"/>
    <dgm:cxn modelId="{180C352D-2092-4707-BA20-385ECCAB2257}" type="presOf" srcId="{1A8B8B1C-5FB5-4B1D-90D4-1716E23E3092}" destId="{614870D7-B779-4EDB-BBFA-BFD09145F2FA}" srcOrd="0" destOrd="0" presId="urn:microsoft.com/office/officeart/2008/layout/VerticalCurvedList"/>
    <dgm:cxn modelId="{D1BA3F79-4165-456D-8841-7CDC7A86AD66}" type="presOf" srcId="{98E5C6C0-456F-49DC-AD5B-0667B8428B6E}" destId="{E5BE0428-2BD2-4E28-A538-10C0D37ABB80}" srcOrd="0" destOrd="0" presId="urn:microsoft.com/office/officeart/2008/layout/VerticalCurvedList"/>
    <dgm:cxn modelId="{4AE9915E-948E-4702-B9F9-8C4C03F4668E}" type="presOf" srcId="{0F967C62-876E-4532-826E-D9799B21257A}" destId="{EF5761D0-C725-4B44-BAA7-07E955908D39}" srcOrd="0" destOrd="0" presId="urn:microsoft.com/office/officeart/2008/layout/VerticalCurvedList"/>
    <dgm:cxn modelId="{BDACFCEB-5B53-4B04-AF56-990C8E1C27EA}" srcId="{B3E1B669-09E8-49FC-AD1B-8232856C193D}" destId="{0FEBA741-3C2A-486E-85D2-9733B90D4064}" srcOrd="4" destOrd="0" parTransId="{91DE6115-8E41-4307-936B-4F0EB3CB6E12}" sibTransId="{C5DB1609-B316-442C-A476-3C7C7BEFDD6E}"/>
    <dgm:cxn modelId="{03F2EEF6-64E3-400D-A95B-A07974E068AD}" srcId="{B3E1B669-09E8-49FC-AD1B-8232856C193D}" destId="{D3EA1C99-5FAA-41E0-9310-6C411CAB89A5}" srcOrd="2" destOrd="0" parTransId="{56E847ED-2639-4E06-B682-05498573FDD3}" sibTransId="{BEB7BC12-E0AA-40BF-8B0B-3A8C602DEF9D}"/>
    <dgm:cxn modelId="{4065257C-C6D1-4C5B-9ED3-50FC6A41E7B8}" srcId="{B3E1B669-09E8-49FC-AD1B-8232856C193D}" destId="{0F967C62-876E-4532-826E-D9799B21257A}" srcOrd="1" destOrd="0" parTransId="{7EBEBCEA-999F-4139-816D-E7C169B1DE39}" sibTransId="{DF3CBE2C-7C2A-478E-84D1-A86BB8B10520}"/>
    <dgm:cxn modelId="{5E0F360C-71F5-404B-A4E2-FBD01CD04BFE}" type="presOf" srcId="{D3EA1C99-5FAA-41E0-9310-6C411CAB89A5}" destId="{8E26FE61-3A33-45C4-8AF9-A26C91BDA280}" srcOrd="0" destOrd="0" presId="urn:microsoft.com/office/officeart/2008/layout/VerticalCurvedList"/>
    <dgm:cxn modelId="{D52C4211-D9F7-45FC-9779-DEABC5E077C0}" type="presOf" srcId="{8B97AA8D-F460-4F5E-A523-64FEC902539C}" destId="{D00B77D7-8FA7-4E82-9D0E-5CB44A7C0CE5}" srcOrd="0" destOrd="0" presId="urn:microsoft.com/office/officeart/2008/layout/VerticalCurvedList"/>
    <dgm:cxn modelId="{1F61103B-AC4D-4E3B-9417-93458DB4FAFE}" srcId="{B3E1B669-09E8-49FC-AD1B-8232856C193D}" destId="{98E5C6C0-456F-49DC-AD5B-0667B8428B6E}" srcOrd="3" destOrd="0" parTransId="{44C6486F-53BF-4EA7-9D58-3BD546758F3F}" sibTransId="{514798D9-14DA-40E0-8AF2-9474376A9FC6}"/>
    <dgm:cxn modelId="{B4D8B576-5908-45F0-9943-CF0C12BF3B0F}" srcId="{B3E1B669-09E8-49FC-AD1B-8232856C193D}" destId="{8D515384-E097-41EC-B054-116CED2A335E}" srcOrd="0" destOrd="0" parTransId="{192ECB3D-2BC0-4F6E-B87A-F6199DF3A004}" sibTransId="{8B97AA8D-F460-4F5E-A523-64FEC902539C}"/>
    <dgm:cxn modelId="{CE4B306D-77FB-4F02-99B5-8A4EEE31EC8D}" type="presOf" srcId="{0FEBA741-3C2A-486E-85D2-9733B90D4064}" destId="{57D86575-43B0-4E7D-BA87-DFD9A301CACE}" srcOrd="0" destOrd="0" presId="urn:microsoft.com/office/officeart/2008/layout/VerticalCurvedList"/>
    <dgm:cxn modelId="{BAF6CC91-E3E3-44EE-BB9F-26CBF966CCE4}" type="presParOf" srcId="{5C4C172F-ED42-4420-A97D-A0D02A647FBF}" destId="{2E81EC61-F4A6-4DC5-BF7F-7F81F13F62EB}" srcOrd="0" destOrd="0" presId="urn:microsoft.com/office/officeart/2008/layout/VerticalCurvedList"/>
    <dgm:cxn modelId="{CD68CEE0-FF9C-4349-A100-7D029B765352}" type="presParOf" srcId="{2E81EC61-F4A6-4DC5-BF7F-7F81F13F62EB}" destId="{D09913C0-A636-4C89-9056-20EBA42491F0}" srcOrd="0" destOrd="0" presId="urn:microsoft.com/office/officeart/2008/layout/VerticalCurvedList"/>
    <dgm:cxn modelId="{84AD2198-51E7-4BCC-8AAE-2691E3009009}" type="presParOf" srcId="{D09913C0-A636-4C89-9056-20EBA42491F0}" destId="{AC422B99-0149-430B-9DB9-CF5D06A61AB0}" srcOrd="0" destOrd="0" presId="urn:microsoft.com/office/officeart/2008/layout/VerticalCurvedList"/>
    <dgm:cxn modelId="{F69C314F-9F76-4D66-953D-31F3E7F7A33D}" type="presParOf" srcId="{D09913C0-A636-4C89-9056-20EBA42491F0}" destId="{D00B77D7-8FA7-4E82-9D0E-5CB44A7C0CE5}" srcOrd="1" destOrd="0" presId="urn:microsoft.com/office/officeart/2008/layout/VerticalCurvedList"/>
    <dgm:cxn modelId="{A81828D1-08E6-4B5F-B801-DF8A232A4E51}" type="presParOf" srcId="{D09913C0-A636-4C89-9056-20EBA42491F0}" destId="{EFF52067-5374-4E24-A31B-DAC15BCE56CE}" srcOrd="2" destOrd="0" presId="urn:microsoft.com/office/officeart/2008/layout/VerticalCurvedList"/>
    <dgm:cxn modelId="{A81ABAB0-CE3C-4B6A-A895-5692E0C6C45B}" type="presParOf" srcId="{D09913C0-A636-4C89-9056-20EBA42491F0}" destId="{25260F70-68C7-44C5-B09E-B2F9C0C9E5C2}" srcOrd="3" destOrd="0" presId="urn:microsoft.com/office/officeart/2008/layout/VerticalCurvedList"/>
    <dgm:cxn modelId="{8E1A69FA-2293-462B-9236-DCCCB9FB8F1B}" type="presParOf" srcId="{2E81EC61-F4A6-4DC5-BF7F-7F81F13F62EB}" destId="{4244041A-A75F-4BF9-9D92-B8D1361CF97F}" srcOrd="1" destOrd="0" presId="urn:microsoft.com/office/officeart/2008/layout/VerticalCurvedList"/>
    <dgm:cxn modelId="{564DFDBF-327C-4776-9286-A45C87900E3F}" type="presParOf" srcId="{2E81EC61-F4A6-4DC5-BF7F-7F81F13F62EB}" destId="{7E423FF7-3A96-424B-8D47-9E993BE0E50F}" srcOrd="2" destOrd="0" presId="urn:microsoft.com/office/officeart/2008/layout/VerticalCurvedList"/>
    <dgm:cxn modelId="{154A97CB-4BB1-4625-8DA2-871869AB6F0E}" type="presParOf" srcId="{7E423FF7-3A96-424B-8D47-9E993BE0E50F}" destId="{AAB106BA-629E-4CCA-B423-B32552BE1181}" srcOrd="0" destOrd="0" presId="urn:microsoft.com/office/officeart/2008/layout/VerticalCurvedList"/>
    <dgm:cxn modelId="{5592E45B-B587-4ADC-8619-F590FB7F4B3E}" type="presParOf" srcId="{2E81EC61-F4A6-4DC5-BF7F-7F81F13F62EB}" destId="{EF5761D0-C725-4B44-BAA7-07E955908D39}" srcOrd="3" destOrd="0" presId="urn:microsoft.com/office/officeart/2008/layout/VerticalCurvedList"/>
    <dgm:cxn modelId="{C1E5A933-3BFA-4294-B4EC-710A0A6C3B55}" type="presParOf" srcId="{2E81EC61-F4A6-4DC5-BF7F-7F81F13F62EB}" destId="{9E95CB48-FCDA-4559-B89A-367A7851875C}" srcOrd="4" destOrd="0" presId="urn:microsoft.com/office/officeart/2008/layout/VerticalCurvedList"/>
    <dgm:cxn modelId="{B32295FD-0620-49EA-95BA-28CE1F5408EC}" type="presParOf" srcId="{9E95CB48-FCDA-4559-B89A-367A7851875C}" destId="{BD930CD9-6844-45E3-A018-727F182A3477}" srcOrd="0" destOrd="0" presId="urn:microsoft.com/office/officeart/2008/layout/VerticalCurvedList"/>
    <dgm:cxn modelId="{B9AD907C-9D6A-41D6-8C54-C64C682B129E}" type="presParOf" srcId="{2E81EC61-F4A6-4DC5-BF7F-7F81F13F62EB}" destId="{8E26FE61-3A33-45C4-8AF9-A26C91BDA280}" srcOrd="5" destOrd="0" presId="urn:microsoft.com/office/officeart/2008/layout/VerticalCurvedList"/>
    <dgm:cxn modelId="{4E86654B-4FCA-41D4-9A7B-89DBD473581E}" type="presParOf" srcId="{2E81EC61-F4A6-4DC5-BF7F-7F81F13F62EB}" destId="{C6794639-74E4-4656-B664-6ABF7ECD0E99}" srcOrd="6" destOrd="0" presId="urn:microsoft.com/office/officeart/2008/layout/VerticalCurvedList"/>
    <dgm:cxn modelId="{8858B877-66C3-45D7-BA74-33E38FD28160}" type="presParOf" srcId="{C6794639-74E4-4656-B664-6ABF7ECD0E99}" destId="{C476BD46-2F69-4939-B494-72C7C7028384}" srcOrd="0" destOrd="0" presId="urn:microsoft.com/office/officeart/2008/layout/VerticalCurvedList"/>
    <dgm:cxn modelId="{F762A948-C214-40A6-99D8-B34C628DF4FB}" type="presParOf" srcId="{2E81EC61-F4A6-4DC5-BF7F-7F81F13F62EB}" destId="{E5BE0428-2BD2-4E28-A538-10C0D37ABB80}" srcOrd="7" destOrd="0" presId="urn:microsoft.com/office/officeart/2008/layout/VerticalCurvedList"/>
    <dgm:cxn modelId="{3BBFA639-222C-430C-9D4A-1EF21AD8DF35}" type="presParOf" srcId="{2E81EC61-F4A6-4DC5-BF7F-7F81F13F62EB}" destId="{6B896A64-A36C-4A4D-990D-5F71382E6EB3}" srcOrd="8" destOrd="0" presId="urn:microsoft.com/office/officeart/2008/layout/VerticalCurvedList"/>
    <dgm:cxn modelId="{6125593A-A63C-4165-BDC8-7AFB8BA5BC28}" type="presParOf" srcId="{6B896A64-A36C-4A4D-990D-5F71382E6EB3}" destId="{40D6F01F-79B1-4067-B88D-6658A4196BD0}" srcOrd="0" destOrd="0" presId="urn:microsoft.com/office/officeart/2008/layout/VerticalCurvedList"/>
    <dgm:cxn modelId="{179F28CD-3B79-452B-8771-9FE0014FAAF1}" type="presParOf" srcId="{2E81EC61-F4A6-4DC5-BF7F-7F81F13F62EB}" destId="{57D86575-43B0-4E7D-BA87-DFD9A301CACE}" srcOrd="9" destOrd="0" presId="urn:microsoft.com/office/officeart/2008/layout/VerticalCurvedList"/>
    <dgm:cxn modelId="{A061848C-BE1C-42DE-B939-76CBCE7D94DF}" type="presParOf" srcId="{2E81EC61-F4A6-4DC5-BF7F-7F81F13F62EB}" destId="{08C594E8-FA89-42BB-9289-8CC20C04B801}" srcOrd="10" destOrd="0" presId="urn:microsoft.com/office/officeart/2008/layout/VerticalCurvedList"/>
    <dgm:cxn modelId="{5376C8B9-38F0-4B07-8DDE-201E8C0D11AB}" type="presParOf" srcId="{08C594E8-FA89-42BB-9289-8CC20C04B801}" destId="{53699700-6299-4030-99A0-1F352335F340}" srcOrd="0" destOrd="0" presId="urn:microsoft.com/office/officeart/2008/layout/VerticalCurvedList"/>
    <dgm:cxn modelId="{4D9CF2DC-D3B9-486A-A7AC-F8957F92864E}" type="presParOf" srcId="{2E81EC61-F4A6-4DC5-BF7F-7F81F13F62EB}" destId="{614870D7-B779-4EDB-BBFA-BFD09145F2FA}" srcOrd="11" destOrd="0" presId="urn:microsoft.com/office/officeart/2008/layout/VerticalCurvedList"/>
    <dgm:cxn modelId="{40F27407-8F5E-4661-885C-9D1FADD1E8E1}" type="presParOf" srcId="{2E81EC61-F4A6-4DC5-BF7F-7F81F13F62EB}" destId="{BD8C9661-115E-4A90-BFD4-6A0BA599B640}" srcOrd="12" destOrd="0" presId="urn:microsoft.com/office/officeart/2008/layout/VerticalCurvedList"/>
    <dgm:cxn modelId="{9E987109-6A23-4466-B36C-4B7CFA3B5204}" type="presParOf" srcId="{BD8C9661-115E-4A90-BFD4-6A0BA599B640}" destId="{0BEBF8A5-C331-417F-822D-DF63B1488D68}"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4097928-087C-4C0D-8B35-2073C0DFC4FF}"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es-CO"/>
        </a:p>
      </dgm:t>
    </dgm:pt>
    <dgm:pt modelId="{3B9D41CC-9BEB-411A-BF9F-3B661DCEE7C9}">
      <dgm:prSet/>
      <dgm:spPr/>
      <dgm:t>
        <a:bodyPr/>
        <a:lstStyle/>
        <a:p>
          <a:endParaRPr lang="es-CO" dirty="0"/>
        </a:p>
      </dgm:t>
    </dgm:pt>
    <dgm:pt modelId="{20867015-ED16-44BE-8FF1-EA8797A4FA33}" type="parTrans" cxnId="{D2D3AC1B-85D1-4506-B064-7FC3570E7EB9}">
      <dgm:prSet/>
      <dgm:spPr/>
      <dgm:t>
        <a:bodyPr/>
        <a:lstStyle/>
        <a:p>
          <a:endParaRPr lang="es-CO"/>
        </a:p>
      </dgm:t>
    </dgm:pt>
    <dgm:pt modelId="{AE9A2E96-CD75-47AF-9DE6-32246621A02C}" type="sibTrans" cxnId="{D2D3AC1B-85D1-4506-B064-7FC3570E7EB9}">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3175">
          <a:solidFill>
            <a:schemeClr val="tx1"/>
          </a:solidFill>
        </a:ln>
      </dgm:spPr>
      <dgm:t>
        <a:bodyPr/>
        <a:lstStyle/>
        <a:p>
          <a:endParaRPr lang="es-CO"/>
        </a:p>
      </dgm:t>
    </dgm:pt>
    <dgm:pt modelId="{821B6535-5D77-4CED-8AF5-069D57E7C474}">
      <dgm:prSet phldrT="[Texto]"/>
      <dgm:spPr/>
      <dgm:t>
        <a:bodyPr/>
        <a:lstStyle/>
        <a:p>
          <a:pPr algn="ctr"/>
          <a:r>
            <a:rPr lang="es-CO" dirty="0">
              <a:latin typeface="Arial" panose="020B0604020202020204" pitchFamily="34" charset="0"/>
              <a:cs typeface="Arial" panose="020B0604020202020204" pitchFamily="34" charset="0"/>
              <a:hlinkClick xmlns:r="http://schemas.openxmlformats.org/officeDocument/2006/relationships" r:id="rId2"/>
            </a:rPr>
            <a:t>Gestión del Riesgo de Corrupción – Mapa de Riesgos de Corrupción </a:t>
          </a:r>
          <a:endParaRPr lang="es-CO" dirty="0"/>
        </a:p>
      </dgm:t>
    </dgm:pt>
    <dgm:pt modelId="{AA5D60D0-CD09-41C3-BC0A-9C18F060EFA0}" type="parTrans" cxnId="{01B04665-B54B-488C-854D-214FB8FEC1BA}">
      <dgm:prSet/>
      <dgm:spPr/>
      <dgm:t>
        <a:bodyPr/>
        <a:lstStyle/>
        <a:p>
          <a:endParaRPr lang="es-CO"/>
        </a:p>
      </dgm:t>
    </dgm:pt>
    <dgm:pt modelId="{AD067D90-3BBF-4B2D-ADA1-CAE7607254AC}" type="sibTrans" cxnId="{01B04665-B54B-488C-854D-214FB8FEC1BA}">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1000" r="-11000"/>
          </a:stretch>
        </a:blipFill>
        <a:ln w="3175"/>
      </dgm:spPr>
      <dgm:t>
        <a:bodyPr/>
        <a:lstStyle/>
        <a:p>
          <a:endParaRPr lang="es-CO"/>
        </a:p>
      </dgm:t>
    </dgm:pt>
    <dgm:pt modelId="{4D9EADA2-9431-4B3B-8C12-C9E17C666132}">
      <dgm:prSet/>
      <dgm:spPr/>
      <dgm:t>
        <a:bodyPr/>
        <a:lstStyle/>
        <a:p>
          <a:pPr algn="l"/>
          <a:r>
            <a:rPr lang="es-CO" dirty="0">
              <a:latin typeface="Arial" panose="020B0604020202020204" pitchFamily="34" charset="0"/>
              <a:cs typeface="Arial" panose="020B0604020202020204" pitchFamily="34" charset="0"/>
              <a:hlinkClick xmlns:r="http://schemas.openxmlformats.org/officeDocument/2006/relationships" r:id="rId4"/>
            </a:rPr>
            <a:t>Estrategia de Racionalización de Trámites: </a:t>
          </a:r>
          <a:endParaRPr lang="es-CO" dirty="0">
            <a:latin typeface="Arial" panose="020B0604020202020204" pitchFamily="34" charset="0"/>
            <a:cs typeface="Arial" panose="020B0604020202020204" pitchFamily="34" charset="0"/>
          </a:endParaRPr>
        </a:p>
      </dgm:t>
    </dgm:pt>
    <dgm:pt modelId="{D29B64B8-2282-45AE-A158-D00FDF0D819F}" type="parTrans" cxnId="{483CEA51-D664-46BB-941D-BE92E47AA9BC}">
      <dgm:prSet/>
      <dgm:spPr/>
      <dgm:t>
        <a:bodyPr/>
        <a:lstStyle/>
        <a:p>
          <a:endParaRPr lang="es-CO"/>
        </a:p>
      </dgm:t>
    </dgm:pt>
    <dgm:pt modelId="{E8D51CF5-F102-409A-9E90-003005610E47}" type="sibTrans" cxnId="{483CEA51-D664-46BB-941D-BE92E47AA9BC}">
      <dgm:prSet/>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17000" r="-17000"/>
          </a:stretch>
        </a:blipFill>
        <a:ln w="3175">
          <a:solidFill>
            <a:schemeClr val="tx1"/>
          </a:solidFill>
        </a:ln>
      </dgm:spPr>
      <dgm:t>
        <a:bodyPr/>
        <a:lstStyle/>
        <a:p>
          <a:endParaRPr lang="es-CO"/>
        </a:p>
      </dgm:t>
    </dgm:pt>
    <dgm:pt modelId="{79F4080E-0719-41B4-BF50-887D2E293FF4}">
      <dgm:prSet/>
      <dgm:spPr/>
      <dgm:t>
        <a:bodyPr/>
        <a:lstStyle/>
        <a:p>
          <a:r>
            <a:rPr lang="es-CO" dirty="0">
              <a:latin typeface="Arial" panose="020B0604020202020204" pitchFamily="34" charset="0"/>
              <a:cs typeface="Arial" panose="020B0604020202020204" pitchFamily="34" charset="0"/>
              <a:hlinkClick xmlns:r="http://schemas.openxmlformats.org/officeDocument/2006/relationships" r:id="rId6"/>
            </a:rPr>
            <a:t>Estrategia de Rendición de cuentas</a:t>
          </a:r>
          <a:endParaRPr lang="es-CO" dirty="0">
            <a:latin typeface="Arial" panose="020B0604020202020204" pitchFamily="34" charset="0"/>
            <a:cs typeface="Arial" panose="020B0604020202020204" pitchFamily="34" charset="0"/>
          </a:endParaRPr>
        </a:p>
      </dgm:t>
    </dgm:pt>
    <dgm:pt modelId="{26B2C64E-2596-46F2-8329-B11F2BAD64B0}" type="parTrans" cxnId="{66E3F09B-6C17-4A1F-9DB2-26B24D81AA0A}">
      <dgm:prSet/>
      <dgm:spPr/>
      <dgm:t>
        <a:bodyPr/>
        <a:lstStyle/>
        <a:p>
          <a:endParaRPr lang="es-CO"/>
        </a:p>
      </dgm:t>
    </dgm:pt>
    <dgm:pt modelId="{2DE9D4DE-26C9-44BC-AC17-158171682A59}" type="sibTrans" cxnId="{66E3F09B-6C17-4A1F-9DB2-26B24D81AA0A}">
      <dgm:prSet/>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l="-27000" r="-27000"/>
          </a:stretch>
        </a:blipFill>
        <a:ln w="3175"/>
      </dgm:spPr>
      <dgm:t>
        <a:bodyPr/>
        <a:lstStyle/>
        <a:p>
          <a:endParaRPr lang="es-CO"/>
        </a:p>
      </dgm:t>
    </dgm:pt>
    <dgm:pt modelId="{EFD20FDC-57AE-4321-A0A6-8838852CEB07}">
      <dgm:prSet/>
      <dgm:spPr/>
      <dgm:t>
        <a:bodyPr/>
        <a:lstStyle/>
        <a:p>
          <a:r>
            <a:rPr lang="es-CO" dirty="0">
              <a:latin typeface="Arial" panose="020B0604020202020204" pitchFamily="34" charset="0"/>
              <a:cs typeface="Arial" panose="020B0604020202020204" pitchFamily="34" charset="0"/>
              <a:hlinkClick xmlns:r="http://schemas.openxmlformats.org/officeDocument/2006/relationships" r:id="rId6"/>
            </a:rPr>
            <a:t>Atención al Ciudadano</a:t>
          </a:r>
          <a:endParaRPr lang="es-CO" dirty="0">
            <a:latin typeface="Arial" panose="020B0604020202020204" pitchFamily="34" charset="0"/>
            <a:cs typeface="Arial" panose="020B0604020202020204" pitchFamily="34" charset="0"/>
          </a:endParaRPr>
        </a:p>
      </dgm:t>
    </dgm:pt>
    <dgm:pt modelId="{00329A70-17D7-478E-8D5D-95E0F0D6873E}" type="parTrans" cxnId="{12CDFA61-A184-4DFA-8D4D-47B4CFC9644A}">
      <dgm:prSet/>
      <dgm:spPr/>
      <dgm:t>
        <a:bodyPr/>
        <a:lstStyle/>
        <a:p>
          <a:endParaRPr lang="es-CO"/>
        </a:p>
      </dgm:t>
    </dgm:pt>
    <dgm:pt modelId="{F71DB6C1-C1B2-487A-BF03-D8BDCE4FD5E2}" type="sibTrans" cxnId="{12CDFA61-A184-4DFA-8D4D-47B4CFC9644A}">
      <dgm:prSet/>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l="-25000" r="-25000"/>
          </a:stretch>
        </a:blipFill>
        <a:ln w="3175">
          <a:solidFill>
            <a:schemeClr val="tx1"/>
          </a:solidFill>
        </a:ln>
      </dgm:spPr>
      <dgm:t>
        <a:bodyPr/>
        <a:lstStyle/>
        <a:p>
          <a:endParaRPr lang="es-CO"/>
        </a:p>
      </dgm:t>
    </dgm:pt>
    <dgm:pt modelId="{BFDB2982-9752-4F28-99ED-B322F5BAEDF9}">
      <dgm:prSet/>
      <dgm:spPr/>
      <dgm:t>
        <a:bodyPr/>
        <a:lstStyle/>
        <a:p>
          <a:r>
            <a:rPr lang="es-CO" dirty="0">
              <a:latin typeface="Arial" panose="020B0604020202020204" pitchFamily="34" charset="0"/>
              <a:cs typeface="Arial" panose="020B0604020202020204" pitchFamily="34" charset="0"/>
              <a:hlinkClick xmlns:r="http://schemas.openxmlformats.org/officeDocument/2006/relationships" r:id="rId9"/>
            </a:rPr>
            <a:t>Transparencia y acceso a la información pública</a:t>
          </a:r>
          <a:endParaRPr lang="es-CO" dirty="0">
            <a:latin typeface="Arial" panose="020B0604020202020204" pitchFamily="34" charset="0"/>
            <a:cs typeface="Arial" panose="020B0604020202020204" pitchFamily="34" charset="0"/>
          </a:endParaRPr>
        </a:p>
      </dgm:t>
    </dgm:pt>
    <dgm:pt modelId="{AAED62D0-54C6-4336-9591-45531242FA7B}" type="parTrans" cxnId="{38B13033-A79C-4C5A-9AD3-BE3A8D9309BB}">
      <dgm:prSet/>
      <dgm:spPr/>
      <dgm:t>
        <a:bodyPr/>
        <a:lstStyle/>
        <a:p>
          <a:endParaRPr lang="es-CO"/>
        </a:p>
      </dgm:t>
    </dgm:pt>
    <dgm:pt modelId="{B60818CD-E0D0-4E76-A674-BB97855D5E7E}" type="sibTrans" cxnId="{38B13033-A79C-4C5A-9AD3-BE3A8D9309BB}">
      <dgm:prSet/>
      <dgm:spPr>
        <a:blipFill>
          <a:blip xmlns:r="http://schemas.openxmlformats.org/officeDocument/2006/relationships" r:embed="rId10" cstate="print">
            <a:extLst>
              <a:ext uri="{28A0092B-C50C-407E-A947-70E740481C1C}">
                <a14:useLocalDpi xmlns:a14="http://schemas.microsoft.com/office/drawing/2010/main" val="0"/>
              </a:ext>
            </a:extLst>
          </a:blip>
          <a:srcRect/>
          <a:stretch>
            <a:fillRect l="-29000" r="-29000"/>
          </a:stretch>
        </a:blipFill>
        <a:ln w="3175">
          <a:solidFill>
            <a:schemeClr val="tx1"/>
          </a:solidFill>
        </a:ln>
      </dgm:spPr>
      <dgm:t>
        <a:bodyPr/>
        <a:lstStyle/>
        <a:p>
          <a:endParaRPr lang="es-CO"/>
        </a:p>
      </dgm:t>
    </dgm:pt>
    <dgm:pt modelId="{CBFB2929-FF22-4CB4-B7DD-3BDAD50E4A20}" type="pres">
      <dgm:prSet presAssocID="{74097928-087C-4C0D-8B35-2073C0DFC4FF}" presName="Name0" presStyleCnt="0">
        <dgm:presLayoutVars>
          <dgm:chMax val="7"/>
          <dgm:chPref val="7"/>
          <dgm:dir/>
        </dgm:presLayoutVars>
      </dgm:prSet>
      <dgm:spPr/>
    </dgm:pt>
    <dgm:pt modelId="{700D1EA5-14BA-4159-9522-0FA0B2BC56B7}" type="pres">
      <dgm:prSet presAssocID="{74097928-087C-4C0D-8B35-2073C0DFC4FF}" presName="Name1" presStyleCnt="0"/>
      <dgm:spPr/>
    </dgm:pt>
    <dgm:pt modelId="{17EB5560-27DB-4678-9AFA-E2398D81574E}" type="pres">
      <dgm:prSet presAssocID="{AE9A2E96-CD75-47AF-9DE6-32246621A02C}" presName="picture_1" presStyleCnt="0"/>
      <dgm:spPr/>
    </dgm:pt>
    <dgm:pt modelId="{078DDE11-DB54-47D0-9380-4165F9D336A2}" type="pres">
      <dgm:prSet presAssocID="{AE9A2E96-CD75-47AF-9DE6-32246621A02C}" presName="pictureRepeatNode" presStyleLbl="alignImgPlace1" presStyleIdx="0" presStyleCnt="6" custScaleX="86710" custScaleY="87204" custLinFactNeighborX="-5" custLinFactNeighborY="539"/>
      <dgm:spPr/>
    </dgm:pt>
    <dgm:pt modelId="{503F2B50-733A-4C59-B780-13AD436674B7}" type="pres">
      <dgm:prSet presAssocID="{3B9D41CC-9BEB-411A-BF9F-3B661DCEE7C9}" presName="text_1" presStyleLbl="node1" presStyleIdx="0" presStyleCnt="0">
        <dgm:presLayoutVars>
          <dgm:bulletEnabled val="1"/>
        </dgm:presLayoutVars>
      </dgm:prSet>
      <dgm:spPr/>
    </dgm:pt>
    <dgm:pt modelId="{92AF44E9-9831-48BF-BACD-987E987435AC}" type="pres">
      <dgm:prSet presAssocID="{AD067D90-3BBF-4B2D-ADA1-CAE7607254AC}" presName="picture_2" presStyleCnt="0"/>
      <dgm:spPr/>
    </dgm:pt>
    <dgm:pt modelId="{F8549336-8DCA-448E-8161-F7607A0EFF21}" type="pres">
      <dgm:prSet presAssocID="{AD067D90-3BBF-4B2D-ADA1-CAE7607254AC}" presName="pictureRepeatNode" presStyleLbl="alignImgPlace1" presStyleIdx="1" presStyleCnt="6" custLinFactNeighborX="-46579" custLinFactNeighborY="17462"/>
      <dgm:spPr/>
    </dgm:pt>
    <dgm:pt modelId="{75C8F5F1-C0E8-49FC-B617-B2C9B65158A3}" type="pres">
      <dgm:prSet presAssocID="{821B6535-5D77-4CED-8AF5-069D57E7C474}" presName="line_2" presStyleLbl="parChTrans1D1" presStyleIdx="0" presStyleCnt="5" custLinFactY="196728" custLinFactNeighborX="-16803" custLinFactNeighborY="200000"/>
      <dgm:spPr/>
    </dgm:pt>
    <dgm:pt modelId="{195B8D5F-DEE6-49B6-B6D5-2A140F487547}" type="pres">
      <dgm:prSet presAssocID="{821B6535-5D77-4CED-8AF5-069D57E7C474}" presName="textparent_2" presStyleLbl="node1" presStyleIdx="0" presStyleCnt="0"/>
      <dgm:spPr/>
    </dgm:pt>
    <dgm:pt modelId="{0763BF30-629F-46B0-8497-7ECA0AF3F753}" type="pres">
      <dgm:prSet presAssocID="{821B6535-5D77-4CED-8AF5-069D57E7C474}" presName="text_2" presStyleLbl="revTx" presStyleIdx="0" presStyleCnt="5" custScaleX="2000000" custScaleY="68024" custLinFactX="-135286" custLinFactNeighborX="-200000" custLinFactNeighborY="22175">
        <dgm:presLayoutVars>
          <dgm:bulletEnabled val="1"/>
        </dgm:presLayoutVars>
      </dgm:prSet>
      <dgm:spPr/>
    </dgm:pt>
    <dgm:pt modelId="{187AF1B4-20E6-4545-A83E-83624D4BA87A}" type="pres">
      <dgm:prSet presAssocID="{E8D51CF5-F102-409A-9E90-003005610E47}" presName="picture_3" presStyleCnt="0"/>
      <dgm:spPr/>
    </dgm:pt>
    <dgm:pt modelId="{C53628EB-E6A9-46E1-8454-4A89DCE60DD5}" type="pres">
      <dgm:prSet presAssocID="{E8D51CF5-F102-409A-9E90-003005610E47}" presName="pictureRepeatNode" presStyleLbl="alignImgPlace1" presStyleIdx="2" presStyleCnt="6" custLinFactNeighborY="33736"/>
      <dgm:spPr/>
    </dgm:pt>
    <dgm:pt modelId="{2E2F5361-77D3-4B0A-BA10-6AD0B991D7F0}" type="pres">
      <dgm:prSet presAssocID="{4D9EADA2-9431-4B3B-8C12-C9E17C666132}" presName="line_3" presStyleLbl="parChTrans1D1" presStyleIdx="1" presStyleCnt="5" custLinFactY="298549" custLinFactNeighborY="300000"/>
      <dgm:spPr/>
    </dgm:pt>
    <dgm:pt modelId="{3EF6FC4B-964A-474C-BD28-611BDA567EA8}" type="pres">
      <dgm:prSet presAssocID="{4D9EADA2-9431-4B3B-8C12-C9E17C666132}" presName="textparent_3" presStyleLbl="node1" presStyleIdx="0" presStyleCnt="0"/>
      <dgm:spPr/>
    </dgm:pt>
    <dgm:pt modelId="{00B0EAA3-E1BD-43E5-916E-77A7115E7A7B}" type="pres">
      <dgm:prSet presAssocID="{4D9EADA2-9431-4B3B-8C12-C9E17C666132}" presName="text_3" presStyleLbl="revTx" presStyleIdx="1" presStyleCnt="5" custLinFactNeighborY="35209">
        <dgm:presLayoutVars>
          <dgm:bulletEnabled val="1"/>
        </dgm:presLayoutVars>
      </dgm:prSet>
      <dgm:spPr/>
    </dgm:pt>
    <dgm:pt modelId="{BC8654BE-F441-4804-BF36-B1AC081954DB}" type="pres">
      <dgm:prSet presAssocID="{2DE9D4DE-26C9-44BC-AC17-158171682A59}" presName="picture_4" presStyleCnt="0"/>
      <dgm:spPr/>
    </dgm:pt>
    <dgm:pt modelId="{922989A7-0110-4E8D-8505-9343A8E59D7A}" type="pres">
      <dgm:prSet presAssocID="{2DE9D4DE-26C9-44BC-AC17-158171682A59}" presName="pictureRepeatNode" presStyleLbl="alignImgPlace1" presStyleIdx="3" presStyleCnt="6" custLinFactNeighborY="13706"/>
      <dgm:spPr/>
    </dgm:pt>
    <dgm:pt modelId="{8FCCC14C-884E-43CB-95DD-5A10B98448C7}" type="pres">
      <dgm:prSet presAssocID="{79F4080E-0719-41B4-BF50-887D2E293FF4}" presName="line_4" presStyleLbl="parChTrans1D1" presStyleIdx="2" presStyleCnt="5" custLinFactY="100000" custLinFactNeighborY="143159"/>
      <dgm:spPr/>
    </dgm:pt>
    <dgm:pt modelId="{F0BC4746-D434-4ADA-B5A8-6DBF1146143B}" type="pres">
      <dgm:prSet presAssocID="{79F4080E-0719-41B4-BF50-887D2E293FF4}" presName="textparent_4" presStyleLbl="node1" presStyleIdx="0" presStyleCnt="0"/>
      <dgm:spPr/>
    </dgm:pt>
    <dgm:pt modelId="{D68A5A79-48F2-4CA8-B30C-C9B89BB769D3}" type="pres">
      <dgm:prSet presAssocID="{79F4080E-0719-41B4-BF50-887D2E293FF4}" presName="text_4" presStyleLbl="revTx" presStyleIdx="2" presStyleCnt="5" custScaleX="221271" custLinFactNeighborY="15178">
        <dgm:presLayoutVars>
          <dgm:bulletEnabled val="1"/>
        </dgm:presLayoutVars>
      </dgm:prSet>
      <dgm:spPr/>
    </dgm:pt>
    <dgm:pt modelId="{6061462D-0B8D-446A-85B2-AFF62F3587C6}" type="pres">
      <dgm:prSet presAssocID="{F71DB6C1-C1B2-487A-BF03-D8BDCE4FD5E2}" presName="picture_5" presStyleCnt="0"/>
      <dgm:spPr/>
    </dgm:pt>
    <dgm:pt modelId="{12C5ECEE-A4E5-4C23-9064-B094F67CC072}" type="pres">
      <dgm:prSet presAssocID="{F71DB6C1-C1B2-487A-BF03-D8BDCE4FD5E2}" presName="pictureRepeatNode" presStyleLbl="alignImgPlace1" presStyleIdx="4" presStyleCnt="6"/>
      <dgm:spPr/>
    </dgm:pt>
    <dgm:pt modelId="{1D5253A0-7A77-4F72-8F3D-A64E97E102DB}" type="pres">
      <dgm:prSet presAssocID="{EFD20FDC-57AE-4321-A0A6-8838852CEB07}" presName="line_5" presStyleLbl="parChTrans1D1" presStyleIdx="3" presStyleCnt="5"/>
      <dgm:spPr/>
    </dgm:pt>
    <dgm:pt modelId="{B6E54733-1D5B-4816-980D-B6963670BE58}" type="pres">
      <dgm:prSet presAssocID="{EFD20FDC-57AE-4321-A0A6-8838852CEB07}" presName="textparent_5" presStyleLbl="node1" presStyleIdx="0" presStyleCnt="0"/>
      <dgm:spPr/>
    </dgm:pt>
    <dgm:pt modelId="{A7E0FD15-DE2D-4DEB-8D4F-5BAE279ABD10}" type="pres">
      <dgm:prSet presAssocID="{EFD20FDC-57AE-4321-A0A6-8838852CEB07}" presName="text_5" presStyleLbl="revTx" presStyleIdx="3" presStyleCnt="5" custScaleX="282056">
        <dgm:presLayoutVars>
          <dgm:bulletEnabled val="1"/>
        </dgm:presLayoutVars>
      </dgm:prSet>
      <dgm:spPr/>
    </dgm:pt>
    <dgm:pt modelId="{847B14FF-1DC4-4F47-8405-8B3A929523BA}" type="pres">
      <dgm:prSet presAssocID="{B60818CD-E0D0-4E76-A674-BB97855D5E7E}" presName="picture_6" presStyleCnt="0"/>
      <dgm:spPr/>
    </dgm:pt>
    <dgm:pt modelId="{EA0A0D4E-A891-4F9C-ACE6-DB26D96D3CB8}" type="pres">
      <dgm:prSet presAssocID="{B60818CD-E0D0-4E76-A674-BB97855D5E7E}" presName="pictureRepeatNode" presStyleLbl="alignImgPlace1" presStyleIdx="5" presStyleCnt="6"/>
      <dgm:spPr/>
    </dgm:pt>
    <dgm:pt modelId="{F28819FE-107F-4F4A-9479-0E17DD7E673A}" type="pres">
      <dgm:prSet presAssocID="{BFDB2982-9752-4F28-99ED-B322F5BAEDF9}" presName="line_6" presStyleLbl="parChTrans1D1" presStyleIdx="4" presStyleCnt="5"/>
      <dgm:spPr/>
    </dgm:pt>
    <dgm:pt modelId="{2CB831AA-3F9C-4BD5-813F-C0104AEEEF04}" type="pres">
      <dgm:prSet presAssocID="{BFDB2982-9752-4F28-99ED-B322F5BAEDF9}" presName="textparent_6" presStyleLbl="node1" presStyleIdx="0" presStyleCnt="0"/>
      <dgm:spPr/>
    </dgm:pt>
    <dgm:pt modelId="{70D5A284-1B02-4557-B15D-B4C773ACE510}" type="pres">
      <dgm:prSet presAssocID="{BFDB2982-9752-4F28-99ED-B322F5BAEDF9}" presName="text_6" presStyleLbl="revTx" presStyleIdx="4" presStyleCnt="5" custScaleX="134644">
        <dgm:presLayoutVars>
          <dgm:bulletEnabled val="1"/>
        </dgm:presLayoutVars>
      </dgm:prSet>
      <dgm:spPr/>
    </dgm:pt>
  </dgm:ptLst>
  <dgm:cxnLst>
    <dgm:cxn modelId="{38B13033-A79C-4C5A-9AD3-BE3A8D9309BB}" srcId="{74097928-087C-4C0D-8B35-2073C0DFC4FF}" destId="{BFDB2982-9752-4F28-99ED-B322F5BAEDF9}" srcOrd="5" destOrd="0" parTransId="{AAED62D0-54C6-4336-9591-45531242FA7B}" sibTransId="{B60818CD-E0D0-4E76-A674-BB97855D5E7E}"/>
    <dgm:cxn modelId="{D2D3AC1B-85D1-4506-B064-7FC3570E7EB9}" srcId="{74097928-087C-4C0D-8B35-2073C0DFC4FF}" destId="{3B9D41CC-9BEB-411A-BF9F-3B661DCEE7C9}" srcOrd="0" destOrd="0" parTransId="{20867015-ED16-44BE-8FF1-EA8797A4FA33}" sibTransId="{AE9A2E96-CD75-47AF-9DE6-32246621A02C}"/>
    <dgm:cxn modelId="{01B04665-B54B-488C-854D-214FB8FEC1BA}" srcId="{74097928-087C-4C0D-8B35-2073C0DFC4FF}" destId="{821B6535-5D77-4CED-8AF5-069D57E7C474}" srcOrd="1" destOrd="0" parTransId="{AA5D60D0-CD09-41C3-BC0A-9C18F060EFA0}" sibTransId="{AD067D90-3BBF-4B2D-ADA1-CAE7607254AC}"/>
    <dgm:cxn modelId="{12CDFA61-A184-4DFA-8D4D-47B4CFC9644A}" srcId="{74097928-087C-4C0D-8B35-2073C0DFC4FF}" destId="{EFD20FDC-57AE-4321-A0A6-8838852CEB07}" srcOrd="4" destOrd="0" parTransId="{00329A70-17D7-478E-8D5D-95E0F0D6873E}" sibTransId="{F71DB6C1-C1B2-487A-BF03-D8BDCE4FD5E2}"/>
    <dgm:cxn modelId="{A7214AB5-FAF4-4D07-B6C2-7438956E8798}" type="presOf" srcId="{B60818CD-E0D0-4E76-A674-BB97855D5E7E}" destId="{EA0A0D4E-A891-4F9C-ACE6-DB26D96D3CB8}" srcOrd="0" destOrd="0" presId="urn:microsoft.com/office/officeart/2008/layout/CircularPictureCallout"/>
    <dgm:cxn modelId="{483CEA51-D664-46BB-941D-BE92E47AA9BC}" srcId="{74097928-087C-4C0D-8B35-2073C0DFC4FF}" destId="{4D9EADA2-9431-4B3B-8C12-C9E17C666132}" srcOrd="2" destOrd="0" parTransId="{D29B64B8-2282-45AE-A158-D00FDF0D819F}" sibTransId="{E8D51CF5-F102-409A-9E90-003005610E47}"/>
    <dgm:cxn modelId="{7499330F-1B8F-40FE-8CAB-A93D77877A19}" type="presOf" srcId="{F71DB6C1-C1B2-487A-BF03-D8BDCE4FD5E2}" destId="{12C5ECEE-A4E5-4C23-9064-B094F67CC072}" srcOrd="0" destOrd="0" presId="urn:microsoft.com/office/officeart/2008/layout/CircularPictureCallout"/>
    <dgm:cxn modelId="{FF2C7443-61C0-40E1-9BD9-0C2391EC6476}" type="presOf" srcId="{AD067D90-3BBF-4B2D-ADA1-CAE7607254AC}" destId="{F8549336-8DCA-448E-8161-F7607A0EFF21}" srcOrd="0" destOrd="0" presId="urn:microsoft.com/office/officeart/2008/layout/CircularPictureCallout"/>
    <dgm:cxn modelId="{256ADE9E-72ED-4255-B1E5-61DB5F452F25}" type="presOf" srcId="{4D9EADA2-9431-4B3B-8C12-C9E17C666132}" destId="{00B0EAA3-E1BD-43E5-916E-77A7115E7A7B}" srcOrd="0" destOrd="0" presId="urn:microsoft.com/office/officeart/2008/layout/CircularPictureCallout"/>
    <dgm:cxn modelId="{3C610F56-55C6-49FB-B6FA-FF92AB9E55A0}" type="presOf" srcId="{EFD20FDC-57AE-4321-A0A6-8838852CEB07}" destId="{A7E0FD15-DE2D-4DEB-8D4F-5BAE279ABD10}" srcOrd="0" destOrd="0" presId="urn:microsoft.com/office/officeart/2008/layout/CircularPictureCallout"/>
    <dgm:cxn modelId="{66E3F09B-6C17-4A1F-9DB2-26B24D81AA0A}" srcId="{74097928-087C-4C0D-8B35-2073C0DFC4FF}" destId="{79F4080E-0719-41B4-BF50-887D2E293FF4}" srcOrd="3" destOrd="0" parTransId="{26B2C64E-2596-46F2-8329-B11F2BAD64B0}" sibTransId="{2DE9D4DE-26C9-44BC-AC17-158171682A59}"/>
    <dgm:cxn modelId="{C2528237-E737-4B35-8642-398320345D81}" type="presOf" srcId="{AE9A2E96-CD75-47AF-9DE6-32246621A02C}" destId="{078DDE11-DB54-47D0-9380-4165F9D336A2}" srcOrd="0" destOrd="0" presId="urn:microsoft.com/office/officeart/2008/layout/CircularPictureCallout"/>
    <dgm:cxn modelId="{9410AE26-D5EC-405D-A50E-E636D21B41B0}" type="presOf" srcId="{2DE9D4DE-26C9-44BC-AC17-158171682A59}" destId="{922989A7-0110-4E8D-8505-9343A8E59D7A}" srcOrd="0" destOrd="0" presId="urn:microsoft.com/office/officeart/2008/layout/CircularPictureCallout"/>
    <dgm:cxn modelId="{E7F162A4-E6D4-48DD-AFC4-1F0AAD4F4914}" type="presOf" srcId="{3B9D41CC-9BEB-411A-BF9F-3B661DCEE7C9}" destId="{503F2B50-733A-4C59-B780-13AD436674B7}" srcOrd="0" destOrd="0" presId="urn:microsoft.com/office/officeart/2008/layout/CircularPictureCallout"/>
    <dgm:cxn modelId="{95168027-0D32-4AC8-BBAA-F147E07984A9}" type="presOf" srcId="{74097928-087C-4C0D-8B35-2073C0DFC4FF}" destId="{CBFB2929-FF22-4CB4-B7DD-3BDAD50E4A20}" srcOrd="0" destOrd="0" presId="urn:microsoft.com/office/officeart/2008/layout/CircularPictureCallout"/>
    <dgm:cxn modelId="{0F995450-84AD-45A6-9008-935198C045EC}" type="presOf" srcId="{E8D51CF5-F102-409A-9E90-003005610E47}" destId="{C53628EB-E6A9-46E1-8454-4A89DCE60DD5}" srcOrd="0" destOrd="0" presId="urn:microsoft.com/office/officeart/2008/layout/CircularPictureCallout"/>
    <dgm:cxn modelId="{7B67A6F3-0E49-4E61-9735-25C974F25447}" type="presOf" srcId="{BFDB2982-9752-4F28-99ED-B322F5BAEDF9}" destId="{70D5A284-1B02-4557-B15D-B4C773ACE510}" srcOrd="0" destOrd="0" presId="urn:microsoft.com/office/officeart/2008/layout/CircularPictureCallout"/>
    <dgm:cxn modelId="{59F82869-661A-4214-B5DD-E9E8062D42A9}" type="presOf" srcId="{79F4080E-0719-41B4-BF50-887D2E293FF4}" destId="{D68A5A79-48F2-4CA8-B30C-C9B89BB769D3}" srcOrd="0" destOrd="0" presId="urn:microsoft.com/office/officeart/2008/layout/CircularPictureCallout"/>
    <dgm:cxn modelId="{2C124067-CFB3-4962-80D3-0542DA50145C}" type="presOf" srcId="{821B6535-5D77-4CED-8AF5-069D57E7C474}" destId="{0763BF30-629F-46B0-8497-7ECA0AF3F753}" srcOrd="0" destOrd="0" presId="urn:microsoft.com/office/officeart/2008/layout/CircularPictureCallout"/>
    <dgm:cxn modelId="{38652CC8-74BB-4EAD-8672-1017F8A1D873}" type="presParOf" srcId="{CBFB2929-FF22-4CB4-B7DD-3BDAD50E4A20}" destId="{700D1EA5-14BA-4159-9522-0FA0B2BC56B7}" srcOrd="0" destOrd="0" presId="urn:microsoft.com/office/officeart/2008/layout/CircularPictureCallout"/>
    <dgm:cxn modelId="{0C8E1A89-60FE-4E62-BC37-37056E790A9D}" type="presParOf" srcId="{700D1EA5-14BA-4159-9522-0FA0B2BC56B7}" destId="{17EB5560-27DB-4678-9AFA-E2398D81574E}" srcOrd="0" destOrd="0" presId="urn:microsoft.com/office/officeart/2008/layout/CircularPictureCallout"/>
    <dgm:cxn modelId="{FE19D257-7A99-496D-A7F6-1CE4A83D58B3}" type="presParOf" srcId="{17EB5560-27DB-4678-9AFA-E2398D81574E}" destId="{078DDE11-DB54-47D0-9380-4165F9D336A2}" srcOrd="0" destOrd="0" presId="urn:microsoft.com/office/officeart/2008/layout/CircularPictureCallout"/>
    <dgm:cxn modelId="{4EF055BC-5FBA-4D1C-AA35-F00704612D4A}" type="presParOf" srcId="{700D1EA5-14BA-4159-9522-0FA0B2BC56B7}" destId="{503F2B50-733A-4C59-B780-13AD436674B7}" srcOrd="1" destOrd="0" presId="urn:microsoft.com/office/officeart/2008/layout/CircularPictureCallout"/>
    <dgm:cxn modelId="{186F1FE7-4A47-4DAC-896C-920876FCD509}" type="presParOf" srcId="{700D1EA5-14BA-4159-9522-0FA0B2BC56B7}" destId="{92AF44E9-9831-48BF-BACD-987E987435AC}" srcOrd="2" destOrd="0" presId="urn:microsoft.com/office/officeart/2008/layout/CircularPictureCallout"/>
    <dgm:cxn modelId="{9644B6BD-D7FD-4BF6-AAF8-0D54D94576EE}" type="presParOf" srcId="{92AF44E9-9831-48BF-BACD-987E987435AC}" destId="{F8549336-8DCA-448E-8161-F7607A0EFF21}" srcOrd="0" destOrd="0" presId="urn:microsoft.com/office/officeart/2008/layout/CircularPictureCallout"/>
    <dgm:cxn modelId="{D554AD53-B341-4451-A1E1-98F217C704EA}" type="presParOf" srcId="{700D1EA5-14BA-4159-9522-0FA0B2BC56B7}" destId="{75C8F5F1-C0E8-49FC-B617-B2C9B65158A3}" srcOrd="3" destOrd="0" presId="urn:microsoft.com/office/officeart/2008/layout/CircularPictureCallout"/>
    <dgm:cxn modelId="{7D3CFA3B-2C54-447C-9962-1F9EA9A47F4E}" type="presParOf" srcId="{700D1EA5-14BA-4159-9522-0FA0B2BC56B7}" destId="{195B8D5F-DEE6-49B6-B6D5-2A140F487547}" srcOrd="4" destOrd="0" presId="urn:microsoft.com/office/officeart/2008/layout/CircularPictureCallout"/>
    <dgm:cxn modelId="{A7E66160-C8AD-4A03-A6FB-6DCD5605F9C6}" type="presParOf" srcId="{195B8D5F-DEE6-49B6-B6D5-2A140F487547}" destId="{0763BF30-629F-46B0-8497-7ECA0AF3F753}" srcOrd="0" destOrd="0" presId="urn:microsoft.com/office/officeart/2008/layout/CircularPictureCallout"/>
    <dgm:cxn modelId="{25C70B96-19D9-4044-ACF8-1283013D1ACE}" type="presParOf" srcId="{700D1EA5-14BA-4159-9522-0FA0B2BC56B7}" destId="{187AF1B4-20E6-4545-A83E-83624D4BA87A}" srcOrd="5" destOrd="0" presId="urn:microsoft.com/office/officeart/2008/layout/CircularPictureCallout"/>
    <dgm:cxn modelId="{B836A3E7-6287-4209-9E2F-B3D7A683C885}" type="presParOf" srcId="{187AF1B4-20E6-4545-A83E-83624D4BA87A}" destId="{C53628EB-E6A9-46E1-8454-4A89DCE60DD5}" srcOrd="0" destOrd="0" presId="urn:microsoft.com/office/officeart/2008/layout/CircularPictureCallout"/>
    <dgm:cxn modelId="{1837F69C-72C7-46D6-8B69-83E497C7C3DB}" type="presParOf" srcId="{700D1EA5-14BA-4159-9522-0FA0B2BC56B7}" destId="{2E2F5361-77D3-4B0A-BA10-6AD0B991D7F0}" srcOrd="6" destOrd="0" presId="urn:microsoft.com/office/officeart/2008/layout/CircularPictureCallout"/>
    <dgm:cxn modelId="{8B6F267B-FC78-47BC-821C-4D6E8A3A836E}" type="presParOf" srcId="{700D1EA5-14BA-4159-9522-0FA0B2BC56B7}" destId="{3EF6FC4B-964A-474C-BD28-611BDA567EA8}" srcOrd="7" destOrd="0" presId="urn:microsoft.com/office/officeart/2008/layout/CircularPictureCallout"/>
    <dgm:cxn modelId="{B91182EA-E130-4650-8727-1E9248E5D599}" type="presParOf" srcId="{3EF6FC4B-964A-474C-BD28-611BDA567EA8}" destId="{00B0EAA3-E1BD-43E5-916E-77A7115E7A7B}" srcOrd="0" destOrd="0" presId="urn:microsoft.com/office/officeart/2008/layout/CircularPictureCallout"/>
    <dgm:cxn modelId="{73C1D5A0-13E3-405B-A53D-71BBB4C1D947}" type="presParOf" srcId="{700D1EA5-14BA-4159-9522-0FA0B2BC56B7}" destId="{BC8654BE-F441-4804-BF36-B1AC081954DB}" srcOrd="8" destOrd="0" presId="urn:microsoft.com/office/officeart/2008/layout/CircularPictureCallout"/>
    <dgm:cxn modelId="{EE6A1F2E-26C1-4F37-8614-4443B2F9F898}" type="presParOf" srcId="{BC8654BE-F441-4804-BF36-B1AC081954DB}" destId="{922989A7-0110-4E8D-8505-9343A8E59D7A}" srcOrd="0" destOrd="0" presId="urn:microsoft.com/office/officeart/2008/layout/CircularPictureCallout"/>
    <dgm:cxn modelId="{4B589C9F-3FD9-43A5-8BCA-49F8EC9582E5}" type="presParOf" srcId="{700D1EA5-14BA-4159-9522-0FA0B2BC56B7}" destId="{8FCCC14C-884E-43CB-95DD-5A10B98448C7}" srcOrd="9" destOrd="0" presId="urn:microsoft.com/office/officeart/2008/layout/CircularPictureCallout"/>
    <dgm:cxn modelId="{37EA436D-5187-48AF-B70B-AEF25342FDCD}" type="presParOf" srcId="{700D1EA5-14BA-4159-9522-0FA0B2BC56B7}" destId="{F0BC4746-D434-4ADA-B5A8-6DBF1146143B}" srcOrd="10" destOrd="0" presId="urn:microsoft.com/office/officeart/2008/layout/CircularPictureCallout"/>
    <dgm:cxn modelId="{8D12F93B-9BDE-4A50-A4F4-D772CF03F5C7}" type="presParOf" srcId="{F0BC4746-D434-4ADA-B5A8-6DBF1146143B}" destId="{D68A5A79-48F2-4CA8-B30C-C9B89BB769D3}" srcOrd="0" destOrd="0" presId="urn:microsoft.com/office/officeart/2008/layout/CircularPictureCallout"/>
    <dgm:cxn modelId="{C1F304CD-810E-4B8D-BB9A-4697617A7A87}" type="presParOf" srcId="{700D1EA5-14BA-4159-9522-0FA0B2BC56B7}" destId="{6061462D-0B8D-446A-85B2-AFF62F3587C6}" srcOrd="11" destOrd="0" presId="urn:microsoft.com/office/officeart/2008/layout/CircularPictureCallout"/>
    <dgm:cxn modelId="{6C8D9715-25EA-4D7D-9A90-BDE25C20D45E}" type="presParOf" srcId="{6061462D-0B8D-446A-85B2-AFF62F3587C6}" destId="{12C5ECEE-A4E5-4C23-9064-B094F67CC072}" srcOrd="0" destOrd="0" presId="urn:microsoft.com/office/officeart/2008/layout/CircularPictureCallout"/>
    <dgm:cxn modelId="{EFDECA94-EB1D-43E3-B191-4596E88C5FF1}" type="presParOf" srcId="{700D1EA5-14BA-4159-9522-0FA0B2BC56B7}" destId="{1D5253A0-7A77-4F72-8F3D-A64E97E102DB}" srcOrd="12" destOrd="0" presId="urn:microsoft.com/office/officeart/2008/layout/CircularPictureCallout"/>
    <dgm:cxn modelId="{76EDF6AA-79FC-4928-8EB9-626C98089FEF}" type="presParOf" srcId="{700D1EA5-14BA-4159-9522-0FA0B2BC56B7}" destId="{B6E54733-1D5B-4816-980D-B6963670BE58}" srcOrd="13" destOrd="0" presId="urn:microsoft.com/office/officeart/2008/layout/CircularPictureCallout"/>
    <dgm:cxn modelId="{68DA14FB-8839-4881-8A6C-CD674E25427E}" type="presParOf" srcId="{B6E54733-1D5B-4816-980D-B6963670BE58}" destId="{A7E0FD15-DE2D-4DEB-8D4F-5BAE279ABD10}" srcOrd="0" destOrd="0" presId="urn:microsoft.com/office/officeart/2008/layout/CircularPictureCallout"/>
    <dgm:cxn modelId="{00E24906-E0DC-4311-BB32-0A6736AF19CF}" type="presParOf" srcId="{700D1EA5-14BA-4159-9522-0FA0B2BC56B7}" destId="{847B14FF-1DC4-4F47-8405-8B3A929523BA}" srcOrd="14" destOrd="0" presId="urn:microsoft.com/office/officeart/2008/layout/CircularPictureCallout"/>
    <dgm:cxn modelId="{2E908F2E-5500-43DA-8D9E-52C046F79EE9}" type="presParOf" srcId="{847B14FF-1DC4-4F47-8405-8B3A929523BA}" destId="{EA0A0D4E-A891-4F9C-ACE6-DB26D96D3CB8}" srcOrd="0" destOrd="0" presId="urn:microsoft.com/office/officeart/2008/layout/CircularPictureCallout"/>
    <dgm:cxn modelId="{33A4DF1E-6987-4629-886F-606E71480C86}" type="presParOf" srcId="{700D1EA5-14BA-4159-9522-0FA0B2BC56B7}" destId="{F28819FE-107F-4F4A-9479-0E17DD7E673A}" srcOrd="15" destOrd="0" presId="urn:microsoft.com/office/officeart/2008/layout/CircularPictureCallout"/>
    <dgm:cxn modelId="{4FB61F1D-9E23-444A-8E05-E16389A6538E}" type="presParOf" srcId="{700D1EA5-14BA-4159-9522-0FA0B2BC56B7}" destId="{2CB831AA-3F9C-4BD5-813F-C0104AEEEF04}" srcOrd="16" destOrd="0" presId="urn:microsoft.com/office/officeart/2008/layout/CircularPictureCallout"/>
    <dgm:cxn modelId="{E833D232-BFAE-41F7-9A7B-7107EB26B3D7}" type="presParOf" srcId="{2CB831AA-3F9C-4BD5-813F-C0104AEEEF04}" destId="{70D5A284-1B02-4557-B15D-B4C773ACE510}"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9CA9169-F91D-42E0-845F-0F82EC287857}" type="doc">
      <dgm:prSet loTypeId="urn:microsoft.com/office/officeart/2008/layout/AlternatingPictureBlocks" loCatId="list" qsTypeId="urn:microsoft.com/office/officeart/2005/8/quickstyle/3d1" qsCatId="3D" csTypeId="urn:microsoft.com/office/officeart/2005/8/colors/accent4_1" csCatId="accent4" phldr="1"/>
      <dgm:spPr/>
    </dgm:pt>
    <dgm:pt modelId="{B5395714-FC8D-42B5-B25E-D4302E5CF44A}">
      <dgm:prSet phldrT="[Texto]"/>
      <dgm:spPr/>
      <dgm:t>
        <a:bodyPr/>
        <a:lstStyle/>
        <a:p>
          <a:r>
            <a:rPr lang="es-CO" dirty="0">
              <a:hlinkClick xmlns:r="http://schemas.openxmlformats.org/officeDocument/2006/relationships" r:id="rId1"/>
            </a:rPr>
            <a:t>A Empresarios, Proveedores y Contratistas</a:t>
          </a:r>
          <a:r>
            <a:rPr lang="es-CO" dirty="0"/>
            <a:t>: en esta sección se encuentra el trámite para Permisos de construcción y/o operación de aeródromos y helipuerto</a:t>
          </a:r>
        </a:p>
        <a:p>
          <a:r>
            <a:rPr lang="es-CO" dirty="0">
              <a:hlinkClick xmlns:r="http://schemas.openxmlformats.org/officeDocument/2006/relationships" r:id="rId2"/>
            </a:rPr>
            <a:t>A Empresas Aéreas</a:t>
          </a:r>
          <a:r>
            <a:rPr lang="es-CO" dirty="0"/>
            <a:t>: se encuentran trámites dirigidos a empresas aéreas y permisos de aeronavegabilidad.</a:t>
          </a:r>
        </a:p>
        <a:p>
          <a:r>
            <a:rPr lang="es-CO" dirty="0">
              <a:hlinkClick xmlns:r="http://schemas.openxmlformats.org/officeDocument/2006/relationships" r:id="rId3"/>
            </a:rPr>
            <a:t>Al Ciudadano</a:t>
          </a:r>
          <a:r>
            <a:rPr lang="es-CO" dirty="0"/>
            <a:t>: contiene los trámites que los ciudadanos pueden realizar para matricular aeronaves, obtener reconocimiento de su propiedad y/o explotación.</a:t>
          </a:r>
        </a:p>
        <a:p>
          <a:r>
            <a:rPr lang="es-CO" dirty="0">
              <a:hlinkClick xmlns:r="http://schemas.openxmlformats.org/officeDocument/2006/relationships" r:id="rId4"/>
            </a:rPr>
            <a:t>A Personal Aeronáutico</a:t>
          </a:r>
          <a:r>
            <a:rPr lang="es-CO" dirty="0"/>
            <a:t>: se encuentran los trámites para la expedición y habilitación de las licencias a personal aeronáutico. </a:t>
          </a:r>
        </a:p>
      </dgm:t>
    </dgm:pt>
    <dgm:pt modelId="{27C3EAEA-AE13-4829-96A0-16F2A656B8F4}" type="parTrans" cxnId="{22992DA2-97E3-4FA9-8F4F-4CA4D1C2EB53}">
      <dgm:prSet/>
      <dgm:spPr/>
      <dgm:t>
        <a:bodyPr/>
        <a:lstStyle/>
        <a:p>
          <a:endParaRPr lang="es-CO"/>
        </a:p>
      </dgm:t>
    </dgm:pt>
    <dgm:pt modelId="{4CE8F3C6-83AF-4061-91D4-30A01CF261A8}" type="sibTrans" cxnId="{22992DA2-97E3-4FA9-8F4F-4CA4D1C2EB53}">
      <dgm:prSet/>
      <dgm:spPr/>
      <dgm:t>
        <a:bodyPr/>
        <a:lstStyle/>
        <a:p>
          <a:endParaRPr lang="es-CO"/>
        </a:p>
      </dgm:t>
    </dgm:pt>
    <dgm:pt modelId="{81CC5B0A-FD13-4F9E-9A86-8CCDD99BD931}">
      <dgm:prSet phldrT="[Texto]"/>
      <dgm:spPr/>
      <dgm:t>
        <a:bodyPr/>
        <a:lstStyle/>
        <a:p>
          <a:r>
            <a:rPr lang="es-CO" dirty="0">
              <a:latin typeface="Arial" panose="020B0604020202020204" pitchFamily="34" charset="0"/>
              <a:cs typeface="Arial" panose="020B0604020202020204" pitchFamily="34" charset="0"/>
            </a:rPr>
            <a:t>70 trámites registrados en el Sistema Único de Información de Trámites – SUIT, que pueden ser consultados en la página web de la Entidad en el siguiente enlace: </a:t>
          </a:r>
          <a:r>
            <a:rPr lang="es-CO" dirty="0">
              <a:latin typeface="Arial" panose="020B0604020202020204" pitchFamily="34" charset="0"/>
              <a:cs typeface="Arial" panose="020B0604020202020204" pitchFamily="34" charset="0"/>
              <a:hlinkClick xmlns:r="http://schemas.openxmlformats.org/officeDocument/2006/relationships" r:id="rId5"/>
            </a:rPr>
            <a:t>http://www.aerocivil.gov.co/TServicios/Paginas/Inicio.aspx</a:t>
          </a:r>
          <a:endParaRPr lang="es-CO" dirty="0"/>
        </a:p>
      </dgm:t>
    </dgm:pt>
    <dgm:pt modelId="{42242586-496C-4069-A9CA-4BD455993849}" type="sibTrans" cxnId="{D058C07E-3C74-4318-A43A-AFCF829FA6FA}">
      <dgm:prSet/>
      <dgm:spPr/>
      <dgm:t>
        <a:bodyPr/>
        <a:lstStyle/>
        <a:p>
          <a:endParaRPr lang="es-CO"/>
        </a:p>
      </dgm:t>
    </dgm:pt>
    <dgm:pt modelId="{D3C7B252-885A-4AB1-A66F-24F5AA42B4F6}" type="parTrans" cxnId="{D058C07E-3C74-4318-A43A-AFCF829FA6FA}">
      <dgm:prSet/>
      <dgm:spPr/>
      <dgm:t>
        <a:bodyPr/>
        <a:lstStyle/>
        <a:p>
          <a:endParaRPr lang="es-CO"/>
        </a:p>
      </dgm:t>
    </dgm:pt>
    <dgm:pt modelId="{1CA891D3-3D8F-46BA-9D12-8E715336FADF}" type="pres">
      <dgm:prSet presAssocID="{39CA9169-F91D-42E0-845F-0F82EC287857}" presName="linearFlow" presStyleCnt="0">
        <dgm:presLayoutVars>
          <dgm:dir/>
          <dgm:resizeHandles val="exact"/>
        </dgm:presLayoutVars>
      </dgm:prSet>
      <dgm:spPr/>
    </dgm:pt>
    <dgm:pt modelId="{992CA052-EAAC-4BB3-B9E1-A0C35A1C8398}" type="pres">
      <dgm:prSet presAssocID="{81CC5B0A-FD13-4F9E-9A86-8CCDD99BD931}" presName="comp" presStyleCnt="0"/>
      <dgm:spPr/>
    </dgm:pt>
    <dgm:pt modelId="{AD79FB81-BEE1-44A7-8B02-44E868AE9C2B}" type="pres">
      <dgm:prSet presAssocID="{81CC5B0A-FD13-4F9E-9A86-8CCDD99BD931}" presName="rect2" presStyleLbl="node1" presStyleIdx="0" presStyleCnt="2" custLinFactNeighborX="1337" custLinFactNeighborY="1166">
        <dgm:presLayoutVars>
          <dgm:bulletEnabled val="1"/>
        </dgm:presLayoutVars>
      </dgm:prSet>
      <dgm:spPr/>
    </dgm:pt>
    <dgm:pt modelId="{3774A2C9-993D-4246-8B28-24ED6C4405AD}" type="pres">
      <dgm:prSet presAssocID="{81CC5B0A-FD13-4F9E-9A86-8CCDD99BD931}" presName="rect1" presStyleLbl="lnNode1" presStyleIdx="0" presStyleCnt="2"/>
      <dgm:spPr>
        <a:blipFill>
          <a:blip xmlns:r="http://schemas.openxmlformats.org/officeDocument/2006/relationships" r:embed="rId6">
            <a:extLst>
              <a:ext uri="{28A0092B-C50C-407E-A947-70E740481C1C}">
                <a14:useLocalDpi xmlns:a14="http://schemas.microsoft.com/office/drawing/2010/main" val="0"/>
              </a:ext>
            </a:extLst>
          </a:blip>
          <a:srcRect/>
          <a:stretch>
            <a:fillRect l="-18000" r="-18000"/>
          </a:stretch>
        </a:blipFill>
      </dgm:spPr>
    </dgm:pt>
    <dgm:pt modelId="{EEF09ED9-EA7D-4A71-ADAF-735F879427F8}" type="pres">
      <dgm:prSet presAssocID="{42242586-496C-4069-A9CA-4BD455993849}" presName="sibTrans" presStyleCnt="0"/>
      <dgm:spPr/>
    </dgm:pt>
    <dgm:pt modelId="{6CE91C8F-7816-42E9-961C-CB6FBC5DD230}" type="pres">
      <dgm:prSet presAssocID="{B5395714-FC8D-42B5-B25E-D4302E5CF44A}" presName="comp" presStyleCnt="0"/>
      <dgm:spPr/>
    </dgm:pt>
    <dgm:pt modelId="{EC03D9ED-00C4-479C-B7B2-C079588965B0}" type="pres">
      <dgm:prSet presAssocID="{B5395714-FC8D-42B5-B25E-D4302E5CF44A}" presName="rect2" presStyleLbl="node1" presStyleIdx="1" presStyleCnt="2">
        <dgm:presLayoutVars>
          <dgm:bulletEnabled val="1"/>
        </dgm:presLayoutVars>
      </dgm:prSet>
      <dgm:spPr/>
    </dgm:pt>
    <dgm:pt modelId="{73E36CF7-5B73-4758-B670-8EBF12B82BAD}" type="pres">
      <dgm:prSet presAssocID="{B5395714-FC8D-42B5-B25E-D4302E5CF44A}" presName="rect1" presStyleLbl="lnNode1" presStyleIdx="1" presStyleCnt="2" custScaleX="111804" custScaleY="88024" custLinFactNeighborX="1209" custLinFactNeighborY="-377"/>
      <dgm:spPr>
        <a:blipFill dpi="0" rotWithShape="1">
          <a:blip xmlns:r="http://schemas.openxmlformats.org/officeDocument/2006/relationships" r:embed="rId7">
            <a:extLst>
              <a:ext uri="{28A0092B-C50C-407E-A947-70E740481C1C}">
                <a14:useLocalDpi xmlns:a14="http://schemas.microsoft.com/office/drawing/2010/main" val="0"/>
              </a:ext>
            </a:extLst>
          </a:blip>
          <a:srcRect/>
          <a:stretch>
            <a:fillRect l="44" t="-4965" r="44" b="-4965"/>
          </a:stretch>
        </a:blipFill>
        <a:ln>
          <a:noFill/>
        </a:ln>
      </dgm:spPr>
    </dgm:pt>
  </dgm:ptLst>
  <dgm:cxnLst>
    <dgm:cxn modelId="{22992DA2-97E3-4FA9-8F4F-4CA4D1C2EB53}" srcId="{39CA9169-F91D-42E0-845F-0F82EC287857}" destId="{B5395714-FC8D-42B5-B25E-D4302E5CF44A}" srcOrd="1" destOrd="0" parTransId="{27C3EAEA-AE13-4829-96A0-16F2A656B8F4}" sibTransId="{4CE8F3C6-83AF-4061-91D4-30A01CF261A8}"/>
    <dgm:cxn modelId="{A4C1552B-100E-4BFA-8401-2E20A909EA77}" type="presOf" srcId="{B5395714-FC8D-42B5-B25E-D4302E5CF44A}" destId="{EC03D9ED-00C4-479C-B7B2-C079588965B0}" srcOrd="0" destOrd="0" presId="urn:microsoft.com/office/officeart/2008/layout/AlternatingPictureBlocks"/>
    <dgm:cxn modelId="{D058C07E-3C74-4318-A43A-AFCF829FA6FA}" srcId="{39CA9169-F91D-42E0-845F-0F82EC287857}" destId="{81CC5B0A-FD13-4F9E-9A86-8CCDD99BD931}" srcOrd="0" destOrd="0" parTransId="{D3C7B252-885A-4AB1-A66F-24F5AA42B4F6}" sibTransId="{42242586-496C-4069-A9CA-4BD455993849}"/>
    <dgm:cxn modelId="{85D499F9-84AC-4A9B-B246-4040711DD225}" type="presOf" srcId="{81CC5B0A-FD13-4F9E-9A86-8CCDD99BD931}" destId="{AD79FB81-BEE1-44A7-8B02-44E868AE9C2B}" srcOrd="0" destOrd="0" presId="urn:microsoft.com/office/officeart/2008/layout/AlternatingPictureBlocks"/>
    <dgm:cxn modelId="{30F20074-0DFD-4DA8-88FB-5C005F4E52D4}" type="presOf" srcId="{39CA9169-F91D-42E0-845F-0F82EC287857}" destId="{1CA891D3-3D8F-46BA-9D12-8E715336FADF}" srcOrd="0" destOrd="0" presId="urn:microsoft.com/office/officeart/2008/layout/AlternatingPictureBlocks"/>
    <dgm:cxn modelId="{24DFE797-97AB-44FE-8873-9354C91A166A}" type="presParOf" srcId="{1CA891D3-3D8F-46BA-9D12-8E715336FADF}" destId="{992CA052-EAAC-4BB3-B9E1-A0C35A1C8398}" srcOrd="0" destOrd="0" presId="urn:microsoft.com/office/officeart/2008/layout/AlternatingPictureBlocks"/>
    <dgm:cxn modelId="{FFFE44E8-B842-460D-AB27-2F10C0A31E3C}" type="presParOf" srcId="{992CA052-EAAC-4BB3-B9E1-A0C35A1C8398}" destId="{AD79FB81-BEE1-44A7-8B02-44E868AE9C2B}" srcOrd="0" destOrd="0" presId="urn:microsoft.com/office/officeart/2008/layout/AlternatingPictureBlocks"/>
    <dgm:cxn modelId="{FE250A65-1B5E-409A-8DFC-4832C7648826}" type="presParOf" srcId="{992CA052-EAAC-4BB3-B9E1-A0C35A1C8398}" destId="{3774A2C9-993D-4246-8B28-24ED6C4405AD}" srcOrd="1" destOrd="0" presId="urn:microsoft.com/office/officeart/2008/layout/AlternatingPictureBlocks"/>
    <dgm:cxn modelId="{E90B9B5A-42B5-44ED-8570-430155BCA098}" type="presParOf" srcId="{1CA891D3-3D8F-46BA-9D12-8E715336FADF}" destId="{EEF09ED9-EA7D-4A71-ADAF-735F879427F8}" srcOrd="1" destOrd="0" presId="urn:microsoft.com/office/officeart/2008/layout/AlternatingPictureBlocks"/>
    <dgm:cxn modelId="{199520D7-985B-4C4F-94E4-DDDAA1D6A5A4}" type="presParOf" srcId="{1CA891D3-3D8F-46BA-9D12-8E715336FADF}" destId="{6CE91C8F-7816-42E9-961C-CB6FBC5DD230}" srcOrd="2" destOrd="0" presId="urn:microsoft.com/office/officeart/2008/layout/AlternatingPictureBlocks"/>
    <dgm:cxn modelId="{2AA4BE2B-00E9-4E24-B927-5EC59A269C37}" type="presParOf" srcId="{6CE91C8F-7816-42E9-961C-CB6FBC5DD230}" destId="{EC03D9ED-00C4-479C-B7B2-C079588965B0}" srcOrd="0" destOrd="0" presId="urn:microsoft.com/office/officeart/2008/layout/AlternatingPictureBlocks"/>
    <dgm:cxn modelId="{DF7D63E5-8DF9-44F7-8B96-D76343EEA294}" type="presParOf" srcId="{6CE91C8F-7816-42E9-961C-CB6FBC5DD230}" destId="{73E36CF7-5B73-4758-B670-8EBF12B82BAD}" srcOrd="1" destOrd="0" presId="urn:microsoft.com/office/officeart/2008/layout/AlternatingPictureBlocks"/>
  </dgm:cxnLst>
  <dgm:bg>
    <a:solidFill>
      <a:schemeClr val="accent1">
        <a:lumMod val="20000"/>
        <a:lumOff val="80000"/>
      </a:schemeClr>
    </a:solidFill>
  </dgm:bg>
  <dgm:whole>
    <a:ln cmpd="dbl">
      <a:solidFill>
        <a:schemeClr val="accent1">
          <a:lumMod val="40000"/>
          <a:lumOff val="60000"/>
        </a:schemeClr>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2064B6B-15F2-436C-A2CA-6B1B446E1737}" type="doc">
      <dgm:prSet loTypeId="urn:microsoft.com/office/officeart/2005/8/layout/pList2" loCatId="list" qsTypeId="urn:microsoft.com/office/officeart/2005/8/quickstyle/simple1" qsCatId="simple" csTypeId="urn:microsoft.com/office/officeart/2005/8/colors/accent3_1" csCatId="accent3" phldr="1"/>
      <dgm:spPr/>
    </dgm:pt>
    <dgm:pt modelId="{FBCF3CA2-3459-4009-962A-01BA28B91070}">
      <dgm:prSet phldrT="[Texto]" custT="1"/>
      <dgm:spPr>
        <a:solidFill>
          <a:schemeClr val="accent1">
            <a:lumMod val="20000"/>
            <a:lumOff val="80000"/>
          </a:schemeClr>
        </a:solidFill>
        <a:ln w="12700">
          <a:solidFill>
            <a:schemeClr val="tx2"/>
          </a:solidFill>
        </a:ln>
      </dgm:spPr>
      <dgm:t>
        <a:bodyPr/>
        <a:lstStyle/>
        <a:p>
          <a:r>
            <a:rPr lang="es-CO" sz="1200" dirty="0">
              <a:latin typeface="Arial" panose="020B0604020202020204" pitchFamily="34" charset="0"/>
              <a:cs typeface="Arial" panose="020B0604020202020204" pitchFamily="34" charset="0"/>
            </a:rPr>
            <a:t>La relación y estado de los procesos de contratación se encuentran publicados en el SECOP I y pueden ser consultados en el enlace: </a:t>
          </a:r>
          <a:r>
            <a:rPr lang="es-CO" sz="1200" dirty="0">
              <a:latin typeface="Arial" panose="020B0604020202020204" pitchFamily="34" charset="0"/>
              <a:cs typeface="Arial" panose="020B0604020202020204" pitchFamily="34" charset="0"/>
              <a:hlinkClick xmlns:r="http://schemas.openxmlformats.org/officeDocument/2006/relationships" r:id="rId1"/>
            </a:rPr>
            <a:t>http://colombiacompra.gov.co/secop/busqueda-de-procesos-de-contratacion</a:t>
          </a:r>
          <a:endParaRPr lang="es-CO" sz="1200" dirty="0"/>
        </a:p>
      </dgm:t>
    </dgm:pt>
    <dgm:pt modelId="{08CFE129-320E-4EEB-A06C-7AA18AEDF61A}" type="parTrans" cxnId="{3EFF962E-155E-461E-A5E5-FB4B4A8BDD35}">
      <dgm:prSet/>
      <dgm:spPr/>
      <dgm:t>
        <a:bodyPr/>
        <a:lstStyle/>
        <a:p>
          <a:endParaRPr lang="es-CO"/>
        </a:p>
      </dgm:t>
    </dgm:pt>
    <dgm:pt modelId="{393ED388-0BF8-40FE-A041-5F3494DD1CDD}" type="sibTrans" cxnId="{3EFF962E-155E-461E-A5E5-FB4B4A8BDD35}">
      <dgm:prSet/>
      <dgm:spPr/>
      <dgm:t>
        <a:bodyPr/>
        <a:lstStyle/>
        <a:p>
          <a:endParaRPr lang="es-CO"/>
        </a:p>
      </dgm:t>
    </dgm:pt>
    <dgm:pt modelId="{E9607F63-9127-4C17-8DC3-9FAE84F7751E}">
      <dgm:prSet phldrT="[Texto]" custT="1"/>
      <dgm:spPr>
        <a:solidFill>
          <a:schemeClr val="accent1">
            <a:lumMod val="20000"/>
            <a:lumOff val="80000"/>
          </a:schemeClr>
        </a:solidFill>
        <a:ln w="12700">
          <a:solidFill>
            <a:schemeClr val="tx2"/>
          </a:solidFill>
        </a:ln>
      </dgm:spPr>
      <dgm:t>
        <a:bodyPr/>
        <a:lstStyle/>
        <a:p>
          <a:r>
            <a:rPr lang="es-CO" sz="1200" b="0" dirty="0">
              <a:latin typeface="Arial" panose="020B0604020202020204" pitchFamily="34" charset="0"/>
              <a:cs typeface="Arial" panose="020B0604020202020204" pitchFamily="34" charset="0"/>
            </a:rPr>
            <a:t>Buscar por procesos </a:t>
          </a:r>
        </a:p>
        <a:p>
          <a:r>
            <a:rPr lang="es-CO" sz="1200" b="0" dirty="0">
              <a:latin typeface="Arial" panose="020B0604020202020204" pitchFamily="34" charset="0"/>
              <a:cs typeface="Arial" panose="020B0604020202020204" pitchFamily="34" charset="0"/>
            </a:rPr>
            <a:t>de contratación</a:t>
          </a:r>
          <a:endParaRPr lang="es-CO" sz="1200" dirty="0"/>
        </a:p>
      </dgm:t>
    </dgm:pt>
    <dgm:pt modelId="{673C0013-DB44-44F6-9F00-12D76BF36240}" type="parTrans" cxnId="{771A7D96-1A9B-4621-8AEA-B09672DC26A5}">
      <dgm:prSet/>
      <dgm:spPr/>
      <dgm:t>
        <a:bodyPr/>
        <a:lstStyle/>
        <a:p>
          <a:endParaRPr lang="es-CO"/>
        </a:p>
      </dgm:t>
    </dgm:pt>
    <dgm:pt modelId="{0B312C6C-367C-49AE-8294-682A0D9F24A5}" type="sibTrans" cxnId="{771A7D96-1A9B-4621-8AEA-B09672DC26A5}">
      <dgm:prSet/>
      <dgm:spPr/>
      <dgm:t>
        <a:bodyPr/>
        <a:lstStyle/>
        <a:p>
          <a:endParaRPr lang="es-CO"/>
        </a:p>
      </dgm:t>
    </dgm:pt>
    <dgm:pt modelId="{CEECD843-5865-4D90-979B-467C3E8437AA}">
      <dgm:prSet phldrT="[Texto]" custT="1"/>
      <dgm:spPr>
        <a:solidFill>
          <a:schemeClr val="accent1">
            <a:lumMod val="20000"/>
            <a:lumOff val="80000"/>
          </a:schemeClr>
        </a:solidFill>
        <a:ln w="12700">
          <a:solidFill>
            <a:schemeClr val="tx2"/>
          </a:solidFill>
        </a:ln>
      </dgm:spPr>
      <dgm:t>
        <a:bodyPr/>
        <a:lstStyle/>
        <a:p>
          <a:r>
            <a:rPr lang="es-CO" sz="1200" b="0" dirty="0">
              <a:latin typeface="Arial" panose="020B0604020202020204" pitchFamily="34" charset="0"/>
              <a:cs typeface="Arial" panose="020B0604020202020204" pitchFamily="34" charset="0"/>
            </a:rPr>
            <a:t>* Buscar en el listado Aeronáutica Civil.</a:t>
          </a:r>
        </a:p>
        <a:p>
          <a:r>
            <a:rPr lang="es-CO" sz="1200" b="0" dirty="0">
              <a:latin typeface="Arial" panose="020B0604020202020204" pitchFamily="34" charset="0"/>
              <a:cs typeface="Arial" panose="020B0604020202020204" pitchFamily="34" charset="0"/>
            </a:rPr>
            <a:t>*  En fecha especificar el periodo que se quiere consultar.</a:t>
          </a:r>
        </a:p>
        <a:p>
          <a:endParaRPr lang="es-CO" sz="1200" dirty="0"/>
        </a:p>
      </dgm:t>
    </dgm:pt>
    <dgm:pt modelId="{50BA8B2E-1F93-4240-838A-F2824DA3DE5A}" type="parTrans" cxnId="{7BB86139-65F0-47FA-929A-5768949E0954}">
      <dgm:prSet/>
      <dgm:spPr/>
      <dgm:t>
        <a:bodyPr/>
        <a:lstStyle/>
        <a:p>
          <a:endParaRPr lang="es-CO"/>
        </a:p>
      </dgm:t>
    </dgm:pt>
    <dgm:pt modelId="{7DCA789C-9F8B-4A92-AD60-B6F63768E519}" type="sibTrans" cxnId="{7BB86139-65F0-47FA-929A-5768949E0954}">
      <dgm:prSet/>
      <dgm:spPr/>
      <dgm:t>
        <a:bodyPr/>
        <a:lstStyle/>
        <a:p>
          <a:endParaRPr lang="es-CO"/>
        </a:p>
      </dgm:t>
    </dgm:pt>
    <dgm:pt modelId="{73AB5FE1-FCD3-4201-9254-5FC83E6F14B0}" type="pres">
      <dgm:prSet presAssocID="{32064B6B-15F2-436C-A2CA-6B1B446E1737}" presName="Name0" presStyleCnt="0">
        <dgm:presLayoutVars>
          <dgm:dir/>
          <dgm:resizeHandles val="exact"/>
        </dgm:presLayoutVars>
      </dgm:prSet>
      <dgm:spPr/>
    </dgm:pt>
    <dgm:pt modelId="{A6885338-153B-4AEF-80AF-79347C8CBD83}" type="pres">
      <dgm:prSet presAssocID="{32064B6B-15F2-436C-A2CA-6B1B446E1737}" presName="bkgdShp" presStyleLbl="alignAccFollowNode1" presStyleIdx="0" presStyleCnt="1" custLinFactNeighborX="-22443" custLinFactNeighborY="7875"/>
      <dgm:spPr>
        <a:solidFill>
          <a:schemeClr val="accent1">
            <a:lumMod val="20000"/>
            <a:lumOff val="80000"/>
            <a:alpha val="90000"/>
          </a:schemeClr>
        </a:solidFill>
        <a:ln w="3175">
          <a:solidFill>
            <a:schemeClr val="tx2"/>
          </a:solidFill>
        </a:ln>
      </dgm:spPr>
    </dgm:pt>
    <dgm:pt modelId="{A5B9FB3D-410D-4DC6-9DB4-163C4DA77187}" type="pres">
      <dgm:prSet presAssocID="{32064B6B-15F2-436C-A2CA-6B1B446E1737}" presName="linComp" presStyleCnt="0"/>
      <dgm:spPr/>
    </dgm:pt>
    <dgm:pt modelId="{C5098C04-40E7-4161-9477-5A48D9931222}" type="pres">
      <dgm:prSet presAssocID="{FBCF3CA2-3459-4009-962A-01BA28B91070}" presName="compNode" presStyleCnt="0"/>
      <dgm:spPr/>
    </dgm:pt>
    <dgm:pt modelId="{494B83F8-0A99-4E82-9E12-486599C71F38}" type="pres">
      <dgm:prSet presAssocID="{FBCF3CA2-3459-4009-962A-01BA28B91070}" presName="node" presStyleLbl="node1" presStyleIdx="0" presStyleCnt="3" custScaleX="142670" custScaleY="71605">
        <dgm:presLayoutVars>
          <dgm:bulletEnabled val="1"/>
        </dgm:presLayoutVars>
      </dgm:prSet>
      <dgm:spPr/>
    </dgm:pt>
    <dgm:pt modelId="{3E258191-526B-41B2-B8F3-AB43260F9A68}" type="pres">
      <dgm:prSet presAssocID="{FBCF3CA2-3459-4009-962A-01BA28B91070}" presName="invisiNode" presStyleLbl="node1" presStyleIdx="0" presStyleCnt="3"/>
      <dgm:spPr/>
    </dgm:pt>
    <dgm:pt modelId="{636243B7-CA78-4BB3-B495-8FDF90E6751D}" type="pres">
      <dgm:prSet presAssocID="{FBCF3CA2-3459-4009-962A-01BA28B91070}" presName="imagNode" presStyleLbl="fgImgPlace1" presStyleIdx="0" presStyleCnt="3" custScaleX="145737" custScaleY="136891" custLinFactNeighborX="-1158" custLinFactNeighborY="5321"/>
      <dgm:spPr>
        <a:blipFill>
          <a:blip xmlns:r="http://schemas.openxmlformats.org/officeDocument/2006/relationships" r:embed="rId2">
            <a:extLst>
              <a:ext uri="{28A0092B-C50C-407E-A947-70E740481C1C}">
                <a14:useLocalDpi xmlns:a14="http://schemas.microsoft.com/office/drawing/2010/main" val="0"/>
              </a:ext>
            </a:extLst>
          </a:blip>
          <a:srcRect/>
          <a:stretch>
            <a:fillRect t="-6000" b="-6000"/>
          </a:stretch>
        </a:blipFill>
        <a:ln w="12700">
          <a:solidFill>
            <a:schemeClr val="tx2"/>
          </a:solidFill>
        </a:ln>
      </dgm:spPr>
    </dgm:pt>
    <dgm:pt modelId="{890F4E17-F840-42AF-A3B9-9BCE21E9BEA4}" type="pres">
      <dgm:prSet presAssocID="{393ED388-0BF8-40FE-A041-5F3494DD1CDD}" presName="sibTrans" presStyleLbl="sibTrans2D1" presStyleIdx="0" presStyleCnt="0"/>
      <dgm:spPr/>
    </dgm:pt>
    <dgm:pt modelId="{D349F2D0-2F6A-4701-AB31-FF7F38B1A43C}" type="pres">
      <dgm:prSet presAssocID="{E9607F63-9127-4C17-8DC3-9FAE84F7751E}" presName="compNode" presStyleCnt="0"/>
      <dgm:spPr/>
    </dgm:pt>
    <dgm:pt modelId="{9B1F3A18-E0E5-441F-A84D-F560B690B82E}" type="pres">
      <dgm:prSet presAssocID="{E9607F63-9127-4C17-8DC3-9FAE84F7751E}" presName="node" presStyleLbl="node1" presStyleIdx="1" presStyleCnt="3" custScaleY="37177" custLinFactNeighborX="2626" custLinFactNeighborY="-16982">
        <dgm:presLayoutVars>
          <dgm:bulletEnabled val="1"/>
        </dgm:presLayoutVars>
      </dgm:prSet>
      <dgm:spPr/>
    </dgm:pt>
    <dgm:pt modelId="{315FCD4C-05B1-4067-BD1E-B6580273B98B}" type="pres">
      <dgm:prSet presAssocID="{E9607F63-9127-4C17-8DC3-9FAE84F7751E}" presName="invisiNode" presStyleLbl="node1" presStyleIdx="1" presStyleCnt="3"/>
      <dgm:spPr/>
    </dgm:pt>
    <dgm:pt modelId="{2CA32398-8492-4F3D-9775-1762B89DE088}" type="pres">
      <dgm:prSet presAssocID="{E9607F63-9127-4C17-8DC3-9FAE84F7751E}" presName="imagNode" presStyleLbl="fgImgPlace1" presStyleIdx="1" presStyleCnt="3" custScaleX="179404" custScaleY="166803"/>
      <dgm:spPr>
        <a:blipFill>
          <a:blip xmlns:r="http://schemas.openxmlformats.org/officeDocument/2006/relationships" r:embed="rId3">
            <a:extLst>
              <a:ext uri="{28A0092B-C50C-407E-A947-70E740481C1C}">
                <a14:useLocalDpi xmlns:a14="http://schemas.microsoft.com/office/drawing/2010/main" val="0"/>
              </a:ext>
            </a:extLst>
          </a:blip>
          <a:srcRect/>
          <a:stretch>
            <a:fillRect t="-18000" b="-18000"/>
          </a:stretch>
        </a:blipFill>
        <a:ln w="12700">
          <a:solidFill>
            <a:schemeClr val="tx2"/>
          </a:solidFill>
        </a:ln>
      </dgm:spPr>
    </dgm:pt>
    <dgm:pt modelId="{EFF6CD8C-2320-464C-9EFA-64D4FDE6205C}" type="pres">
      <dgm:prSet presAssocID="{0B312C6C-367C-49AE-8294-682A0D9F24A5}" presName="sibTrans" presStyleLbl="sibTrans2D1" presStyleIdx="0" presStyleCnt="0"/>
      <dgm:spPr/>
    </dgm:pt>
    <dgm:pt modelId="{BFFE4B65-D267-4F34-8695-5889C9538FE5}" type="pres">
      <dgm:prSet presAssocID="{CEECD843-5865-4D90-979B-467C3E8437AA}" presName="compNode" presStyleCnt="0"/>
      <dgm:spPr/>
    </dgm:pt>
    <dgm:pt modelId="{1F493F08-9989-4565-A552-4FDF17F5C3F7}" type="pres">
      <dgm:prSet presAssocID="{CEECD843-5865-4D90-979B-467C3E8437AA}" presName="node" presStyleLbl="node1" presStyleIdx="2" presStyleCnt="3" custScaleX="115632" custScaleY="65035" custLinFactNeighborX="1531" custLinFactNeighborY="-6178">
        <dgm:presLayoutVars>
          <dgm:bulletEnabled val="1"/>
        </dgm:presLayoutVars>
      </dgm:prSet>
      <dgm:spPr/>
    </dgm:pt>
    <dgm:pt modelId="{319BE2E4-0FD4-41E5-95D4-77F14F5A65B6}" type="pres">
      <dgm:prSet presAssocID="{CEECD843-5865-4D90-979B-467C3E8437AA}" presName="invisiNode" presStyleLbl="node1" presStyleIdx="2" presStyleCnt="3"/>
      <dgm:spPr/>
    </dgm:pt>
    <dgm:pt modelId="{B9323D71-54B8-48C7-9520-EECD903ECD64}" type="pres">
      <dgm:prSet presAssocID="{CEECD843-5865-4D90-979B-467C3E8437AA}" presName="imagNode" presStyleLbl="fgImgPlace1" presStyleIdx="2" presStyleCnt="3" custScaleX="131925" custScaleY="142851" custLinFactNeighborY="4162"/>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8000" r="-8000"/>
          </a:stretch>
        </a:blipFill>
        <a:ln w="12700">
          <a:solidFill>
            <a:schemeClr val="tx2"/>
          </a:solidFill>
        </a:ln>
      </dgm:spPr>
    </dgm:pt>
  </dgm:ptLst>
  <dgm:cxnLst>
    <dgm:cxn modelId="{7BB86139-65F0-47FA-929A-5768949E0954}" srcId="{32064B6B-15F2-436C-A2CA-6B1B446E1737}" destId="{CEECD843-5865-4D90-979B-467C3E8437AA}" srcOrd="2" destOrd="0" parTransId="{50BA8B2E-1F93-4240-838A-F2824DA3DE5A}" sibTransId="{7DCA789C-9F8B-4A92-AD60-B6F63768E519}"/>
    <dgm:cxn modelId="{F9A3FD2C-33D3-4AAC-8271-F9FB85A01541}" type="presOf" srcId="{E9607F63-9127-4C17-8DC3-9FAE84F7751E}" destId="{9B1F3A18-E0E5-441F-A84D-F560B690B82E}" srcOrd="0" destOrd="0" presId="urn:microsoft.com/office/officeart/2005/8/layout/pList2"/>
    <dgm:cxn modelId="{4E7CC45E-9ED4-4C2A-966D-E1D31B86422C}" type="presOf" srcId="{0B312C6C-367C-49AE-8294-682A0D9F24A5}" destId="{EFF6CD8C-2320-464C-9EFA-64D4FDE6205C}" srcOrd="0" destOrd="0" presId="urn:microsoft.com/office/officeart/2005/8/layout/pList2"/>
    <dgm:cxn modelId="{B0E47507-9DF9-4EFA-9E00-9C1AAA967962}" type="presOf" srcId="{393ED388-0BF8-40FE-A041-5F3494DD1CDD}" destId="{890F4E17-F840-42AF-A3B9-9BCE21E9BEA4}" srcOrd="0" destOrd="0" presId="urn:microsoft.com/office/officeart/2005/8/layout/pList2"/>
    <dgm:cxn modelId="{B0102F46-886B-4CB8-A947-3CBFB289F2C6}" type="presOf" srcId="{32064B6B-15F2-436C-A2CA-6B1B446E1737}" destId="{73AB5FE1-FCD3-4201-9254-5FC83E6F14B0}" srcOrd="0" destOrd="0" presId="urn:microsoft.com/office/officeart/2005/8/layout/pList2"/>
    <dgm:cxn modelId="{3EFF962E-155E-461E-A5E5-FB4B4A8BDD35}" srcId="{32064B6B-15F2-436C-A2CA-6B1B446E1737}" destId="{FBCF3CA2-3459-4009-962A-01BA28B91070}" srcOrd="0" destOrd="0" parTransId="{08CFE129-320E-4EEB-A06C-7AA18AEDF61A}" sibTransId="{393ED388-0BF8-40FE-A041-5F3494DD1CDD}"/>
    <dgm:cxn modelId="{E9D6127B-44F2-4501-820F-FD38BD05220F}" type="presOf" srcId="{FBCF3CA2-3459-4009-962A-01BA28B91070}" destId="{494B83F8-0A99-4E82-9E12-486599C71F38}" srcOrd="0" destOrd="0" presId="urn:microsoft.com/office/officeart/2005/8/layout/pList2"/>
    <dgm:cxn modelId="{854619E1-1085-4434-BE33-38FB716AC8D4}" type="presOf" srcId="{CEECD843-5865-4D90-979B-467C3E8437AA}" destId="{1F493F08-9989-4565-A552-4FDF17F5C3F7}" srcOrd="0" destOrd="0" presId="urn:microsoft.com/office/officeart/2005/8/layout/pList2"/>
    <dgm:cxn modelId="{771A7D96-1A9B-4621-8AEA-B09672DC26A5}" srcId="{32064B6B-15F2-436C-A2CA-6B1B446E1737}" destId="{E9607F63-9127-4C17-8DC3-9FAE84F7751E}" srcOrd="1" destOrd="0" parTransId="{673C0013-DB44-44F6-9F00-12D76BF36240}" sibTransId="{0B312C6C-367C-49AE-8294-682A0D9F24A5}"/>
    <dgm:cxn modelId="{6109A1E1-10D3-4CDF-8579-83D38C46DDD8}" type="presParOf" srcId="{73AB5FE1-FCD3-4201-9254-5FC83E6F14B0}" destId="{A6885338-153B-4AEF-80AF-79347C8CBD83}" srcOrd="0" destOrd="0" presId="urn:microsoft.com/office/officeart/2005/8/layout/pList2"/>
    <dgm:cxn modelId="{351148EB-396B-4430-949B-8985FC51EBE5}" type="presParOf" srcId="{73AB5FE1-FCD3-4201-9254-5FC83E6F14B0}" destId="{A5B9FB3D-410D-4DC6-9DB4-163C4DA77187}" srcOrd="1" destOrd="0" presId="urn:microsoft.com/office/officeart/2005/8/layout/pList2"/>
    <dgm:cxn modelId="{6AC1BDE3-EA3A-490C-88BA-6DEB7CBFEFA7}" type="presParOf" srcId="{A5B9FB3D-410D-4DC6-9DB4-163C4DA77187}" destId="{C5098C04-40E7-4161-9477-5A48D9931222}" srcOrd="0" destOrd="0" presId="urn:microsoft.com/office/officeart/2005/8/layout/pList2"/>
    <dgm:cxn modelId="{896A6819-DDFD-4355-A4A7-7DD3C960610A}" type="presParOf" srcId="{C5098C04-40E7-4161-9477-5A48D9931222}" destId="{494B83F8-0A99-4E82-9E12-486599C71F38}" srcOrd="0" destOrd="0" presId="urn:microsoft.com/office/officeart/2005/8/layout/pList2"/>
    <dgm:cxn modelId="{1F4D77FA-9286-4527-8EB3-37A9984930AE}" type="presParOf" srcId="{C5098C04-40E7-4161-9477-5A48D9931222}" destId="{3E258191-526B-41B2-B8F3-AB43260F9A68}" srcOrd="1" destOrd="0" presId="urn:microsoft.com/office/officeart/2005/8/layout/pList2"/>
    <dgm:cxn modelId="{94BAE9DA-1492-495A-915F-EB29661B9967}" type="presParOf" srcId="{C5098C04-40E7-4161-9477-5A48D9931222}" destId="{636243B7-CA78-4BB3-B495-8FDF90E6751D}" srcOrd="2" destOrd="0" presId="urn:microsoft.com/office/officeart/2005/8/layout/pList2"/>
    <dgm:cxn modelId="{0897AD89-69F5-4410-BADB-B6549AA222EF}" type="presParOf" srcId="{A5B9FB3D-410D-4DC6-9DB4-163C4DA77187}" destId="{890F4E17-F840-42AF-A3B9-9BCE21E9BEA4}" srcOrd="1" destOrd="0" presId="urn:microsoft.com/office/officeart/2005/8/layout/pList2"/>
    <dgm:cxn modelId="{C7E145C1-47C8-43B3-B033-686CFDC276F5}" type="presParOf" srcId="{A5B9FB3D-410D-4DC6-9DB4-163C4DA77187}" destId="{D349F2D0-2F6A-4701-AB31-FF7F38B1A43C}" srcOrd="2" destOrd="0" presId="urn:microsoft.com/office/officeart/2005/8/layout/pList2"/>
    <dgm:cxn modelId="{C632B987-F9A4-4475-9F4F-71CEF7A7C384}" type="presParOf" srcId="{D349F2D0-2F6A-4701-AB31-FF7F38B1A43C}" destId="{9B1F3A18-E0E5-441F-A84D-F560B690B82E}" srcOrd="0" destOrd="0" presId="urn:microsoft.com/office/officeart/2005/8/layout/pList2"/>
    <dgm:cxn modelId="{129742F0-8D21-4CC6-8F99-988FA99F5EF5}" type="presParOf" srcId="{D349F2D0-2F6A-4701-AB31-FF7F38B1A43C}" destId="{315FCD4C-05B1-4067-BD1E-B6580273B98B}" srcOrd="1" destOrd="0" presId="urn:microsoft.com/office/officeart/2005/8/layout/pList2"/>
    <dgm:cxn modelId="{F53CF4C1-ADE2-484E-B503-3655D8A6649E}" type="presParOf" srcId="{D349F2D0-2F6A-4701-AB31-FF7F38B1A43C}" destId="{2CA32398-8492-4F3D-9775-1762B89DE088}" srcOrd="2" destOrd="0" presId="urn:microsoft.com/office/officeart/2005/8/layout/pList2"/>
    <dgm:cxn modelId="{FBD2E3AC-4A41-475D-8480-617FCED42D6D}" type="presParOf" srcId="{A5B9FB3D-410D-4DC6-9DB4-163C4DA77187}" destId="{EFF6CD8C-2320-464C-9EFA-64D4FDE6205C}" srcOrd="3" destOrd="0" presId="urn:microsoft.com/office/officeart/2005/8/layout/pList2"/>
    <dgm:cxn modelId="{888B67AE-85CB-480A-941A-5FA30ECA23BC}" type="presParOf" srcId="{A5B9FB3D-410D-4DC6-9DB4-163C4DA77187}" destId="{BFFE4B65-D267-4F34-8695-5889C9538FE5}" srcOrd="4" destOrd="0" presId="urn:microsoft.com/office/officeart/2005/8/layout/pList2"/>
    <dgm:cxn modelId="{69B2E4EE-1C6F-4235-B352-E9F0F0E9B63B}" type="presParOf" srcId="{BFFE4B65-D267-4F34-8695-5889C9538FE5}" destId="{1F493F08-9989-4565-A552-4FDF17F5C3F7}" srcOrd="0" destOrd="0" presId="urn:microsoft.com/office/officeart/2005/8/layout/pList2"/>
    <dgm:cxn modelId="{24550AEE-6DB2-4F29-AADB-33BE3A2E9F61}" type="presParOf" srcId="{BFFE4B65-D267-4F34-8695-5889C9538FE5}" destId="{319BE2E4-0FD4-41E5-95D4-77F14F5A65B6}" srcOrd="1" destOrd="0" presId="urn:microsoft.com/office/officeart/2005/8/layout/pList2"/>
    <dgm:cxn modelId="{FA363DAB-5121-48F7-A564-DBE8CB571CB6}" type="presParOf" srcId="{BFFE4B65-D267-4F34-8695-5889C9538FE5}" destId="{B9323D71-54B8-48C7-9520-EECD903ECD64}"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E02AE2C-9870-40BA-9703-43232D21D4DF}" type="doc">
      <dgm:prSet loTypeId="urn:microsoft.com/office/officeart/2008/layout/AccentedPicture" loCatId="picture" qsTypeId="urn:microsoft.com/office/officeart/2005/8/quickstyle/simple1" qsCatId="simple" csTypeId="urn:microsoft.com/office/officeart/2005/8/colors/accent1_2" csCatId="accent1" phldr="1"/>
      <dgm:spPr/>
    </dgm:pt>
    <dgm:pt modelId="{B669CA1C-D211-43CF-9F15-3E98009F89E2}">
      <dgm:prSet/>
      <dgm:spPr/>
      <dgm:t>
        <a:bodyPr/>
        <a:lstStyle/>
        <a:p>
          <a:pPr algn="just"/>
          <a:r>
            <a:rPr lang="es-CO" dirty="0"/>
            <a:t>Planear, programar y elaborar proyectos de infraestructura Aeronáutica y Aeroportuaria, dando cumplimiento a las políticas, planes, programas y proyectos relacionados con los sistemas operacionales tanto aeroportuarios como aeronáuticos.</a:t>
          </a:r>
        </a:p>
      </dgm:t>
    </dgm:pt>
    <dgm:pt modelId="{FEB3E266-F423-46BE-9B3C-D8BAD5452CC6}" type="parTrans" cxnId="{EA39A535-6337-48E8-91D9-28BF118029BC}">
      <dgm:prSet/>
      <dgm:spPr/>
      <dgm:t>
        <a:bodyPr/>
        <a:lstStyle/>
        <a:p>
          <a:endParaRPr lang="es-CO"/>
        </a:p>
      </dgm:t>
    </dgm:pt>
    <dgm:pt modelId="{802102C1-2F18-475E-A489-A449A79B1DEE}" type="sibTrans" cxnId="{EA39A535-6337-48E8-91D9-28BF118029BC}">
      <dgm:prSet/>
      <dgm:spPr/>
      <dgm:t>
        <a:bodyPr/>
        <a:lstStyle/>
        <a:p>
          <a:endParaRPr lang="es-CO"/>
        </a:p>
      </dgm:t>
    </dgm:pt>
    <dgm:pt modelId="{795C915E-BB51-4203-90CF-30190562DDC8}">
      <dgm:prSet/>
      <dgm:spPr/>
      <dgm:t>
        <a:bodyPr/>
        <a:lstStyle/>
        <a:p>
          <a:r>
            <a:rPr lang="es-CO"/>
            <a:t>Prestar servicios de protección y apoyo al vuelo para la navegación en el espacio aéreo nacional o el que le sea delegado</a:t>
          </a:r>
        </a:p>
      </dgm:t>
    </dgm:pt>
    <dgm:pt modelId="{00190D40-71C0-4F10-A7E7-92CACCF861B7}" type="parTrans" cxnId="{526459BE-120B-424B-8FF1-A54A66857CF8}">
      <dgm:prSet/>
      <dgm:spPr/>
      <dgm:t>
        <a:bodyPr/>
        <a:lstStyle/>
        <a:p>
          <a:endParaRPr lang="es-CO"/>
        </a:p>
      </dgm:t>
    </dgm:pt>
    <dgm:pt modelId="{CA54D2F7-7BF3-4841-8D9E-2DD99FD8AAEC}" type="sibTrans" cxnId="{526459BE-120B-424B-8FF1-A54A66857CF8}">
      <dgm:prSet/>
      <dgm:spPr/>
      <dgm:t>
        <a:bodyPr/>
        <a:lstStyle/>
        <a:p>
          <a:endParaRPr lang="es-CO"/>
        </a:p>
      </dgm:t>
    </dgm:pt>
    <dgm:pt modelId="{86E78DE4-BDD2-4495-A173-448D0ED181D7}">
      <dgm:prSet/>
      <dgm:spPr/>
      <dgm:t>
        <a:bodyPr/>
        <a:lstStyle/>
        <a:p>
          <a:pPr algn="just"/>
          <a:r>
            <a:rPr lang="es-CO" dirty="0"/>
            <a:t>Prestar  servicios aeroportuarios, extinción de incendios, seguridad aeroportuaria, facilitación y demás bajo su jurisdicción</a:t>
          </a:r>
        </a:p>
      </dgm:t>
    </dgm:pt>
    <dgm:pt modelId="{E3BA6B99-914A-4F05-8180-0E3485157083}" type="parTrans" cxnId="{D0E87692-71D1-4A0A-AADF-3F6B7FB65E78}">
      <dgm:prSet/>
      <dgm:spPr/>
      <dgm:t>
        <a:bodyPr/>
        <a:lstStyle/>
        <a:p>
          <a:endParaRPr lang="es-CO"/>
        </a:p>
      </dgm:t>
    </dgm:pt>
    <dgm:pt modelId="{7FD81497-3FC8-4809-A3B5-B1E68150A3A5}" type="sibTrans" cxnId="{D0E87692-71D1-4A0A-AADF-3F6B7FB65E78}">
      <dgm:prSet/>
      <dgm:spPr/>
      <dgm:t>
        <a:bodyPr/>
        <a:lstStyle/>
        <a:p>
          <a:endParaRPr lang="es-CO"/>
        </a:p>
      </dgm:t>
    </dgm:pt>
    <dgm:pt modelId="{BEAF40FA-EE3E-426C-835B-E4AE1DE882A0}">
      <dgm:prSet/>
      <dgm:spPr/>
      <dgm:t>
        <a:bodyPr/>
        <a:lstStyle/>
        <a:p>
          <a:pPr algn="just"/>
          <a:r>
            <a:rPr lang="es-CO" dirty="0"/>
            <a:t>Hacer cumplir los reglamentos y procedimientos aeronáuticos y aeroportuarios e informar cualquier incumplimiento a la Oficina de Transporte Aéreo para su sanción</a:t>
          </a:r>
        </a:p>
      </dgm:t>
    </dgm:pt>
    <dgm:pt modelId="{7D6E4E3F-C2EA-443F-B8BE-2E587CCBF4E6}" type="parTrans" cxnId="{B6D02223-1541-4610-A5F6-998A214748D0}">
      <dgm:prSet/>
      <dgm:spPr/>
      <dgm:t>
        <a:bodyPr/>
        <a:lstStyle/>
        <a:p>
          <a:endParaRPr lang="es-CO"/>
        </a:p>
      </dgm:t>
    </dgm:pt>
    <dgm:pt modelId="{C220900D-EC9E-4B75-B703-CF7110C7E699}" type="sibTrans" cxnId="{B6D02223-1541-4610-A5F6-998A214748D0}">
      <dgm:prSet/>
      <dgm:spPr/>
      <dgm:t>
        <a:bodyPr/>
        <a:lstStyle/>
        <a:p>
          <a:endParaRPr lang="es-CO"/>
        </a:p>
      </dgm:t>
    </dgm:pt>
    <dgm:pt modelId="{4F95D8B3-BE9A-453C-A6F6-8A495E7CDC30}">
      <dgm:prSet phldrT="[Texto]" custT="1"/>
      <dgm:spPr/>
      <dgm:t>
        <a:bodyPr/>
        <a:lstStyle/>
        <a:p>
          <a:endParaRPr lang="es-CO" sz="500" dirty="0"/>
        </a:p>
        <a:p>
          <a:endParaRPr lang="es-CO" sz="500" dirty="0"/>
        </a:p>
        <a:p>
          <a:endParaRPr lang="es-CO" sz="500" dirty="0"/>
        </a:p>
        <a:p>
          <a:endParaRPr lang="es-CO" sz="500" dirty="0"/>
        </a:p>
      </dgm:t>
    </dgm:pt>
    <dgm:pt modelId="{F2516948-4ADC-4F4C-81EF-C8186EEDFD91}" type="sibTrans" cxnId="{FB54E329-2FF5-4C76-A4BD-32D8A2CBFB94}">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2000" r="-22000"/>
          </a:stretch>
        </a:blipFill>
      </dgm:spPr>
      <dgm:t>
        <a:bodyPr/>
        <a:lstStyle/>
        <a:p>
          <a:endParaRPr lang="es-CO"/>
        </a:p>
      </dgm:t>
      <dgm:extLst>
        <a:ext uri="{E40237B7-FDA0-4F09-8148-C483321AD2D9}">
          <dgm14:cNvPr xmlns:dgm14="http://schemas.microsoft.com/office/drawing/2010/diagram" id="0" name="" descr="luces12"/>
        </a:ext>
      </dgm:extLst>
    </dgm:pt>
    <dgm:pt modelId="{9F2B2564-46C7-4C1E-9C40-B6D6A41E7797}" type="parTrans" cxnId="{FB54E329-2FF5-4C76-A4BD-32D8A2CBFB94}">
      <dgm:prSet/>
      <dgm:spPr/>
      <dgm:t>
        <a:bodyPr/>
        <a:lstStyle/>
        <a:p>
          <a:endParaRPr lang="es-CO"/>
        </a:p>
      </dgm:t>
    </dgm:pt>
    <dgm:pt modelId="{C65E69BB-7CAD-411A-8EA3-6E3C4E1343B4}" type="pres">
      <dgm:prSet presAssocID="{7E02AE2C-9870-40BA-9703-43232D21D4DF}" presName="Name0" presStyleCnt="0">
        <dgm:presLayoutVars>
          <dgm:dir/>
        </dgm:presLayoutVars>
      </dgm:prSet>
      <dgm:spPr/>
    </dgm:pt>
    <dgm:pt modelId="{6737FD91-4C11-48BE-A1FC-DE62C07B386D}" type="pres">
      <dgm:prSet presAssocID="{F2516948-4ADC-4F4C-81EF-C8186EEDFD91}" presName="picture_1" presStyleLbl="bgImgPlace1" presStyleIdx="0" presStyleCnt="1" custScaleX="102635" custLinFactNeighborX="-326" custLinFactNeighborY="14069"/>
      <dgm:spPr/>
    </dgm:pt>
    <dgm:pt modelId="{20CAE980-09E5-456C-A2B5-6568AD5B1C01}" type="pres">
      <dgm:prSet presAssocID="{4F95D8B3-BE9A-453C-A6F6-8A495E7CDC30}" presName="text_1" presStyleLbl="node1" presStyleIdx="0" presStyleCnt="0" custScaleX="100034" custScaleY="17086" custLinFactNeighborX="672" custLinFactNeighborY="81809">
        <dgm:presLayoutVars>
          <dgm:bulletEnabled val="1"/>
        </dgm:presLayoutVars>
      </dgm:prSet>
      <dgm:spPr/>
    </dgm:pt>
    <dgm:pt modelId="{5878626C-BF2D-43D0-B0AA-94B4E2F78A1E}" type="pres">
      <dgm:prSet presAssocID="{7E02AE2C-9870-40BA-9703-43232D21D4DF}" presName="linV" presStyleCnt="0"/>
      <dgm:spPr/>
    </dgm:pt>
    <dgm:pt modelId="{99AE1F11-A901-4038-89B7-1778DECDE9A5}" type="pres">
      <dgm:prSet presAssocID="{B669CA1C-D211-43CF-9F15-3E98009F89E2}" presName="pair" presStyleCnt="0"/>
      <dgm:spPr/>
    </dgm:pt>
    <dgm:pt modelId="{7AC7D1ED-ED4B-4994-8FC0-E1BE066DB0E6}" type="pres">
      <dgm:prSet presAssocID="{B669CA1C-D211-43CF-9F15-3E98009F89E2}" presName="spaceH" presStyleLbl="node1" presStyleIdx="0" presStyleCnt="0"/>
      <dgm:spPr/>
    </dgm:pt>
    <dgm:pt modelId="{B6236A00-CF4B-46B8-83A4-A87C66B7F658}" type="pres">
      <dgm:prSet presAssocID="{B669CA1C-D211-43CF-9F15-3E98009F89E2}" presName="desPictures" presStyleLbl="alignImgPlace1" presStyleIdx="0" presStyleCnt="4"/>
      <dgm:spPr>
        <a:blipFill rotWithShape="1">
          <a:blip xmlns:r="http://schemas.openxmlformats.org/officeDocument/2006/relationships" r:embed="rId2"/>
          <a:stretch>
            <a:fillRect/>
          </a:stretch>
        </a:blipFill>
      </dgm:spPr>
    </dgm:pt>
    <dgm:pt modelId="{BF34C0BC-D8CC-4F9D-8241-B58C0A24D36F}" type="pres">
      <dgm:prSet presAssocID="{B669CA1C-D211-43CF-9F15-3E98009F89E2}" presName="desTextWrapper" presStyleCnt="0"/>
      <dgm:spPr/>
    </dgm:pt>
    <dgm:pt modelId="{2D3CCC8A-8322-4964-BF69-3C0DDC39AA2F}" type="pres">
      <dgm:prSet presAssocID="{B669CA1C-D211-43CF-9F15-3E98009F89E2}" presName="desText" presStyleLbl="revTx" presStyleIdx="0" presStyleCnt="4">
        <dgm:presLayoutVars>
          <dgm:bulletEnabled val="1"/>
        </dgm:presLayoutVars>
      </dgm:prSet>
      <dgm:spPr/>
    </dgm:pt>
    <dgm:pt modelId="{16F66E95-F16B-44DB-B797-511146DC7D32}" type="pres">
      <dgm:prSet presAssocID="{802102C1-2F18-475E-A489-A449A79B1DEE}" presName="spaceV" presStyleCnt="0"/>
      <dgm:spPr/>
    </dgm:pt>
    <dgm:pt modelId="{E6BD669A-8764-4EA8-95D4-56FFC062B0D0}" type="pres">
      <dgm:prSet presAssocID="{795C915E-BB51-4203-90CF-30190562DDC8}" presName="pair" presStyleCnt="0"/>
      <dgm:spPr/>
    </dgm:pt>
    <dgm:pt modelId="{19474703-E83A-402B-9EDC-A2F43896180E}" type="pres">
      <dgm:prSet presAssocID="{795C915E-BB51-4203-90CF-30190562DDC8}" presName="spaceH" presStyleLbl="node1" presStyleIdx="0" presStyleCnt="0"/>
      <dgm:spPr/>
    </dgm:pt>
    <dgm:pt modelId="{0FB5A318-CF47-460D-B9D7-14415CB3857A}" type="pres">
      <dgm:prSet presAssocID="{795C915E-BB51-4203-90CF-30190562DDC8}" presName="desPictures" presStyleLbl="alignImgPlace1" presStyleIdx="1" presStyleCnt="4"/>
      <dgm:spPr>
        <a:blipFill rotWithShape="1">
          <a:blip xmlns:r="http://schemas.openxmlformats.org/officeDocument/2006/relationships" r:embed="rId3"/>
          <a:stretch>
            <a:fillRect/>
          </a:stretch>
        </a:blipFill>
      </dgm:spPr>
    </dgm:pt>
    <dgm:pt modelId="{A8E4A75C-1B0D-489F-96F1-438739BB0BE6}" type="pres">
      <dgm:prSet presAssocID="{795C915E-BB51-4203-90CF-30190562DDC8}" presName="desTextWrapper" presStyleCnt="0"/>
      <dgm:spPr/>
    </dgm:pt>
    <dgm:pt modelId="{259E43DD-6B51-429A-83BB-F235DC9DC651}" type="pres">
      <dgm:prSet presAssocID="{795C915E-BB51-4203-90CF-30190562DDC8}" presName="desText" presStyleLbl="revTx" presStyleIdx="1" presStyleCnt="4">
        <dgm:presLayoutVars>
          <dgm:bulletEnabled val="1"/>
        </dgm:presLayoutVars>
      </dgm:prSet>
      <dgm:spPr/>
    </dgm:pt>
    <dgm:pt modelId="{E91E0FEA-5CA5-4DEC-A04E-2CBB50433F09}" type="pres">
      <dgm:prSet presAssocID="{CA54D2F7-7BF3-4841-8D9E-2DD99FD8AAEC}" presName="spaceV" presStyleCnt="0"/>
      <dgm:spPr/>
    </dgm:pt>
    <dgm:pt modelId="{B2090122-A9F3-49A2-99AC-34E0E30CC3DE}" type="pres">
      <dgm:prSet presAssocID="{86E78DE4-BDD2-4495-A173-448D0ED181D7}" presName="pair" presStyleCnt="0"/>
      <dgm:spPr/>
    </dgm:pt>
    <dgm:pt modelId="{6A5C9FDB-4A75-4A81-9F5B-70FB8E5E68D2}" type="pres">
      <dgm:prSet presAssocID="{86E78DE4-BDD2-4495-A173-448D0ED181D7}" presName="spaceH" presStyleLbl="node1" presStyleIdx="0" presStyleCnt="0"/>
      <dgm:spPr/>
    </dgm:pt>
    <dgm:pt modelId="{60E2A7B1-5162-488E-AE85-BD0D25914099}" type="pres">
      <dgm:prSet presAssocID="{86E78DE4-BDD2-4495-A173-448D0ED181D7}" presName="desPictures" presStyleLbl="alignImgPlace1" presStyleIdx="2" presStyleCnt="4"/>
      <dgm:spPr>
        <a:blipFill rotWithShape="1">
          <a:blip xmlns:r="http://schemas.openxmlformats.org/officeDocument/2006/relationships" r:embed="rId4"/>
          <a:stretch>
            <a:fillRect/>
          </a:stretch>
        </a:blipFill>
      </dgm:spPr>
    </dgm:pt>
    <dgm:pt modelId="{16A55337-4678-40A1-BA92-45ECC7D8F2D7}" type="pres">
      <dgm:prSet presAssocID="{86E78DE4-BDD2-4495-A173-448D0ED181D7}" presName="desTextWrapper" presStyleCnt="0"/>
      <dgm:spPr/>
    </dgm:pt>
    <dgm:pt modelId="{7A44E450-5CFA-4419-AFF9-96BFE720F5E5}" type="pres">
      <dgm:prSet presAssocID="{86E78DE4-BDD2-4495-A173-448D0ED181D7}" presName="desText" presStyleLbl="revTx" presStyleIdx="2" presStyleCnt="4">
        <dgm:presLayoutVars>
          <dgm:bulletEnabled val="1"/>
        </dgm:presLayoutVars>
      </dgm:prSet>
      <dgm:spPr/>
    </dgm:pt>
    <dgm:pt modelId="{A2E28935-8AA0-47B5-973A-872ED2BBBFCB}" type="pres">
      <dgm:prSet presAssocID="{7FD81497-3FC8-4809-A3B5-B1E68150A3A5}" presName="spaceV" presStyleCnt="0"/>
      <dgm:spPr/>
    </dgm:pt>
    <dgm:pt modelId="{30468344-01F4-4BC8-90F6-2B2D86A2CC22}" type="pres">
      <dgm:prSet presAssocID="{BEAF40FA-EE3E-426C-835B-E4AE1DE882A0}" presName="pair" presStyleCnt="0"/>
      <dgm:spPr/>
    </dgm:pt>
    <dgm:pt modelId="{14104FCB-AA92-49CE-AC7A-57FF812D5A76}" type="pres">
      <dgm:prSet presAssocID="{BEAF40FA-EE3E-426C-835B-E4AE1DE882A0}" presName="spaceH" presStyleLbl="node1" presStyleIdx="0" presStyleCnt="0"/>
      <dgm:spPr/>
    </dgm:pt>
    <dgm:pt modelId="{C8826149-4CE7-4459-A80B-457DD98561DD}" type="pres">
      <dgm:prSet presAssocID="{BEAF40FA-EE3E-426C-835B-E4AE1DE882A0}" presName="desPictures" presStyleLbl="alignImgPlace1" presStyleIdx="3" presStyleCnt="4"/>
      <dgm:spPr>
        <a:blipFill rotWithShape="1">
          <a:blip xmlns:r="http://schemas.openxmlformats.org/officeDocument/2006/relationships" r:embed="rId5"/>
          <a:stretch>
            <a:fillRect/>
          </a:stretch>
        </a:blipFill>
      </dgm:spPr>
    </dgm:pt>
    <dgm:pt modelId="{53CF8F3F-2C1C-47C4-859C-3E1852B93215}" type="pres">
      <dgm:prSet presAssocID="{BEAF40FA-EE3E-426C-835B-E4AE1DE882A0}" presName="desTextWrapper" presStyleCnt="0"/>
      <dgm:spPr/>
    </dgm:pt>
    <dgm:pt modelId="{807317E8-24B7-482A-BF72-A665254ABE13}" type="pres">
      <dgm:prSet presAssocID="{BEAF40FA-EE3E-426C-835B-E4AE1DE882A0}" presName="desText" presStyleLbl="revTx" presStyleIdx="3" presStyleCnt="4">
        <dgm:presLayoutVars>
          <dgm:bulletEnabled val="1"/>
        </dgm:presLayoutVars>
      </dgm:prSet>
      <dgm:spPr/>
    </dgm:pt>
    <dgm:pt modelId="{9907E54A-BF49-439C-9BC8-2F7BB125082F}" type="pres">
      <dgm:prSet presAssocID="{7E02AE2C-9870-40BA-9703-43232D21D4DF}" presName="maxNode" presStyleCnt="0"/>
      <dgm:spPr/>
    </dgm:pt>
    <dgm:pt modelId="{82336FF3-F17A-41F3-B0D7-5D5B68C83571}" type="pres">
      <dgm:prSet presAssocID="{7E02AE2C-9870-40BA-9703-43232D21D4DF}" presName="Name33" presStyleCnt="0"/>
      <dgm:spPr/>
    </dgm:pt>
  </dgm:ptLst>
  <dgm:cxnLst>
    <dgm:cxn modelId="{984C45F1-391A-427C-8C4C-319F2E6B043C}" type="presOf" srcId="{F2516948-4ADC-4F4C-81EF-C8186EEDFD91}" destId="{6737FD91-4C11-48BE-A1FC-DE62C07B386D}" srcOrd="0" destOrd="0" presId="urn:microsoft.com/office/officeart/2008/layout/AccentedPicture"/>
    <dgm:cxn modelId="{E7F8DC3C-7527-49F1-BB92-87A06CCBE85E}" type="presOf" srcId="{7E02AE2C-9870-40BA-9703-43232D21D4DF}" destId="{C65E69BB-7CAD-411A-8EA3-6E3C4E1343B4}" srcOrd="0" destOrd="0" presId="urn:microsoft.com/office/officeart/2008/layout/AccentedPicture"/>
    <dgm:cxn modelId="{D5538566-1129-4FBA-AD8C-35B8A50941D0}" type="presOf" srcId="{4F95D8B3-BE9A-453C-A6F6-8A495E7CDC30}" destId="{20CAE980-09E5-456C-A2B5-6568AD5B1C01}" srcOrd="0" destOrd="0" presId="urn:microsoft.com/office/officeart/2008/layout/AccentedPicture"/>
    <dgm:cxn modelId="{EA39A535-6337-48E8-91D9-28BF118029BC}" srcId="{7E02AE2C-9870-40BA-9703-43232D21D4DF}" destId="{B669CA1C-D211-43CF-9F15-3E98009F89E2}" srcOrd="1" destOrd="0" parTransId="{FEB3E266-F423-46BE-9B3C-D8BAD5452CC6}" sibTransId="{802102C1-2F18-475E-A489-A449A79B1DEE}"/>
    <dgm:cxn modelId="{526459BE-120B-424B-8FF1-A54A66857CF8}" srcId="{7E02AE2C-9870-40BA-9703-43232D21D4DF}" destId="{795C915E-BB51-4203-90CF-30190562DDC8}" srcOrd="2" destOrd="0" parTransId="{00190D40-71C0-4F10-A7E7-92CACCF861B7}" sibTransId="{CA54D2F7-7BF3-4841-8D9E-2DD99FD8AAEC}"/>
    <dgm:cxn modelId="{AD1CC4AE-A176-4E58-ADE6-2B6D7A168E6A}" type="presOf" srcId="{BEAF40FA-EE3E-426C-835B-E4AE1DE882A0}" destId="{807317E8-24B7-482A-BF72-A665254ABE13}" srcOrd="0" destOrd="0" presId="urn:microsoft.com/office/officeart/2008/layout/AccentedPicture"/>
    <dgm:cxn modelId="{FB54E329-2FF5-4C76-A4BD-32D8A2CBFB94}" srcId="{7E02AE2C-9870-40BA-9703-43232D21D4DF}" destId="{4F95D8B3-BE9A-453C-A6F6-8A495E7CDC30}" srcOrd="0" destOrd="0" parTransId="{9F2B2564-46C7-4C1E-9C40-B6D6A41E7797}" sibTransId="{F2516948-4ADC-4F4C-81EF-C8186EEDFD91}"/>
    <dgm:cxn modelId="{B6D02223-1541-4610-A5F6-998A214748D0}" srcId="{7E02AE2C-9870-40BA-9703-43232D21D4DF}" destId="{BEAF40FA-EE3E-426C-835B-E4AE1DE882A0}" srcOrd="4" destOrd="0" parTransId="{7D6E4E3F-C2EA-443F-B8BE-2E587CCBF4E6}" sibTransId="{C220900D-EC9E-4B75-B703-CF7110C7E699}"/>
    <dgm:cxn modelId="{1ABC4AC5-8E4D-4FEA-83A8-D77999A41085}" type="presOf" srcId="{B669CA1C-D211-43CF-9F15-3E98009F89E2}" destId="{2D3CCC8A-8322-4964-BF69-3C0DDC39AA2F}" srcOrd="0" destOrd="0" presId="urn:microsoft.com/office/officeart/2008/layout/AccentedPicture"/>
    <dgm:cxn modelId="{D0E87692-71D1-4A0A-AADF-3F6B7FB65E78}" srcId="{7E02AE2C-9870-40BA-9703-43232D21D4DF}" destId="{86E78DE4-BDD2-4495-A173-448D0ED181D7}" srcOrd="3" destOrd="0" parTransId="{E3BA6B99-914A-4F05-8180-0E3485157083}" sibTransId="{7FD81497-3FC8-4809-A3B5-B1E68150A3A5}"/>
    <dgm:cxn modelId="{85F0B448-20FF-49A5-82D1-80DC2B4F072A}" type="presOf" srcId="{86E78DE4-BDD2-4495-A173-448D0ED181D7}" destId="{7A44E450-5CFA-4419-AFF9-96BFE720F5E5}" srcOrd="0" destOrd="0" presId="urn:microsoft.com/office/officeart/2008/layout/AccentedPicture"/>
    <dgm:cxn modelId="{A5B95843-98ED-4F78-9669-CCB453684CD2}" type="presOf" srcId="{795C915E-BB51-4203-90CF-30190562DDC8}" destId="{259E43DD-6B51-429A-83BB-F235DC9DC651}" srcOrd="0" destOrd="0" presId="urn:microsoft.com/office/officeart/2008/layout/AccentedPicture"/>
    <dgm:cxn modelId="{E9436EE1-AC50-413C-8317-3CF7B70AB072}" type="presParOf" srcId="{C65E69BB-7CAD-411A-8EA3-6E3C4E1343B4}" destId="{6737FD91-4C11-48BE-A1FC-DE62C07B386D}" srcOrd="0" destOrd="0" presId="urn:microsoft.com/office/officeart/2008/layout/AccentedPicture"/>
    <dgm:cxn modelId="{BD1AAC91-0C18-4304-9BB4-8E2754DF8363}" type="presParOf" srcId="{C65E69BB-7CAD-411A-8EA3-6E3C4E1343B4}" destId="{20CAE980-09E5-456C-A2B5-6568AD5B1C01}" srcOrd="1" destOrd="0" presId="urn:microsoft.com/office/officeart/2008/layout/AccentedPicture"/>
    <dgm:cxn modelId="{9AD8381C-BCA7-4BE9-B38D-66279997B3D2}" type="presParOf" srcId="{C65E69BB-7CAD-411A-8EA3-6E3C4E1343B4}" destId="{5878626C-BF2D-43D0-B0AA-94B4E2F78A1E}" srcOrd="2" destOrd="0" presId="urn:microsoft.com/office/officeart/2008/layout/AccentedPicture"/>
    <dgm:cxn modelId="{122D911F-49A4-4F85-9C52-FD73EFE4666C}" type="presParOf" srcId="{5878626C-BF2D-43D0-B0AA-94B4E2F78A1E}" destId="{99AE1F11-A901-4038-89B7-1778DECDE9A5}" srcOrd="0" destOrd="0" presId="urn:microsoft.com/office/officeart/2008/layout/AccentedPicture"/>
    <dgm:cxn modelId="{C0780306-0975-4C6E-B5E8-F1BBD15B124F}" type="presParOf" srcId="{99AE1F11-A901-4038-89B7-1778DECDE9A5}" destId="{7AC7D1ED-ED4B-4994-8FC0-E1BE066DB0E6}" srcOrd="0" destOrd="0" presId="urn:microsoft.com/office/officeart/2008/layout/AccentedPicture"/>
    <dgm:cxn modelId="{447D58D4-68CA-438F-AD58-DDC8C6D5A58E}" type="presParOf" srcId="{99AE1F11-A901-4038-89B7-1778DECDE9A5}" destId="{B6236A00-CF4B-46B8-83A4-A87C66B7F658}" srcOrd="1" destOrd="0" presId="urn:microsoft.com/office/officeart/2008/layout/AccentedPicture"/>
    <dgm:cxn modelId="{22558156-2E0D-477C-A7CB-3888C7DFF804}" type="presParOf" srcId="{99AE1F11-A901-4038-89B7-1778DECDE9A5}" destId="{BF34C0BC-D8CC-4F9D-8241-B58C0A24D36F}" srcOrd="2" destOrd="0" presId="urn:microsoft.com/office/officeart/2008/layout/AccentedPicture"/>
    <dgm:cxn modelId="{3582CC69-B180-478A-9267-97FC02DBF61C}" type="presParOf" srcId="{BF34C0BC-D8CC-4F9D-8241-B58C0A24D36F}" destId="{2D3CCC8A-8322-4964-BF69-3C0DDC39AA2F}" srcOrd="0" destOrd="0" presId="urn:microsoft.com/office/officeart/2008/layout/AccentedPicture"/>
    <dgm:cxn modelId="{2BAE3761-47FC-40C4-9F00-1D7107235A39}" type="presParOf" srcId="{5878626C-BF2D-43D0-B0AA-94B4E2F78A1E}" destId="{16F66E95-F16B-44DB-B797-511146DC7D32}" srcOrd="1" destOrd="0" presId="urn:microsoft.com/office/officeart/2008/layout/AccentedPicture"/>
    <dgm:cxn modelId="{F0600C5F-038D-4DE7-8637-769E600A49B8}" type="presParOf" srcId="{5878626C-BF2D-43D0-B0AA-94B4E2F78A1E}" destId="{E6BD669A-8764-4EA8-95D4-56FFC062B0D0}" srcOrd="2" destOrd="0" presId="urn:microsoft.com/office/officeart/2008/layout/AccentedPicture"/>
    <dgm:cxn modelId="{92A4E903-021D-4BD6-911E-97D25A2A4AEE}" type="presParOf" srcId="{E6BD669A-8764-4EA8-95D4-56FFC062B0D0}" destId="{19474703-E83A-402B-9EDC-A2F43896180E}" srcOrd="0" destOrd="0" presId="urn:microsoft.com/office/officeart/2008/layout/AccentedPicture"/>
    <dgm:cxn modelId="{96A64A1F-5BC6-4C91-9339-60B93749604B}" type="presParOf" srcId="{E6BD669A-8764-4EA8-95D4-56FFC062B0D0}" destId="{0FB5A318-CF47-460D-B9D7-14415CB3857A}" srcOrd="1" destOrd="0" presId="urn:microsoft.com/office/officeart/2008/layout/AccentedPicture"/>
    <dgm:cxn modelId="{22B93045-AD0C-49E4-9B44-D6CBA2959820}" type="presParOf" srcId="{E6BD669A-8764-4EA8-95D4-56FFC062B0D0}" destId="{A8E4A75C-1B0D-489F-96F1-438739BB0BE6}" srcOrd="2" destOrd="0" presId="urn:microsoft.com/office/officeart/2008/layout/AccentedPicture"/>
    <dgm:cxn modelId="{AAD12CC6-A5A1-4C45-8CED-1849DA8DD20E}" type="presParOf" srcId="{A8E4A75C-1B0D-489F-96F1-438739BB0BE6}" destId="{259E43DD-6B51-429A-83BB-F235DC9DC651}" srcOrd="0" destOrd="0" presId="urn:microsoft.com/office/officeart/2008/layout/AccentedPicture"/>
    <dgm:cxn modelId="{CAD741DF-8CC8-45A6-90C7-BEABBD0C0834}" type="presParOf" srcId="{5878626C-BF2D-43D0-B0AA-94B4E2F78A1E}" destId="{E91E0FEA-5CA5-4DEC-A04E-2CBB50433F09}" srcOrd="3" destOrd="0" presId="urn:microsoft.com/office/officeart/2008/layout/AccentedPicture"/>
    <dgm:cxn modelId="{BC212E5A-BD45-4377-965D-DB899D6E03CB}" type="presParOf" srcId="{5878626C-BF2D-43D0-B0AA-94B4E2F78A1E}" destId="{B2090122-A9F3-49A2-99AC-34E0E30CC3DE}" srcOrd="4" destOrd="0" presId="urn:microsoft.com/office/officeart/2008/layout/AccentedPicture"/>
    <dgm:cxn modelId="{757C38F2-0676-493F-A40B-C83FDCA058DE}" type="presParOf" srcId="{B2090122-A9F3-49A2-99AC-34E0E30CC3DE}" destId="{6A5C9FDB-4A75-4A81-9F5B-70FB8E5E68D2}" srcOrd="0" destOrd="0" presId="urn:microsoft.com/office/officeart/2008/layout/AccentedPicture"/>
    <dgm:cxn modelId="{CD205A44-8E3E-4E84-92A6-D6B92E48CE77}" type="presParOf" srcId="{B2090122-A9F3-49A2-99AC-34E0E30CC3DE}" destId="{60E2A7B1-5162-488E-AE85-BD0D25914099}" srcOrd="1" destOrd="0" presId="urn:microsoft.com/office/officeart/2008/layout/AccentedPicture"/>
    <dgm:cxn modelId="{83EA4789-EF14-4537-8DE2-D20810404BA7}" type="presParOf" srcId="{B2090122-A9F3-49A2-99AC-34E0E30CC3DE}" destId="{16A55337-4678-40A1-BA92-45ECC7D8F2D7}" srcOrd="2" destOrd="0" presId="urn:microsoft.com/office/officeart/2008/layout/AccentedPicture"/>
    <dgm:cxn modelId="{0D80F354-B69B-47E1-89FC-B363A604BC40}" type="presParOf" srcId="{16A55337-4678-40A1-BA92-45ECC7D8F2D7}" destId="{7A44E450-5CFA-4419-AFF9-96BFE720F5E5}" srcOrd="0" destOrd="0" presId="urn:microsoft.com/office/officeart/2008/layout/AccentedPicture"/>
    <dgm:cxn modelId="{2A6EED0A-8CED-4D1C-840C-5604DAE877D5}" type="presParOf" srcId="{5878626C-BF2D-43D0-B0AA-94B4E2F78A1E}" destId="{A2E28935-8AA0-47B5-973A-872ED2BBBFCB}" srcOrd="5" destOrd="0" presId="urn:microsoft.com/office/officeart/2008/layout/AccentedPicture"/>
    <dgm:cxn modelId="{48E8E97F-997D-407D-8200-298446673750}" type="presParOf" srcId="{5878626C-BF2D-43D0-B0AA-94B4E2F78A1E}" destId="{30468344-01F4-4BC8-90F6-2B2D86A2CC22}" srcOrd="6" destOrd="0" presId="urn:microsoft.com/office/officeart/2008/layout/AccentedPicture"/>
    <dgm:cxn modelId="{FCF3571F-681E-4E7C-8DD1-35930691FDE7}" type="presParOf" srcId="{30468344-01F4-4BC8-90F6-2B2D86A2CC22}" destId="{14104FCB-AA92-49CE-AC7A-57FF812D5A76}" srcOrd="0" destOrd="0" presId="urn:microsoft.com/office/officeart/2008/layout/AccentedPicture"/>
    <dgm:cxn modelId="{A4796CEC-BAC7-41E1-A681-521012082A1F}" type="presParOf" srcId="{30468344-01F4-4BC8-90F6-2B2D86A2CC22}" destId="{C8826149-4CE7-4459-A80B-457DD98561DD}" srcOrd="1" destOrd="0" presId="urn:microsoft.com/office/officeart/2008/layout/AccentedPicture"/>
    <dgm:cxn modelId="{2F62F747-7F6C-4954-BEFC-6F92F8985205}" type="presParOf" srcId="{30468344-01F4-4BC8-90F6-2B2D86A2CC22}" destId="{53CF8F3F-2C1C-47C4-859C-3E1852B93215}" srcOrd="2" destOrd="0" presId="urn:microsoft.com/office/officeart/2008/layout/AccentedPicture"/>
    <dgm:cxn modelId="{36BC57A8-482F-421B-9E97-4D4C6F024CF1}" type="presParOf" srcId="{53CF8F3F-2C1C-47C4-859C-3E1852B93215}" destId="{807317E8-24B7-482A-BF72-A665254ABE13}" srcOrd="0" destOrd="0" presId="urn:microsoft.com/office/officeart/2008/layout/AccentedPicture"/>
    <dgm:cxn modelId="{85DA6BED-8D5D-425F-97F7-444EE57C841D}" type="presParOf" srcId="{C65E69BB-7CAD-411A-8EA3-6E3C4E1343B4}" destId="{9907E54A-BF49-439C-9BC8-2F7BB125082F}" srcOrd="3" destOrd="0" presId="urn:microsoft.com/office/officeart/2008/layout/AccentedPicture"/>
    <dgm:cxn modelId="{30BAEDE1-96CA-4035-AB85-6816797EF9D7}" type="presParOf" srcId="{9907E54A-BF49-439C-9BC8-2F7BB125082F}" destId="{82336FF3-F17A-41F3-B0D7-5D5B68C83571}" srcOrd="0" destOrd="0" presId="urn:microsoft.com/office/officeart/2008/layout/Accented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77AB7C0-59F6-4F31-8971-D13D74FE172F}" type="doc">
      <dgm:prSet loTypeId="urn:microsoft.com/office/officeart/2005/8/layout/venn1" loCatId="relationship" qsTypeId="urn:microsoft.com/office/officeart/2005/8/quickstyle/simple1" qsCatId="simple" csTypeId="urn:microsoft.com/office/officeart/2005/8/colors/accent1_2" csCatId="accent1"/>
      <dgm:spPr/>
    </dgm:pt>
    <dgm:pt modelId="{A7273C76-000C-4FDA-BF38-589D7A811528}">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CO" b="1" i="0" u="none" strike="noStrike" cap="none" normalizeH="0" baseline="0" dirty="0">
              <a:ln>
                <a:noFill/>
              </a:ln>
              <a:solidFill>
                <a:schemeClr val="tx1"/>
              </a:solidFill>
              <a:effectLst>
                <a:outerShdw blurRad="38100" dist="38100" dir="2700000" algn="tl">
                  <a:srgbClr val="C0C0C0"/>
                </a:outerShdw>
              </a:effectLst>
              <a:latin typeface="Arial" panose="020B0604020202020204" pitchFamily="34" charset="0"/>
            </a:rPr>
            <a:t>Telecomunicaciones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CO" b="1" i="0" u="none" strike="noStrike" cap="none" normalizeH="0" baseline="0" dirty="0">
              <a:ln>
                <a:noFill/>
              </a:ln>
              <a:solidFill>
                <a:schemeClr val="tx1"/>
              </a:solidFill>
              <a:effectLst>
                <a:outerShdw blurRad="38100" dist="38100" dir="2700000" algn="tl">
                  <a:srgbClr val="C0C0C0"/>
                </a:outerShdw>
              </a:effectLst>
              <a:latin typeface="Arial" panose="020B0604020202020204" pitchFamily="34" charset="0"/>
            </a:rPr>
            <a:t> y Ayudas a la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CO" b="1" i="0" u="none" strike="noStrike" cap="none" normalizeH="0" baseline="0" dirty="0">
              <a:ln>
                <a:noFill/>
              </a:ln>
              <a:solidFill>
                <a:schemeClr val="tx1"/>
              </a:solidFill>
              <a:effectLst>
                <a:outerShdw blurRad="38100" dist="38100" dir="2700000" algn="tl">
                  <a:srgbClr val="C0C0C0"/>
                </a:outerShdw>
              </a:effectLst>
              <a:latin typeface="Arial" panose="020B0604020202020204" pitchFamily="34" charset="0"/>
            </a:rPr>
            <a:t>Navegación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CO" b="1" i="0" u="none" strike="noStrike" cap="none" normalizeH="0" baseline="0" dirty="0">
              <a:ln>
                <a:noFill/>
              </a:ln>
              <a:solidFill>
                <a:schemeClr val="tx1"/>
              </a:solidFill>
              <a:effectLst>
                <a:outerShdw blurRad="38100" dist="38100" dir="2700000" algn="tl">
                  <a:srgbClr val="C0C0C0"/>
                </a:outerShdw>
              </a:effectLst>
              <a:latin typeface="Arial" panose="020B0604020202020204" pitchFamily="34" charset="0"/>
            </a:rPr>
            <a:t>Aérea</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S" altLang="es-CO" b="1" i="0" u="none" strike="noStrike" cap="none" normalizeH="0" baseline="0" dirty="0">
            <a:ln>
              <a:noFill/>
            </a:ln>
            <a:solidFill>
              <a:schemeClr val="tx1"/>
            </a:solidFill>
            <a:effectLst>
              <a:outerShdw blurRad="38100" dist="38100" dir="2700000" algn="tl">
                <a:srgbClr val="C0C0C0"/>
              </a:outerShdw>
            </a:effectLst>
            <a:latin typeface="Arial" panose="020B0604020202020204" pitchFamily="34" charset="0"/>
          </a:endParaRPr>
        </a:p>
      </dgm:t>
    </dgm:pt>
    <dgm:pt modelId="{3A15E135-B08C-49B5-921D-A54EFE4A59C0}" type="parTrans" cxnId="{611E0948-3364-4B04-AA51-93372EF47492}">
      <dgm:prSet/>
      <dgm:spPr/>
      <dgm:t>
        <a:bodyPr/>
        <a:lstStyle/>
        <a:p>
          <a:endParaRPr lang="es-CO"/>
        </a:p>
      </dgm:t>
    </dgm:pt>
    <dgm:pt modelId="{3C9E7E56-A966-45DC-818B-F82334A7896B}" type="sibTrans" cxnId="{611E0948-3364-4B04-AA51-93372EF47492}">
      <dgm:prSet/>
      <dgm:spPr/>
      <dgm:t>
        <a:bodyPr/>
        <a:lstStyle/>
        <a:p>
          <a:endParaRPr lang="es-CO"/>
        </a:p>
      </dgm:t>
    </dgm:pt>
    <dgm:pt modelId="{B17AE267-53FA-4547-B38E-55E6B0C7F9B7}">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CO" b="1" i="0" u="none" strike="noStrike" cap="none" normalizeH="0" baseline="0">
              <a:ln>
                <a:noFill/>
              </a:ln>
              <a:solidFill>
                <a:schemeClr val="tx1"/>
              </a:solidFill>
              <a:effectLst>
                <a:outerShdw blurRad="38100" dist="38100" dir="2700000" algn="tl">
                  <a:srgbClr val="C0C0C0"/>
                </a:outerShdw>
              </a:effectLst>
              <a:latin typeface="Arial" panose="020B0604020202020204" pitchFamily="34" charset="0"/>
            </a:rPr>
            <a:t>Servicios a la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CO" b="1" i="0" u="none" strike="noStrike" cap="none" normalizeH="0" baseline="0">
              <a:ln>
                <a:noFill/>
              </a:ln>
              <a:solidFill>
                <a:schemeClr val="tx1"/>
              </a:solidFill>
              <a:effectLst>
                <a:outerShdw blurRad="38100" dist="38100" dir="2700000" algn="tl">
                  <a:srgbClr val="C0C0C0"/>
                </a:outerShdw>
              </a:effectLst>
              <a:latin typeface="Arial" panose="020B0604020202020204" pitchFamily="34" charset="0"/>
            </a:rPr>
            <a:t>Navegación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CO" b="1" i="0" u="none" strike="noStrike" cap="none" normalizeH="0" baseline="0">
              <a:ln>
                <a:noFill/>
              </a:ln>
              <a:solidFill>
                <a:schemeClr val="tx1"/>
              </a:solidFill>
              <a:effectLst>
                <a:outerShdw blurRad="38100" dist="38100" dir="2700000" algn="tl">
                  <a:srgbClr val="C0C0C0"/>
                </a:outerShdw>
              </a:effectLst>
              <a:latin typeface="Arial" panose="020B0604020202020204" pitchFamily="34" charset="0"/>
            </a:rPr>
            <a:t>Aérea</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S" altLang="es-CO" b="1" i="0" u="none" strike="noStrike" cap="none" normalizeH="0" baseline="0">
            <a:ln>
              <a:noFill/>
            </a:ln>
            <a:solidFill>
              <a:schemeClr val="tx1"/>
            </a:solidFill>
            <a:effectLst>
              <a:outerShdw blurRad="38100" dist="38100" dir="2700000" algn="tl">
                <a:srgbClr val="C0C0C0"/>
              </a:outerShdw>
            </a:effectLst>
            <a:latin typeface="Arial" panose="020B0604020202020204" pitchFamily="34" charset="0"/>
          </a:endParaRPr>
        </a:p>
      </dgm:t>
    </dgm:pt>
    <dgm:pt modelId="{9BE44C5A-7BA9-4269-B4E5-948C5BB950D2}" type="parTrans" cxnId="{C74D1F16-0267-49DD-9EE4-583AD96BF68F}">
      <dgm:prSet/>
      <dgm:spPr/>
      <dgm:t>
        <a:bodyPr/>
        <a:lstStyle/>
        <a:p>
          <a:endParaRPr lang="es-CO"/>
        </a:p>
      </dgm:t>
    </dgm:pt>
    <dgm:pt modelId="{32E23DD5-6C13-4A3C-8972-78470CAD91B4}" type="sibTrans" cxnId="{C74D1F16-0267-49DD-9EE4-583AD96BF68F}">
      <dgm:prSet/>
      <dgm:spPr/>
      <dgm:t>
        <a:bodyPr/>
        <a:lstStyle/>
        <a:p>
          <a:endParaRPr lang="es-CO"/>
        </a:p>
      </dgm:t>
    </dgm:pt>
    <dgm:pt modelId="{FCA2EB76-C35B-435F-99A1-8BD5B32C1507}">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CO" b="1" i="0" u="none" strike="noStrike" cap="none" normalizeH="0" baseline="0" dirty="0">
              <a:ln>
                <a:noFill/>
              </a:ln>
              <a:solidFill>
                <a:schemeClr val="tx1"/>
              </a:solidFill>
              <a:effectLst>
                <a:outerShdw blurRad="38100" dist="38100" dir="2700000" algn="tl">
                  <a:srgbClr val="C0C0C0"/>
                </a:outerShdw>
              </a:effectLst>
              <a:latin typeface="Arial" panose="020B0604020202020204" pitchFamily="34" charset="0"/>
            </a:rPr>
            <a:t>Seguridad y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CO" b="1" i="0" u="none" strike="noStrike" cap="none" normalizeH="0" baseline="0" dirty="0">
              <a:ln>
                <a:noFill/>
              </a:ln>
              <a:solidFill>
                <a:schemeClr val="tx1"/>
              </a:solidFill>
              <a:effectLst>
                <a:outerShdw blurRad="38100" dist="38100" dir="2700000" algn="tl">
                  <a:srgbClr val="C0C0C0"/>
                </a:outerShdw>
              </a:effectLst>
              <a:latin typeface="Arial" panose="020B0604020202020204" pitchFamily="34" charset="0"/>
            </a:rPr>
            <a:t>Supervisión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CO" b="1" i="0" u="none" strike="noStrike" cap="none" normalizeH="0" baseline="0" dirty="0">
              <a:ln>
                <a:noFill/>
              </a:ln>
              <a:solidFill>
                <a:schemeClr val="tx1"/>
              </a:solidFill>
              <a:effectLst>
                <a:outerShdw blurRad="38100" dist="38100" dir="2700000" algn="tl">
                  <a:srgbClr val="C0C0C0"/>
                </a:outerShdw>
              </a:effectLst>
              <a:latin typeface="Arial" panose="020B0604020202020204" pitchFamily="34" charset="0"/>
            </a:rPr>
            <a:t>Aeroportuario</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S" altLang="es-CO" b="1" i="0" u="none" strike="noStrike" cap="none" normalizeH="0" baseline="0" dirty="0">
            <a:ln>
              <a:noFill/>
            </a:ln>
            <a:solidFill>
              <a:schemeClr val="tx1"/>
            </a:solidFill>
            <a:effectLst>
              <a:outerShdw blurRad="38100" dist="38100" dir="2700000" algn="tl">
                <a:srgbClr val="C0C0C0"/>
              </a:outerShdw>
            </a:effectLst>
            <a:latin typeface="Arial" panose="020B0604020202020204" pitchFamily="34" charset="0"/>
          </a:endParaRPr>
        </a:p>
      </dgm:t>
    </dgm:pt>
    <dgm:pt modelId="{9C7F0B99-260E-4AF7-A808-D9AEABE68633}" type="parTrans" cxnId="{4A380408-7C5B-4456-903C-FEDA60E923A5}">
      <dgm:prSet/>
      <dgm:spPr/>
      <dgm:t>
        <a:bodyPr/>
        <a:lstStyle/>
        <a:p>
          <a:endParaRPr lang="es-CO"/>
        </a:p>
      </dgm:t>
    </dgm:pt>
    <dgm:pt modelId="{6AE12140-0606-4CCD-9D91-849434FE81A7}" type="sibTrans" cxnId="{4A380408-7C5B-4456-903C-FEDA60E923A5}">
      <dgm:prSet/>
      <dgm:spPr/>
      <dgm:t>
        <a:bodyPr/>
        <a:lstStyle/>
        <a:p>
          <a:endParaRPr lang="es-CO"/>
        </a:p>
      </dgm:t>
    </dgm:pt>
    <dgm:pt modelId="{3BD4803F-AAD5-4107-842A-4B7379AD85E3}">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CO" b="1" i="0" u="none" strike="noStrike" cap="none" normalizeH="0" baseline="0">
              <a:ln>
                <a:noFill/>
              </a:ln>
              <a:solidFill>
                <a:schemeClr val="tx1"/>
              </a:solidFill>
              <a:effectLst>
                <a:outerShdw blurRad="38100" dist="38100" dir="2700000" algn="tl">
                  <a:srgbClr val="C0C0C0"/>
                </a:outerShdw>
              </a:effectLst>
              <a:latin typeface="Arial" panose="020B0604020202020204" pitchFamily="34" charset="0"/>
            </a:rPr>
            <a:t>Desarrollo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CO" b="1" i="0" u="none" strike="noStrike" cap="none" normalizeH="0" baseline="0">
              <a:ln>
                <a:noFill/>
              </a:ln>
              <a:solidFill>
                <a:schemeClr val="tx1"/>
              </a:solidFill>
              <a:effectLst>
                <a:outerShdw blurRad="38100" dist="38100" dir="2700000" algn="tl">
                  <a:srgbClr val="C0C0C0"/>
                </a:outerShdw>
              </a:effectLst>
              <a:latin typeface="Arial" panose="020B0604020202020204" pitchFamily="34" charset="0"/>
            </a:rPr>
            <a:t>Aeroportuario</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S" altLang="es-CO" b="1" i="0" u="none" strike="noStrike" cap="none" normalizeH="0" baseline="0">
            <a:ln>
              <a:noFill/>
            </a:ln>
            <a:solidFill>
              <a:schemeClr val="tx1"/>
            </a:solidFill>
            <a:effectLst/>
            <a:latin typeface="Arial" panose="020B0604020202020204" pitchFamily="34" charset="0"/>
          </a:endParaRPr>
        </a:p>
      </dgm:t>
    </dgm:pt>
    <dgm:pt modelId="{1DBBB28F-5D14-40CE-87D6-7A1EF5995BFA}" type="parTrans" cxnId="{28F5D910-AEFB-4A50-8E4E-A2C48521D02F}">
      <dgm:prSet/>
      <dgm:spPr/>
      <dgm:t>
        <a:bodyPr/>
        <a:lstStyle/>
        <a:p>
          <a:endParaRPr lang="es-CO"/>
        </a:p>
      </dgm:t>
    </dgm:pt>
    <dgm:pt modelId="{B2A41F18-8314-4FBC-A2D0-2EB099BD95CA}" type="sibTrans" cxnId="{28F5D910-AEFB-4A50-8E4E-A2C48521D02F}">
      <dgm:prSet/>
      <dgm:spPr/>
      <dgm:t>
        <a:bodyPr/>
        <a:lstStyle/>
        <a:p>
          <a:endParaRPr lang="es-CO"/>
        </a:p>
      </dgm:t>
    </dgm:pt>
    <dgm:pt modelId="{21E79095-70D9-4EE3-B34F-380AA40606A5}" type="pres">
      <dgm:prSet presAssocID="{677AB7C0-59F6-4F31-8971-D13D74FE172F}" presName="compositeShape" presStyleCnt="0">
        <dgm:presLayoutVars>
          <dgm:chMax val="7"/>
          <dgm:dir/>
          <dgm:resizeHandles val="exact"/>
        </dgm:presLayoutVars>
      </dgm:prSet>
      <dgm:spPr/>
    </dgm:pt>
    <dgm:pt modelId="{0D4DFFEE-4865-4B5B-88CF-4C53ED4D518F}" type="pres">
      <dgm:prSet presAssocID="{A7273C76-000C-4FDA-BF38-589D7A811528}" presName="circ1" presStyleLbl="vennNode1" presStyleIdx="0" presStyleCnt="4"/>
      <dgm:spPr/>
    </dgm:pt>
    <dgm:pt modelId="{D8105B12-3A25-4D3E-A9A0-5F7ACE1D5F57}" type="pres">
      <dgm:prSet presAssocID="{A7273C76-000C-4FDA-BF38-589D7A811528}" presName="circ1Tx" presStyleLbl="revTx" presStyleIdx="0" presStyleCnt="0">
        <dgm:presLayoutVars>
          <dgm:chMax val="0"/>
          <dgm:chPref val="0"/>
          <dgm:bulletEnabled val="1"/>
        </dgm:presLayoutVars>
      </dgm:prSet>
      <dgm:spPr/>
    </dgm:pt>
    <dgm:pt modelId="{71ADF9D1-7B5D-44AD-881D-135814FD2130}" type="pres">
      <dgm:prSet presAssocID="{B17AE267-53FA-4547-B38E-55E6B0C7F9B7}" presName="circ2" presStyleLbl="vennNode1" presStyleIdx="1" presStyleCnt="4"/>
      <dgm:spPr/>
    </dgm:pt>
    <dgm:pt modelId="{C82B316C-E3ED-4DFD-B8A8-FC4993E7D82D}" type="pres">
      <dgm:prSet presAssocID="{B17AE267-53FA-4547-B38E-55E6B0C7F9B7}" presName="circ2Tx" presStyleLbl="revTx" presStyleIdx="0" presStyleCnt="0">
        <dgm:presLayoutVars>
          <dgm:chMax val="0"/>
          <dgm:chPref val="0"/>
          <dgm:bulletEnabled val="1"/>
        </dgm:presLayoutVars>
      </dgm:prSet>
      <dgm:spPr/>
    </dgm:pt>
    <dgm:pt modelId="{23B80EFF-8640-4E25-81C3-5AF846F2F45F}" type="pres">
      <dgm:prSet presAssocID="{FCA2EB76-C35B-435F-99A1-8BD5B32C1507}" presName="circ3" presStyleLbl="vennNode1" presStyleIdx="2" presStyleCnt="4" custLinFactNeighborX="-4977" custLinFactNeighborY="-307"/>
      <dgm:spPr/>
    </dgm:pt>
    <dgm:pt modelId="{8BF84136-2B3F-4FC4-8DE7-09AADDC72C81}" type="pres">
      <dgm:prSet presAssocID="{FCA2EB76-C35B-435F-99A1-8BD5B32C1507}" presName="circ3Tx" presStyleLbl="revTx" presStyleIdx="0" presStyleCnt="0">
        <dgm:presLayoutVars>
          <dgm:chMax val="0"/>
          <dgm:chPref val="0"/>
          <dgm:bulletEnabled val="1"/>
        </dgm:presLayoutVars>
      </dgm:prSet>
      <dgm:spPr/>
    </dgm:pt>
    <dgm:pt modelId="{87D5EE28-7D59-4589-AFBC-6D4E5B47D393}" type="pres">
      <dgm:prSet presAssocID="{3BD4803F-AAD5-4107-842A-4B7379AD85E3}" presName="circ4" presStyleLbl="vennNode1" presStyleIdx="3" presStyleCnt="4"/>
      <dgm:spPr/>
    </dgm:pt>
    <dgm:pt modelId="{89E5D657-E8BB-4B88-A455-12BE1A35333F}" type="pres">
      <dgm:prSet presAssocID="{3BD4803F-AAD5-4107-842A-4B7379AD85E3}" presName="circ4Tx" presStyleLbl="revTx" presStyleIdx="0" presStyleCnt="0">
        <dgm:presLayoutVars>
          <dgm:chMax val="0"/>
          <dgm:chPref val="0"/>
          <dgm:bulletEnabled val="1"/>
        </dgm:presLayoutVars>
      </dgm:prSet>
      <dgm:spPr/>
    </dgm:pt>
  </dgm:ptLst>
  <dgm:cxnLst>
    <dgm:cxn modelId="{611E0948-3364-4B04-AA51-93372EF47492}" srcId="{677AB7C0-59F6-4F31-8971-D13D74FE172F}" destId="{A7273C76-000C-4FDA-BF38-589D7A811528}" srcOrd="0" destOrd="0" parTransId="{3A15E135-B08C-49B5-921D-A54EFE4A59C0}" sibTransId="{3C9E7E56-A966-45DC-818B-F82334A7896B}"/>
    <dgm:cxn modelId="{C74D1F16-0267-49DD-9EE4-583AD96BF68F}" srcId="{677AB7C0-59F6-4F31-8971-D13D74FE172F}" destId="{B17AE267-53FA-4547-B38E-55E6B0C7F9B7}" srcOrd="1" destOrd="0" parTransId="{9BE44C5A-7BA9-4269-B4E5-948C5BB950D2}" sibTransId="{32E23DD5-6C13-4A3C-8972-78470CAD91B4}"/>
    <dgm:cxn modelId="{DF3743A0-34D4-47A4-82EF-45FC37224175}" type="presOf" srcId="{B17AE267-53FA-4547-B38E-55E6B0C7F9B7}" destId="{C82B316C-E3ED-4DFD-B8A8-FC4993E7D82D}" srcOrd="1" destOrd="0" presId="urn:microsoft.com/office/officeart/2005/8/layout/venn1"/>
    <dgm:cxn modelId="{068BD234-98AF-4230-9204-37B8B4BC123A}" type="presOf" srcId="{677AB7C0-59F6-4F31-8971-D13D74FE172F}" destId="{21E79095-70D9-4EE3-B34F-380AA40606A5}" srcOrd="0" destOrd="0" presId="urn:microsoft.com/office/officeart/2005/8/layout/venn1"/>
    <dgm:cxn modelId="{B04D5019-48C1-43C6-8D3C-8F40ACA13F20}" type="presOf" srcId="{B17AE267-53FA-4547-B38E-55E6B0C7F9B7}" destId="{71ADF9D1-7B5D-44AD-881D-135814FD2130}" srcOrd="0" destOrd="0" presId="urn:microsoft.com/office/officeart/2005/8/layout/venn1"/>
    <dgm:cxn modelId="{DB6572AE-302D-4421-AF73-62F34778C5E8}" type="presOf" srcId="{A7273C76-000C-4FDA-BF38-589D7A811528}" destId="{D8105B12-3A25-4D3E-A9A0-5F7ACE1D5F57}" srcOrd="1" destOrd="0" presId="urn:microsoft.com/office/officeart/2005/8/layout/venn1"/>
    <dgm:cxn modelId="{4A380408-7C5B-4456-903C-FEDA60E923A5}" srcId="{677AB7C0-59F6-4F31-8971-D13D74FE172F}" destId="{FCA2EB76-C35B-435F-99A1-8BD5B32C1507}" srcOrd="2" destOrd="0" parTransId="{9C7F0B99-260E-4AF7-A808-D9AEABE68633}" sibTransId="{6AE12140-0606-4CCD-9D91-849434FE81A7}"/>
    <dgm:cxn modelId="{61125C87-574A-4D6F-BB7A-34027DD58683}" type="presOf" srcId="{FCA2EB76-C35B-435F-99A1-8BD5B32C1507}" destId="{8BF84136-2B3F-4FC4-8DE7-09AADDC72C81}" srcOrd="1" destOrd="0" presId="urn:microsoft.com/office/officeart/2005/8/layout/venn1"/>
    <dgm:cxn modelId="{A3A9BBFF-48F5-4E39-A83A-BF4EBBAE70EF}" type="presOf" srcId="{3BD4803F-AAD5-4107-842A-4B7379AD85E3}" destId="{87D5EE28-7D59-4589-AFBC-6D4E5B47D393}" srcOrd="0" destOrd="0" presId="urn:microsoft.com/office/officeart/2005/8/layout/venn1"/>
    <dgm:cxn modelId="{28F5D910-AEFB-4A50-8E4E-A2C48521D02F}" srcId="{677AB7C0-59F6-4F31-8971-D13D74FE172F}" destId="{3BD4803F-AAD5-4107-842A-4B7379AD85E3}" srcOrd="3" destOrd="0" parTransId="{1DBBB28F-5D14-40CE-87D6-7A1EF5995BFA}" sibTransId="{B2A41F18-8314-4FBC-A2D0-2EB099BD95CA}"/>
    <dgm:cxn modelId="{1DE7926A-1960-4EB5-A553-202057647F44}" type="presOf" srcId="{3BD4803F-AAD5-4107-842A-4B7379AD85E3}" destId="{89E5D657-E8BB-4B88-A455-12BE1A35333F}" srcOrd="1" destOrd="0" presId="urn:microsoft.com/office/officeart/2005/8/layout/venn1"/>
    <dgm:cxn modelId="{DE9322D8-6BC1-4C09-8202-F803DC55F661}" type="presOf" srcId="{A7273C76-000C-4FDA-BF38-589D7A811528}" destId="{0D4DFFEE-4865-4B5B-88CF-4C53ED4D518F}" srcOrd="0" destOrd="0" presId="urn:microsoft.com/office/officeart/2005/8/layout/venn1"/>
    <dgm:cxn modelId="{CEB33835-7E9A-4464-9966-651508569176}" type="presOf" srcId="{FCA2EB76-C35B-435F-99A1-8BD5B32C1507}" destId="{23B80EFF-8640-4E25-81C3-5AF846F2F45F}" srcOrd="0" destOrd="0" presId="urn:microsoft.com/office/officeart/2005/8/layout/venn1"/>
    <dgm:cxn modelId="{FF7F4B40-33F1-480D-8FD7-BE59E6570769}" type="presParOf" srcId="{21E79095-70D9-4EE3-B34F-380AA40606A5}" destId="{0D4DFFEE-4865-4B5B-88CF-4C53ED4D518F}" srcOrd="0" destOrd="0" presId="urn:microsoft.com/office/officeart/2005/8/layout/venn1"/>
    <dgm:cxn modelId="{46F17A35-704B-4798-9447-574D406BDA68}" type="presParOf" srcId="{21E79095-70D9-4EE3-B34F-380AA40606A5}" destId="{D8105B12-3A25-4D3E-A9A0-5F7ACE1D5F57}" srcOrd="1" destOrd="0" presId="urn:microsoft.com/office/officeart/2005/8/layout/venn1"/>
    <dgm:cxn modelId="{6DC33E75-3251-47FE-9DB3-9F481DA02202}" type="presParOf" srcId="{21E79095-70D9-4EE3-B34F-380AA40606A5}" destId="{71ADF9D1-7B5D-44AD-881D-135814FD2130}" srcOrd="2" destOrd="0" presId="urn:microsoft.com/office/officeart/2005/8/layout/venn1"/>
    <dgm:cxn modelId="{340858DD-894F-45E3-B196-971AAF76B4AE}" type="presParOf" srcId="{21E79095-70D9-4EE3-B34F-380AA40606A5}" destId="{C82B316C-E3ED-4DFD-B8A8-FC4993E7D82D}" srcOrd="3" destOrd="0" presId="urn:microsoft.com/office/officeart/2005/8/layout/venn1"/>
    <dgm:cxn modelId="{78DDFE8B-4C25-419A-AC1E-2D5030E18096}" type="presParOf" srcId="{21E79095-70D9-4EE3-B34F-380AA40606A5}" destId="{23B80EFF-8640-4E25-81C3-5AF846F2F45F}" srcOrd="4" destOrd="0" presId="urn:microsoft.com/office/officeart/2005/8/layout/venn1"/>
    <dgm:cxn modelId="{310AF351-2302-4AE2-B78A-3502B256BABB}" type="presParOf" srcId="{21E79095-70D9-4EE3-B34F-380AA40606A5}" destId="{8BF84136-2B3F-4FC4-8DE7-09AADDC72C81}" srcOrd="5" destOrd="0" presId="urn:microsoft.com/office/officeart/2005/8/layout/venn1"/>
    <dgm:cxn modelId="{86592664-E885-4CB5-8B4A-707EF1D6D862}" type="presParOf" srcId="{21E79095-70D9-4EE3-B34F-380AA40606A5}" destId="{87D5EE28-7D59-4589-AFBC-6D4E5B47D393}" srcOrd="6" destOrd="0" presId="urn:microsoft.com/office/officeart/2005/8/layout/venn1"/>
    <dgm:cxn modelId="{7380B564-53D6-4A82-88F1-688A2B783FAE}" type="presParOf" srcId="{21E79095-70D9-4EE3-B34F-380AA40606A5}" destId="{89E5D657-E8BB-4B88-A455-12BE1A35333F}"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820E4F-4023-449F-8573-B39FDA5942D5}" type="doc">
      <dgm:prSet loTypeId="urn:microsoft.com/office/officeart/2005/8/layout/process4" loCatId="list" qsTypeId="urn:microsoft.com/office/officeart/2005/8/quickstyle/3d2" qsCatId="3D" csTypeId="urn:microsoft.com/office/officeart/2005/8/colors/accent6_4" csCatId="accent6" phldr="1"/>
      <dgm:spPr/>
      <dgm:t>
        <a:bodyPr/>
        <a:lstStyle/>
        <a:p>
          <a:endParaRPr lang="es-ES"/>
        </a:p>
      </dgm:t>
    </dgm:pt>
    <dgm:pt modelId="{6A88076B-F289-44BD-A7EA-E7285B8F33C5}">
      <dgm:prSet phldrT="[Texto]" custT="1"/>
      <dgm:spPr/>
      <dgm:t>
        <a:bodyPr/>
        <a:lstStyle/>
        <a:p>
          <a:pPr algn="l">
            <a:buFont typeface="Arial" panose="020B0604020202020204" pitchFamily="34" charset="0"/>
            <a:buChar char="•"/>
          </a:pPr>
          <a:r>
            <a:rPr lang="es-CO" sz="1100" dirty="0">
              <a:latin typeface="Arial" panose="020B0604020202020204" pitchFamily="34" charset="0"/>
              <a:cs typeface="Arial" panose="020B0604020202020204" pitchFamily="34" charset="0"/>
            </a:rPr>
            <a:t>SAO PAULO - BOGOTÁ Y REGRESO</a:t>
          </a:r>
          <a:endParaRPr lang="es-ES" sz="1100" dirty="0">
            <a:latin typeface="Arial" panose="020B0604020202020204" pitchFamily="34" charset="0"/>
            <a:cs typeface="Arial" panose="020B0604020202020204" pitchFamily="34" charset="0"/>
          </a:endParaRPr>
        </a:p>
      </dgm:t>
    </dgm:pt>
    <dgm:pt modelId="{B4148C3C-D61C-4CDE-B687-8A500E8EF77D}" type="parTrans" cxnId="{44DE9695-3C8A-463B-A476-6B354346237F}">
      <dgm:prSet/>
      <dgm:spPr/>
      <dgm:t>
        <a:bodyPr/>
        <a:lstStyle/>
        <a:p>
          <a:pPr algn="l"/>
          <a:endParaRPr lang="es-ES" sz="1100">
            <a:latin typeface="Arial" panose="020B0604020202020204" pitchFamily="34" charset="0"/>
            <a:cs typeface="Arial" panose="020B0604020202020204" pitchFamily="34" charset="0"/>
          </a:endParaRPr>
        </a:p>
      </dgm:t>
    </dgm:pt>
    <dgm:pt modelId="{DE90EACE-8D67-4491-8E9A-7CEF36DAF256}" type="sibTrans" cxnId="{44DE9695-3C8A-463B-A476-6B354346237F}">
      <dgm:prSet/>
      <dgm:spPr/>
      <dgm:t>
        <a:bodyPr/>
        <a:lstStyle/>
        <a:p>
          <a:pPr algn="l"/>
          <a:endParaRPr lang="es-ES" sz="1100">
            <a:latin typeface="Arial" panose="020B0604020202020204" pitchFamily="34" charset="0"/>
            <a:cs typeface="Arial" panose="020B0604020202020204" pitchFamily="34" charset="0"/>
          </a:endParaRPr>
        </a:p>
      </dgm:t>
    </dgm:pt>
    <dgm:pt modelId="{7870E9D9-6EB9-46F0-942D-F007B60F70B0}">
      <dgm:prSet phldrT="[Texto]" custT="1"/>
      <dgm:spPr/>
      <dgm:t>
        <a:bodyPr/>
        <a:lstStyle/>
        <a:p>
          <a:pPr algn="l"/>
          <a:r>
            <a:rPr lang="pt-BR" sz="1100" dirty="0">
              <a:latin typeface="Arial" panose="020B0604020202020204" pitchFamily="34" charset="0"/>
              <a:cs typeface="Arial" panose="020B0604020202020204" pitchFamily="34" charset="0"/>
            </a:rPr>
            <a:t>OCEANAIR LINHAS AÉREAS S.A - </a:t>
          </a:r>
          <a:r>
            <a:rPr lang="pt-BR" sz="1000" dirty="0">
              <a:latin typeface="Arial" panose="020B0604020202020204" pitchFamily="34" charset="0"/>
              <a:cs typeface="Arial" panose="020B0604020202020204" pitchFamily="34" charset="0"/>
            </a:rPr>
            <a:t>SUCURSAL COLOMBIA - PAIS: BRASIL </a:t>
          </a:r>
          <a:endParaRPr lang="es-ES" sz="1000" dirty="0">
            <a:latin typeface="Arial" panose="020B0604020202020204" pitchFamily="34" charset="0"/>
            <a:cs typeface="Arial" panose="020B0604020202020204" pitchFamily="34" charset="0"/>
          </a:endParaRPr>
        </a:p>
      </dgm:t>
    </dgm:pt>
    <dgm:pt modelId="{C4F2E445-4227-418F-90EA-7067FF6C9787}" type="parTrans" cxnId="{F24D59A7-B323-486B-9A83-E505F43816FC}">
      <dgm:prSet/>
      <dgm:spPr/>
      <dgm:t>
        <a:bodyPr/>
        <a:lstStyle/>
        <a:p>
          <a:pPr algn="l"/>
          <a:endParaRPr lang="es-ES" sz="1100">
            <a:latin typeface="Arial" panose="020B0604020202020204" pitchFamily="34" charset="0"/>
            <a:cs typeface="Arial" panose="020B0604020202020204" pitchFamily="34" charset="0"/>
          </a:endParaRPr>
        </a:p>
      </dgm:t>
    </dgm:pt>
    <dgm:pt modelId="{719F039C-924C-4333-8C35-DAB47BA24463}" type="sibTrans" cxnId="{F24D59A7-B323-486B-9A83-E505F43816FC}">
      <dgm:prSet/>
      <dgm:spPr/>
      <dgm:t>
        <a:bodyPr/>
        <a:lstStyle/>
        <a:p>
          <a:pPr algn="l"/>
          <a:endParaRPr lang="es-ES" sz="1100">
            <a:latin typeface="Arial" panose="020B0604020202020204" pitchFamily="34" charset="0"/>
            <a:cs typeface="Arial" panose="020B0604020202020204" pitchFamily="34" charset="0"/>
          </a:endParaRPr>
        </a:p>
      </dgm:t>
    </dgm:pt>
    <dgm:pt modelId="{755DB4B3-E63C-4B44-B7F7-2C269D949632}" type="pres">
      <dgm:prSet presAssocID="{2E820E4F-4023-449F-8573-B39FDA5942D5}" presName="Name0" presStyleCnt="0">
        <dgm:presLayoutVars>
          <dgm:dir/>
          <dgm:animLvl val="lvl"/>
          <dgm:resizeHandles val="exact"/>
        </dgm:presLayoutVars>
      </dgm:prSet>
      <dgm:spPr/>
    </dgm:pt>
    <dgm:pt modelId="{53DD7627-C5E4-40DA-8A0D-62FE5C2C32C8}" type="pres">
      <dgm:prSet presAssocID="{6A88076B-F289-44BD-A7EA-E7285B8F33C5}" presName="boxAndChildren" presStyleCnt="0"/>
      <dgm:spPr/>
    </dgm:pt>
    <dgm:pt modelId="{B95E7872-B2EC-452F-B456-113E36B429B0}" type="pres">
      <dgm:prSet presAssocID="{6A88076B-F289-44BD-A7EA-E7285B8F33C5}" presName="parentTextBox" presStyleLbl="node1" presStyleIdx="0" presStyleCnt="1"/>
      <dgm:spPr/>
    </dgm:pt>
    <dgm:pt modelId="{237307C3-A545-4BFA-A885-3EA7481B0DC1}" type="pres">
      <dgm:prSet presAssocID="{6A88076B-F289-44BD-A7EA-E7285B8F33C5}" presName="entireBox" presStyleLbl="node1" presStyleIdx="0" presStyleCnt="1"/>
      <dgm:spPr/>
    </dgm:pt>
    <dgm:pt modelId="{620EEFCA-94A8-4A95-98BF-CD847C97EDBF}" type="pres">
      <dgm:prSet presAssocID="{6A88076B-F289-44BD-A7EA-E7285B8F33C5}" presName="descendantBox" presStyleCnt="0"/>
      <dgm:spPr/>
    </dgm:pt>
    <dgm:pt modelId="{F2652525-1788-40E3-AF9C-39EF5A648FA9}" type="pres">
      <dgm:prSet presAssocID="{7870E9D9-6EB9-46F0-942D-F007B60F70B0}" presName="childTextBox" presStyleLbl="fgAccFollowNode1" presStyleIdx="0" presStyleCnt="1" custScaleX="66581" custScaleY="95012" custLinFactNeighborY="6902">
        <dgm:presLayoutVars>
          <dgm:bulletEnabled val="1"/>
        </dgm:presLayoutVars>
      </dgm:prSet>
      <dgm:spPr/>
    </dgm:pt>
  </dgm:ptLst>
  <dgm:cxnLst>
    <dgm:cxn modelId="{C5C56816-5891-461D-8420-75158A5F91AB}" type="presOf" srcId="{6A88076B-F289-44BD-A7EA-E7285B8F33C5}" destId="{237307C3-A545-4BFA-A885-3EA7481B0DC1}" srcOrd="1" destOrd="0" presId="urn:microsoft.com/office/officeart/2005/8/layout/process4"/>
    <dgm:cxn modelId="{7A0D7E46-8A24-48AB-A777-C9FE41B0FEC1}" type="presOf" srcId="{6A88076B-F289-44BD-A7EA-E7285B8F33C5}" destId="{B95E7872-B2EC-452F-B456-113E36B429B0}" srcOrd="0" destOrd="0" presId="urn:microsoft.com/office/officeart/2005/8/layout/process4"/>
    <dgm:cxn modelId="{44DE9695-3C8A-463B-A476-6B354346237F}" srcId="{2E820E4F-4023-449F-8573-B39FDA5942D5}" destId="{6A88076B-F289-44BD-A7EA-E7285B8F33C5}" srcOrd="0" destOrd="0" parTransId="{B4148C3C-D61C-4CDE-B687-8A500E8EF77D}" sibTransId="{DE90EACE-8D67-4491-8E9A-7CEF36DAF256}"/>
    <dgm:cxn modelId="{F24D59A7-B323-486B-9A83-E505F43816FC}" srcId="{6A88076B-F289-44BD-A7EA-E7285B8F33C5}" destId="{7870E9D9-6EB9-46F0-942D-F007B60F70B0}" srcOrd="0" destOrd="0" parTransId="{C4F2E445-4227-418F-90EA-7067FF6C9787}" sibTransId="{719F039C-924C-4333-8C35-DAB47BA24463}"/>
    <dgm:cxn modelId="{A0D57F6A-6454-4CB0-8139-CDB2C8485190}" type="presOf" srcId="{2E820E4F-4023-449F-8573-B39FDA5942D5}" destId="{755DB4B3-E63C-4B44-B7F7-2C269D949632}" srcOrd="0" destOrd="0" presId="urn:microsoft.com/office/officeart/2005/8/layout/process4"/>
    <dgm:cxn modelId="{6952078D-54C2-47E0-962F-58FD63E44109}" type="presOf" srcId="{7870E9D9-6EB9-46F0-942D-F007B60F70B0}" destId="{F2652525-1788-40E3-AF9C-39EF5A648FA9}" srcOrd="0" destOrd="0" presId="urn:microsoft.com/office/officeart/2005/8/layout/process4"/>
    <dgm:cxn modelId="{75DAE7F3-9519-4EB5-9272-48CD296C8F16}" type="presParOf" srcId="{755DB4B3-E63C-4B44-B7F7-2C269D949632}" destId="{53DD7627-C5E4-40DA-8A0D-62FE5C2C32C8}" srcOrd="0" destOrd="0" presId="urn:microsoft.com/office/officeart/2005/8/layout/process4"/>
    <dgm:cxn modelId="{5E0CC9A3-45C7-4355-9873-DD0940B591CA}" type="presParOf" srcId="{53DD7627-C5E4-40DA-8A0D-62FE5C2C32C8}" destId="{B95E7872-B2EC-452F-B456-113E36B429B0}" srcOrd="0" destOrd="0" presId="urn:microsoft.com/office/officeart/2005/8/layout/process4"/>
    <dgm:cxn modelId="{CFC33E52-A4B5-46D2-A290-39C093119F4D}" type="presParOf" srcId="{53DD7627-C5E4-40DA-8A0D-62FE5C2C32C8}" destId="{237307C3-A545-4BFA-A885-3EA7481B0DC1}" srcOrd="1" destOrd="0" presId="urn:microsoft.com/office/officeart/2005/8/layout/process4"/>
    <dgm:cxn modelId="{3EBFC101-381C-49A2-9921-566F841C4AD9}" type="presParOf" srcId="{53DD7627-C5E4-40DA-8A0D-62FE5C2C32C8}" destId="{620EEFCA-94A8-4A95-98BF-CD847C97EDBF}" srcOrd="2" destOrd="0" presId="urn:microsoft.com/office/officeart/2005/8/layout/process4"/>
    <dgm:cxn modelId="{7554E5E2-86CA-4C2E-9A75-F460B18E229E}" type="presParOf" srcId="{620EEFCA-94A8-4A95-98BF-CD847C97EDBF}" destId="{F2652525-1788-40E3-AF9C-39EF5A648FA9}"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820E4F-4023-449F-8573-B39FDA5942D5}" type="doc">
      <dgm:prSet loTypeId="urn:microsoft.com/office/officeart/2005/8/layout/process4" loCatId="list" qsTypeId="urn:microsoft.com/office/officeart/2005/8/quickstyle/3d2" qsCatId="3D" csTypeId="urn:microsoft.com/office/officeart/2005/8/colors/accent6_4" csCatId="accent6" phldr="1"/>
      <dgm:spPr/>
      <dgm:t>
        <a:bodyPr/>
        <a:lstStyle/>
        <a:p>
          <a:endParaRPr lang="es-ES"/>
        </a:p>
      </dgm:t>
    </dgm:pt>
    <dgm:pt modelId="{19EE3AEE-90E4-49D9-B35C-59DAB727BFD4}">
      <dgm:prSet phldrT="[Texto]"/>
      <dgm:spPr/>
      <dgm:t>
        <a:bodyPr/>
        <a:lstStyle/>
        <a:p>
          <a:pPr algn="ctr"/>
          <a:r>
            <a:rPr lang="es-ES" dirty="0"/>
            <a:t>CUARTA LIBERTAD </a:t>
          </a:r>
        </a:p>
      </dgm:t>
    </dgm:pt>
    <dgm:pt modelId="{FD49DAD0-85EF-49DB-9D75-A62809C90D22}" type="parTrans" cxnId="{9A06D7FF-5DA0-45D3-A6DB-FE05C448C169}">
      <dgm:prSet/>
      <dgm:spPr/>
      <dgm:t>
        <a:bodyPr/>
        <a:lstStyle/>
        <a:p>
          <a:pPr algn="l"/>
          <a:endParaRPr lang="es-ES"/>
        </a:p>
      </dgm:t>
    </dgm:pt>
    <dgm:pt modelId="{F73F7622-C061-4724-A5E9-C19432454B3B}" type="sibTrans" cxnId="{9A06D7FF-5DA0-45D3-A6DB-FE05C448C169}">
      <dgm:prSet/>
      <dgm:spPr/>
      <dgm:t>
        <a:bodyPr/>
        <a:lstStyle/>
        <a:p>
          <a:pPr algn="l"/>
          <a:endParaRPr lang="es-ES"/>
        </a:p>
      </dgm:t>
    </dgm:pt>
    <dgm:pt modelId="{6A88076B-F289-44BD-A7EA-E7285B8F33C5}">
      <dgm:prSet phldrT="[Texto]" custT="1"/>
      <dgm:spPr/>
      <dgm:t>
        <a:bodyPr/>
        <a:lstStyle/>
        <a:p>
          <a:pPr algn="l">
            <a:buFont typeface="Arial" panose="020B0604020202020204" pitchFamily="34" charset="0"/>
            <a:buChar char="•"/>
          </a:pPr>
          <a:r>
            <a:rPr lang="es-ES" sz="1100" dirty="0">
              <a:latin typeface="Arial" panose="020B0604020202020204" pitchFamily="34" charset="0"/>
              <a:cs typeface="Arial" panose="020B0604020202020204" pitchFamily="34" charset="0"/>
            </a:rPr>
            <a:t>MADRID - CARTAGENA - MADRID </a:t>
          </a:r>
        </a:p>
      </dgm:t>
    </dgm:pt>
    <dgm:pt modelId="{B4148C3C-D61C-4CDE-B687-8A500E8EF77D}" type="parTrans" cxnId="{44DE9695-3C8A-463B-A476-6B354346237F}">
      <dgm:prSet/>
      <dgm:spPr/>
      <dgm:t>
        <a:bodyPr/>
        <a:lstStyle/>
        <a:p>
          <a:pPr algn="l"/>
          <a:endParaRPr lang="es-ES"/>
        </a:p>
      </dgm:t>
    </dgm:pt>
    <dgm:pt modelId="{DE90EACE-8D67-4491-8E9A-7CEF36DAF256}" type="sibTrans" cxnId="{44DE9695-3C8A-463B-A476-6B354346237F}">
      <dgm:prSet/>
      <dgm:spPr/>
      <dgm:t>
        <a:bodyPr/>
        <a:lstStyle/>
        <a:p>
          <a:pPr algn="l"/>
          <a:endParaRPr lang="es-ES"/>
        </a:p>
      </dgm:t>
    </dgm:pt>
    <dgm:pt modelId="{7870E9D9-6EB9-46F0-942D-F007B60F70B0}">
      <dgm:prSet phldrT="[Texto]" custT="1"/>
      <dgm:spPr/>
      <dgm:t>
        <a:bodyPr/>
        <a:lstStyle/>
        <a:p>
          <a:pPr algn="l"/>
          <a:r>
            <a:rPr lang="pt-BR" sz="1200" dirty="0">
              <a:latin typeface="Arial" panose="020B0604020202020204" pitchFamily="34" charset="0"/>
              <a:cs typeface="Arial" panose="020B0604020202020204" pitchFamily="34" charset="0"/>
            </a:rPr>
            <a:t>AIR EUROPA LÍNEAS AÉREAS </a:t>
          </a:r>
          <a:r>
            <a:rPr lang="pt-BR" sz="1200" dirty="0" err="1">
              <a:latin typeface="Arial" panose="020B0604020202020204" pitchFamily="34" charset="0"/>
              <a:cs typeface="Arial" panose="020B0604020202020204" pitchFamily="34" charset="0"/>
            </a:rPr>
            <a:t>SOCIEDAD</a:t>
          </a:r>
          <a:r>
            <a:rPr lang="pt-BR" sz="1200" dirty="0">
              <a:latin typeface="Arial" panose="020B0604020202020204" pitchFamily="34" charset="0"/>
              <a:cs typeface="Arial" panose="020B0604020202020204" pitchFamily="34" charset="0"/>
            </a:rPr>
            <a:t> ANÔNIMA - PAIS: EUROPA </a:t>
          </a:r>
          <a:endParaRPr lang="es-ES" sz="1200" dirty="0">
            <a:latin typeface="Arial" panose="020B0604020202020204" pitchFamily="34" charset="0"/>
            <a:cs typeface="Arial" panose="020B0604020202020204" pitchFamily="34" charset="0"/>
          </a:endParaRPr>
        </a:p>
      </dgm:t>
    </dgm:pt>
    <dgm:pt modelId="{C4F2E445-4227-418F-90EA-7067FF6C9787}" type="parTrans" cxnId="{F24D59A7-B323-486B-9A83-E505F43816FC}">
      <dgm:prSet/>
      <dgm:spPr/>
      <dgm:t>
        <a:bodyPr/>
        <a:lstStyle/>
        <a:p>
          <a:pPr algn="l"/>
          <a:endParaRPr lang="es-ES"/>
        </a:p>
      </dgm:t>
    </dgm:pt>
    <dgm:pt modelId="{719F039C-924C-4333-8C35-DAB47BA24463}" type="sibTrans" cxnId="{F24D59A7-B323-486B-9A83-E505F43816FC}">
      <dgm:prSet/>
      <dgm:spPr/>
      <dgm:t>
        <a:bodyPr/>
        <a:lstStyle/>
        <a:p>
          <a:pPr algn="l"/>
          <a:endParaRPr lang="es-ES"/>
        </a:p>
      </dgm:t>
    </dgm:pt>
    <dgm:pt modelId="{755DB4B3-E63C-4B44-B7F7-2C269D949632}" type="pres">
      <dgm:prSet presAssocID="{2E820E4F-4023-449F-8573-B39FDA5942D5}" presName="Name0" presStyleCnt="0">
        <dgm:presLayoutVars>
          <dgm:dir/>
          <dgm:animLvl val="lvl"/>
          <dgm:resizeHandles val="exact"/>
        </dgm:presLayoutVars>
      </dgm:prSet>
      <dgm:spPr/>
    </dgm:pt>
    <dgm:pt modelId="{BA33100C-531B-4662-81A2-CE882E6056FD}" type="pres">
      <dgm:prSet presAssocID="{19EE3AEE-90E4-49D9-B35C-59DAB727BFD4}" presName="boxAndChildren" presStyleCnt="0"/>
      <dgm:spPr/>
    </dgm:pt>
    <dgm:pt modelId="{58D5E098-885E-4B62-B801-F4D1DEF037BA}" type="pres">
      <dgm:prSet presAssocID="{19EE3AEE-90E4-49D9-B35C-59DAB727BFD4}" presName="parentTextBox" presStyleLbl="node1" presStyleIdx="0" presStyleCnt="1"/>
      <dgm:spPr/>
    </dgm:pt>
    <dgm:pt modelId="{8CA9F52E-C92E-4402-8E86-054CF1580BC0}" type="pres">
      <dgm:prSet presAssocID="{19EE3AEE-90E4-49D9-B35C-59DAB727BFD4}" presName="entireBox" presStyleLbl="node1" presStyleIdx="0" presStyleCnt="1" custLinFactNeighborX="-42441" custLinFactNeighborY="10909"/>
      <dgm:spPr/>
    </dgm:pt>
    <dgm:pt modelId="{9BDA36F2-7E79-437E-AFCC-DC911DEC7973}" type="pres">
      <dgm:prSet presAssocID="{19EE3AEE-90E4-49D9-B35C-59DAB727BFD4}" presName="descendantBox" presStyleCnt="0"/>
      <dgm:spPr/>
    </dgm:pt>
    <dgm:pt modelId="{FED7F847-1D77-4F42-B10D-7B862A42A219}" type="pres">
      <dgm:prSet presAssocID="{6A88076B-F289-44BD-A7EA-E7285B8F33C5}" presName="childTextBox" presStyleLbl="fgAccFollowNode1" presStyleIdx="0" presStyleCnt="2" custScaleX="60549" custScaleY="326406">
        <dgm:presLayoutVars>
          <dgm:bulletEnabled val="1"/>
        </dgm:presLayoutVars>
      </dgm:prSet>
      <dgm:spPr/>
    </dgm:pt>
    <dgm:pt modelId="{F2652525-1788-40E3-AF9C-39EF5A648FA9}" type="pres">
      <dgm:prSet presAssocID="{7870E9D9-6EB9-46F0-942D-F007B60F70B0}" presName="childTextBox" presStyleLbl="fgAccFollowNode1" presStyleIdx="1" presStyleCnt="2" custScaleX="66581" custScaleY="326885">
        <dgm:presLayoutVars>
          <dgm:bulletEnabled val="1"/>
        </dgm:presLayoutVars>
      </dgm:prSet>
      <dgm:spPr/>
    </dgm:pt>
  </dgm:ptLst>
  <dgm:cxnLst>
    <dgm:cxn modelId="{9A06D7FF-5DA0-45D3-A6DB-FE05C448C169}" srcId="{2E820E4F-4023-449F-8573-B39FDA5942D5}" destId="{19EE3AEE-90E4-49D9-B35C-59DAB727BFD4}" srcOrd="0" destOrd="0" parTransId="{FD49DAD0-85EF-49DB-9D75-A62809C90D22}" sibTransId="{F73F7622-C061-4724-A5E9-C19432454B3B}"/>
    <dgm:cxn modelId="{44DE9695-3C8A-463B-A476-6B354346237F}" srcId="{19EE3AEE-90E4-49D9-B35C-59DAB727BFD4}" destId="{6A88076B-F289-44BD-A7EA-E7285B8F33C5}" srcOrd="0" destOrd="0" parTransId="{B4148C3C-D61C-4CDE-B687-8A500E8EF77D}" sibTransId="{DE90EACE-8D67-4491-8E9A-7CEF36DAF256}"/>
    <dgm:cxn modelId="{F24D59A7-B323-486B-9A83-E505F43816FC}" srcId="{19EE3AEE-90E4-49D9-B35C-59DAB727BFD4}" destId="{7870E9D9-6EB9-46F0-942D-F007B60F70B0}" srcOrd="1" destOrd="0" parTransId="{C4F2E445-4227-418F-90EA-7067FF6C9787}" sibTransId="{719F039C-924C-4333-8C35-DAB47BA24463}"/>
    <dgm:cxn modelId="{BE6E6459-A590-4983-B42C-7218530AE1B0}" type="presOf" srcId="{7870E9D9-6EB9-46F0-942D-F007B60F70B0}" destId="{F2652525-1788-40E3-AF9C-39EF5A648FA9}" srcOrd="0" destOrd="0" presId="urn:microsoft.com/office/officeart/2005/8/layout/process4"/>
    <dgm:cxn modelId="{A0D57F6A-6454-4CB0-8139-CDB2C8485190}" type="presOf" srcId="{2E820E4F-4023-449F-8573-B39FDA5942D5}" destId="{755DB4B3-E63C-4B44-B7F7-2C269D949632}" srcOrd="0" destOrd="0" presId="urn:microsoft.com/office/officeart/2005/8/layout/process4"/>
    <dgm:cxn modelId="{AD3402E6-67FB-46E0-9495-B41C0100DF7D}" type="presOf" srcId="{6A88076B-F289-44BD-A7EA-E7285B8F33C5}" destId="{FED7F847-1D77-4F42-B10D-7B862A42A219}" srcOrd="0" destOrd="0" presId="urn:microsoft.com/office/officeart/2005/8/layout/process4"/>
    <dgm:cxn modelId="{CF9378CB-C54D-4B59-BD57-38F090D28454}" type="presOf" srcId="{19EE3AEE-90E4-49D9-B35C-59DAB727BFD4}" destId="{8CA9F52E-C92E-4402-8E86-054CF1580BC0}" srcOrd="1" destOrd="0" presId="urn:microsoft.com/office/officeart/2005/8/layout/process4"/>
    <dgm:cxn modelId="{F3F2B912-BEEF-4318-9C65-082253B7DF59}" type="presOf" srcId="{19EE3AEE-90E4-49D9-B35C-59DAB727BFD4}" destId="{58D5E098-885E-4B62-B801-F4D1DEF037BA}" srcOrd="0" destOrd="0" presId="urn:microsoft.com/office/officeart/2005/8/layout/process4"/>
    <dgm:cxn modelId="{FB6AF8FB-83AC-4D51-93A3-65919F7572F4}" type="presParOf" srcId="{755DB4B3-E63C-4B44-B7F7-2C269D949632}" destId="{BA33100C-531B-4662-81A2-CE882E6056FD}" srcOrd="0" destOrd="0" presId="urn:microsoft.com/office/officeart/2005/8/layout/process4"/>
    <dgm:cxn modelId="{D03E1D37-D51E-45DF-B486-44FB9E8B08B5}" type="presParOf" srcId="{BA33100C-531B-4662-81A2-CE882E6056FD}" destId="{58D5E098-885E-4B62-B801-F4D1DEF037BA}" srcOrd="0" destOrd="0" presId="urn:microsoft.com/office/officeart/2005/8/layout/process4"/>
    <dgm:cxn modelId="{E52846CB-7281-4F04-B46A-202CC4CAC289}" type="presParOf" srcId="{BA33100C-531B-4662-81A2-CE882E6056FD}" destId="{8CA9F52E-C92E-4402-8E86-054CF1580BC0}" srcOrd="1" destOrd="0" presId="urn:microsoft.com/office/officeart/2005/8/layout/process4"/>
    <dgm:cxn modelId="{1BB00A5B-484E-49E0-97E7-2527FDB094B9}" type="presParOf" srcId="{BA33100C-531B-4662-81A2-CE882E6056FD}" destId="{9BDA36F2-7E79-437E-AFCC-DC911DEC7973}" srcOrd="2" destOrd="0" presId="urn:microsoft.com/office/officeart/2005/8/layout/process4"/>
    <dgm:cxn modelId="{4BF6080C-3EB6-43F4-99B6-F0FDAF606395}" type="presParOf" srcId="{9BDA36F2-7E79-437E-AFCC-DC911DEC7973}" destId="{FED7F847-1D77-4F42-B10D-7B862A42A219}" srcOrd="0" destOrd="0" presId="urn:microsoft.com/office/officeart/2005/8/layout/process4"/>
    <dgm:cxn modelId="{F0C96CAC-CD65-47A7-8268-3962046AE6B0}" type="presParOf" srcId="{9BDA36F2-7E79-437E-AFCC-DC911DEC7973}" destId="{F2652525-1788-40E3-AF9C-39EF5A648FA9}" srcOrd="1" destOrd="0" presId="urn:microsoft.com/office/officeart/2005/8/layout/process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820E4F-4023-449F-8573-B39FDA5942D5}" type="doc">
      <dgm:prSet loTypeId="urn:microsoft.com/office/officeart/2005/8/layout/process4" loCatId="list" qsTypeId="urn:microsoft.com/office/officeart/2005/8/quickstyle/3d2" qsCatId="3D" csTypeId="urn:microsoft.com/office/officeart/2005/8/colors/accent6_4" csCatId="accent6" phldr="1"/>
      <dgm:spPr/>
      <dgm:t>
        <a:bodyPr/>
        <a:lstStyle/>
        <a:p>
          <a:endParaRPr lang="es-ES"/>
        </a:p>
      </dgm:t>
    </dgm:pt>
    <dgm:pt modelId="{19EE3AEE-90E4-49D9-B35C-59DAB727BFD4}">
      <dgm:prSet phldrT="[Texto]" custT="1"/>
      <dgm:spPr/>
      <dgm:t>
        <a:bodyPr/>
        <a:lstStyle/>
        <a:p>
          <a:pPr algn="ctr"/>
          <a:endParaRPr lang="es-ES" sz="1100" dirty="0">
            <a:latin typeface="Arial" panose="020B0604020202020204" pitchFamily="34" charset="0"/>
            <a:cs typeface="Arial" panose="020B0604020202020204" pitchFamily="34" charset="0"/>
          </a:endParaRPr>
        </a:p>
      </dgm:t>
    </dgm:pt>
    <dgm:pt modelId="{FD49DAD0-85EF-49DB-9D75-A62809C90D22}" type="parTrans" cxnId="{9A06D7FF-5DA0-45D3-A6DB-FE05C448C169}">
      <dgm:prSet/>
      <dgm:spPr/>
      <dgm:t>
        <a:bodyPr/>
        <a:lstStyle/>
        <a:p>
          <a:pPr algn="l"/>
          <a:endParaRPr lang="es-ES" sz="1100">
            <a:latin typeface="Arial" panose="020B0604020202020204" pitchFamily="34" charset="0"/>
            <a:cs typeface="Arial" panose="020B0604020202020204" pitchFamily="34" charset="0"/>
          </a:endParaRPr>
        </a:p>
      </dgm:t>
    </dgm:pt>
    <dgm:pt modelId="{F73F7622-C061-4724-A5E9-C19432454B3B}" type="sibTrans" cxnId="{9A06D7FF-5DA0-45D3-A6DB-FE05C448C169}">
      <dgm:prSet/>
      <dgm:spPr/>
      <dgm:t>
        <a:bodyPr/>
        <a:lstStyle/>
        <a:p>
          <a:pPr algn="l"/>
          <a:endParaRPr lang="es-ES" sz="1100">
            <a:latin typeface="Arial" panose="020B0604020202020204" pitchFamily="34" charset="0"/>
            <a:cs typeface="Arial" panose="020B0604020202020204" pitchFamily="34" charset="0"/>
          </a:endParaRPr>
        </a:p>
      </dgm:t>
    </dgm:pt>
    <dgm:pt modelId="{6A88076B-F289-44BD-A7EA-E7285B8F33C5}">
      <dgm:prSet phldrT="[Texto]" custT="1"/>
      <dgm:spPr/>
      <dgm:t>
        <a:bodyPr/>
        <a:lstStyle/>
        <a:p>
          <a:pPr algn="l">
            <a:buFont typeface="Arial" panose="020B0604020202020204" pitchFamily="34" charset="0"/>
            <a:buChar char="•"/>
          </a:pPr>
          <a:r>
            <a:rPr lang="es-CO" sz="1100" dirty="0">
              <a:latin typeface="Arial" panose="020B0604020202020204" pitchFamily="34" charset="0"/>
              <a:cs typeface="Arial" panose="020B0604020202020204" pitchFamily="34" charset="0"/>
            </a:rPr>
            <a:t>BOGOTÁ  - MADRID Y/O BARCELONA Y/O ALICANTE Y/O VALENCIA Y REGRESO</a:t>
          </a:r>
        </a:p>
        <a:p>
          <a:pPr marL="171450" lvl="0" indent="-171450">
            <a:lnSpc>
              <a:spcPts val="1320"/>
            </a:lnSpc>
            <a:buFont typeface="Arial" panose="020B0604020202020204" pitchFamily="34" charset="0"/>
            <a:buChar char="•"/>
          </a:pPr>
          <a:r>
            <a:rPr lang="es-CO" sz="1100" dirty="0">
              <a:latin typeface="Arial" panose="020B0604020202020204" pitchFamily="34" charset="0"/>
              <a:cs typeface="Arial" panose="020B0604020202020204" pitchFamily="34" charset="0"/>
            </a:rPr>
            <a:t>BOGOTÁ - ASUNCIÓN Y REGRESO </a:t>
          </a:r>
        </a:p>
        <a:p>
          <a:pPr marL="171450" lvl="0" indent="-171450">
            <a:lnSpc>
              <a:spcPts val="1320"/>
            </a:lnSpc>
            <a:buFont typeface="Arial" panose="020B0604020202020204" pitchFamily="34" charset="0"/>
            <a:buChar char="•"/>
          </a:pPr>
          <a:r>
            <a:rPr lang="es-CO" sz="1100" dirty="0">
              <a:latin typeface="Arial" panose="020B0604020202020204" pitchFamily="34" charset="0"/>
              <a:cs typeface="Arial" panose="020B0604020202020204" pitchFamily="34" charset="0"/>
            </a:rPr>
            <a:t> (NUEVAS RUTAS)</a:t>
          </a:r>
        </a:p>
        <a:p>
          <a:pPr lvl="0" indent="-171450">
            <a:lnSpc>
              <a:spcPts val="1320"/>
            </a:lnSpc>
            <a:buFont typeface="Arial" panose="020B0604020202020204" pitchFamily="34" charset="0"/>
            <a:buChar char="•"/>
          </a:pPr>
          <a:r>
            <a:rPr lang="es-CO" sz="1100" dirty="0">
              <a:latin typeface="Arial" panose="020B0604020202020204" pitchFamily="34" charset="0"/>
              <a:cs typeface="Arial" panose="020B0604020202020204" pitchFamily="34" charset="0"/>
            </a:rPr>
            <a:t>BOGOTÁ - MONTEVIDEO Y REGRESO  (NUEVAS  RUTAS) </a:t>
          </a:r>
          <a:endParaRPr lang="es-ES" sz="1100" dirty="0">
            <a:latin typeface="Arial" panose="020B0604020202020204" pitchFamily="34" charset="0"/>
            <a:cs typeface="Arial" panose="020B0604020202020204" pitchFamily="34" charset="0"/>
          </a:endParaRPr>
        </a:p>
      </dgm:t>
    </dgm:pt>
    <dgm:pt modelId="{B4148C3C-D61C-4CDE-B687-8A500E8EF77D}" type="parTrans" cxnId="{44DE9695-3C8A-463B-A476-6B354346237F}">
      <dgm:prSet/>
      <dgm:spPr/>
      <dgm:t>
        <a:bodyPr/>
        <a:lstStyle/>
        <a:p>
          <a:pPr algn="l"/>
          <a:endParaRPr lang="es-ES" sz="1100">
            <a:latin typeface="Arial" panose="020B0604020202020204" pitchFamily="34" charset="0"/>
            <a:cs typeface="Arial" panose="020B0604020202020204" pitchFamily="34" charset="0"/>
          </a:endParaRPr>
        </a:p>
      </dgm:t>
    </dgm:pt>
    <dgm:pt modelId="{DE90EACE-8D67-4491-8E9A-7CEF36DAF256}" type="sibTrans" cxnId="{44DE9695-3C8A-463B-A476-6B354346237F}">
      <dgm:prSet/>
      <dgm:spPr/>
      <dgm:t>
        <a:bodyPr/>
        <a:lstStyle/>
        <a:p>
          <a:pPr algn="l"/>
          <a:endParaRPr lang="es-ES" sz="1100">
            <a:latin typeface="Arial" panose="020B0604020202020204" pitchFamily="34" charset="0"/>
            <a:cs typeface="Arial" panose="020B0604020202020204" pitchFamily="34" charset="0"/>
          </a:endParaRPr>
        </a:p>
      </dgm:t>
    </dgm:pt>
    <dgm:pt modelId="{7870E9D9-6EB9-46F0-942D-F007B60F70B0}">
      <dgm:prSet phldrT="[Texto]" custT="1"/>
      <dgm:spPr/>
      <dgm:t>
        <a:bodyPr/>
        <a:lstStyle/>
        <a:p>
          <a:pPr algn="ctr"/>
          <a:r>
            <a:rPr lang="es-ES" sz="1100" dirty="0">
              <a:latin typeface="Arial" panose="020B0604020202020204" pitchFamily="34" charset="0"/>
              <a:cs typeface="Arial" panose="020B0604020202020204" pitchFamily="34" charset="0"/>
            </a:rPr>
            <a:t>AVIANCA</a:t>
          </a:r>
        </a:p>
      </dgm:t>
    </dgm:pt>
    <dgm:pt modelId="{C4F2E445-4227-418F-90EA-7067FF6C9787}" type="parTrans" cxnId="{F24D59A7-B323-486B-9A83-E505F43816FC}">
      <dgm:prSet/>
      <dgm:spPr/>
      <dgm:t>
        <a:bodyPr/>
        <a:lstStyle/>
        <a:p>
          <a:pPr algn="l"/>
          <a:endParaRPr lang="es-ES" sz="1100">
            <a:latin typeface="Arial" panose="020B0604020202020204" pitchFamily="34" charset="0"/>
            <a:cs typeface="Arial" panose="020B0604020202020204" pitchFamily="34" charset="0"/>
          </a:endParaRPr>
        </a:p>
      </dgm:t>
    </dgm:pt>
    <dgm:pt modelId="{719F039C-924C-4333-8C35-DAB47BA24463}" type="sibTrans" cxnId="{F24D59A7-B323-486B-9A83-E505F43816FC}">
      <dgm:prSet/>
      <dgm:spPr/>
      <dgm:t>
        <a:bodyPr/>
        <a:lstStyle/>
        <a:p>
          <a:pPr algn="l"/>
          <a:endParaRPr lang="es-ES" sz="1100">
            <a:latin typeface="Arial" panose="020B0604020202020204" pitchFamily="34" charset="0"/>
            <a:cs typeface="Arial" panose="020B0604020202020204" pitchFamily="34" charset="0"/>
          </a:endParaRPr>
        </a:p>
      </dgm:t>
    </dgm:pt>
    <dgm:pt modelId="{755DB4B3-E63C-4B44-B7F7-2C269D949632}" type="pres">
      <dgm:prSet presAssocID="{2E820E4F-4023-449F-8573-B39FDA5942D5}" presName="Name0" presStyleCnt="0">
        <dgm:presLayoutVars>
          <dgm:dir/>
          <dgm:animLvl val="lvl"/>
          <dgm:resizeHandles val="exact"/>
        </dgm:presLayoutVars>
      </dgm:prSet>
      <dgm:spPr/>
    </dgm:pt>
    <dgm:pt modelId="{BA33100C-531B-4662-81A2-CE882E6056FD}" type="pres">
      <dgm:prSet presAssocID="{19EE3AEE-90E4-49D9-B35C-59DAB727BFD4}" presName="boxAndChildren" presStyleCnt="0"/>
      <dgm:spPr/>
    </dgm:pt>
    <dgm:pt modelId="{58D5E098-885E-4B62-B801-F4D1DEF037BA}" type="pres">
      <dgm:prSet presAssocID="{19EE3AEE-90E4-49D9-B35C-59DAB727BFD4}" presName="parentTextBox" presStyleLbl="node1" presStyleIdx="0" presStyleCnt="1"/>
      <dgm:spPr/>
    </dgm:pt>
    <dgm:pt modelId="{8CA9F52E-C92E-4402-8E86-054CF1580BC0}" type="pres">
      <dgm:prSet presAssocID="{19EE3AEE-90E4-49D9-B35C-59DAB727BFD4}" presName="entireBox" presStyleLbl="node1" presStyleIdx="0" presStyleCnt="1" custLinFactNeighborX="-5959" custLinFactNeighborY="-68897"/>
      <dgm:spPr/>
    </dgm:pt>
    <dgm:pt modelId="{9BDA36F2-7E79-437E-AFCC-DC911DEC7973}" type="pres">
      <dgm:prSet presAssocID="{19EE3AEE-90E4-49D9-B35C-59DAB727BFD4}" presName="descendantBox" presStyleCnt="0"/>
      <dgm:spPr/>
    </dgm:pt>
    <dgm:pt modelId="{FED7F847-1D77-4F42-B10D-7B862A42A219}" type="pres">
      <dgm:prSet presAssocID="{6A88076B-F289-44BD-A7EA-E7285B8F33C5}" presName="childTextBox" presStyleLbl="fgAccFollowNode1" presStyleIdx="0" presStyleCnt="2" custScaleX="60549" custScaleY="326885">
        <dgm:presLayoutVars>
          <dgm:bulletEnabled val="1"/>
        </dgm:presLayoutVars>
      </dgm:prSet>
      <dgm:spPr/>
    </dgm:pt>
    <dgm:pt modelId="{F2652525-1788-40E3-AF9C-39EF5A648FA9}" type="pres">
      <dgm:prSet presAssocID="{7870E9D9-6EB9-46F0-942D-F007B60F70B0}" presName="childTextBox" presStyleLbl="fgAccFollowNode1" presStyleIdx="1" presStyleCnt="2" custScaleX="66581" custScaleY="326406" custLinFactNeighborX="1474" custLinFactNeighborY="-240">
        <dgm:presLayoutVars>
          <dgm:bulletEnabled val="1"/>
        </dgm:presLayoutVars>
      </dgm:prSet>
      <dgm:spPr/>
    </dgm:pt>
  </dgm:ptLst>
  <dgm:cxnLst>
    <dgm:cxn modelId="{9A06D7FF-5DA0-45D3-A6DB-FE05C448C169}" srcId="{2E820E4F-4023-449F-8573-B39FDA5942D5}" destId="{19EE3AEE-90E4-49D9-B35C-59DAB727BFD4}" srcOrd="0" destOrd="0" parTransId="{FD49DAD0-85EF-49DB-9D75-A62809C90D22}" sibTransId="{F73F7622-C061-4724-A5E9-C19432454B3B}"/>
    <dgm:cxn modelId="{44DE9695-3C8A-463B-A476-6B354346237F}" srcId="{19EE3AEE-90E4-49D9-B35C-59DAB727BFD4}" destId="{6A88076B-F289-44BD-A7EA-E7285B8F33C5}" srcOrd="0" destOrd="0" parTransId="{B4148C3C-D61C-4CDE-B687-8A500E8EF77D}" sibTransId="{DE90EACE-8D67-4491-8E9A-7CEF36DAF256}"/>
    <dgm:cxn modelId="{F24D59A7-B323-486B-9A83-E505F43816FC}" srcId="{19EE3AEE-90E4-49D9-B35C-59DAB727BFD4}" destId="{7870E9D9-6EB9-46F0-942D-F007B60F70B0}" srcOrd="1" destOrd="0" parTransId="{C4F2E445-4227-418F-90EA-7067FF6C9787}" sibTransId="{719F039C-924C-4333-8C35-DAB47BA24463}"/>
    <dgm:cxn modelId="{BE6E6459-A590-4983-B42C-7218530AE1B0}" type="presOf" srcId="{7870E9D9-6EB9-46F0-942D-F007B60F70B0}" destId="{F2652525-1788-40E3-AF9C-39EF5A648FA9}" srcOrd="0" destOrd="0" presId="urn:microsoft.com/office/officeart/2005/8/layout/process4"/>
    <dgm:cxn modelId="{A0D57F6A-6454-4CB0-8139-CDB2C8485190}" type="presOf" srcId="{2E820E4F-4023-449F-8573-B39FDA5942D5}" destId="{755DB4B3-E63C-4B44-B7F7-2C269D949632}" srcOrd="0" destOrd="0" presId="urn:microsoft.com/office/officeart/2005/8/layout/process4"/>
    <dgm:cxn modelId="{AD3402E6-67FB-46E0-9495-B41C0100DF7D}" type="presOf" srcId="{6A88076B-F289-44BD-A7EA-E7285B8F33C5}" destId="{FED7F847-1D77-4F42-B10D-7B862A42A219}" srcOrd="0" destOrd="0" presId="urn:microsoft.com/office/officeart/2005/8/layout/process4"/>
    <dgm:cxn modelId="{CF9378CB-C54D-4B59-BD57-38F090D28454}" type="presOf" srcId="{19EE3AEE-90E4-49D9-B35C-59DAB727BFD4}" destId="{8CA9F52E-C92E-4402-8E86-054CF1580BC0}" srcOrd="1" destOrd="0" presId="urn:microsoft.com/office/officeart/2005/8/layout/process4"/>
    <dgm:cxn modelId="{F3F2B912-BEEF-4318-9C65-082253B7DF59}" type="presOf" srcId="{19EE3AEE-90E4-49D9-B35C-59DAB727BFD4}" destId="{58D5E098-885E-4B62-B801-F4D1DEF037BA}" srcOrd="0" destOrd="0" presId="urn:microsoft.com/office/officeart/2005/8/layout/process4"/>
    <dgm:cxn modelId="{FB6AF8FB-83AC-4D51-93A3-65919F7572F4}" type="presParOf" srcId="{755DB4B3-E63C-4B44-B7F7-2C269D949632}" destId="{BA33100C-531B-4662-81A2-CE882E6056FD}" srcOrd="0" destOrd="0" presId="urn:microsoft.com/office/officeart/2005/8/layout/process4"/>
    <dgm:cxn modelId="{D03E1D37-D51E-45DF-B486-44FB9E8B08B5}" type="presParOf" srcId="{BA33100C-531B-4662-81A2-CE882E6056FD}" destId="{58D5E098-885E-4B62-B801-F4D1DEF037BA}" srcOrd="0" destOrd="0" presId="urn:microsoft.com/office/officeart/2005/8/layout/process4"/>
    <dgm:cxn modelId="{E52846CB-7281-4F04-B46A-202CC4CAC289}" type="presParOf" srcId="{BA33100C-531B-4662-81A2-CE882E6056FD}" destId="{8CA9F52E-C92E-4402-8E86-054CF1580BC0}" srcOrd="1" destOrd="0" presId="urn:microsoft.com/office/officeart/2005/8/layout/process4"/>
    <dgm:cxn modelId="{1BB00A5B-484E-49E0-97E7-2527FDB094B9}" type="presParOf" srcId="{BA33100C-531B-4662-81A2-CE882E6056FD}" destId="{9BDA36F2-7E79-437E-AFCC-DC911DEC7973}" srcOrd="2" destOrd="0" presId="urn:microsoft.com/office/officeart/2005/8/layout/process4"/>
    <dgm:cxn modelId="{4BF6080C-3EB6-43F4-99B6-F0FDAF606395}" type="presParOf" srcId="{9BDA36F2-7E79-437E-AFCC-DC911DEC7973}" destId="{FED7F847-1D77-4F42-B10D-7B862A42A219}" srcOrd="0" destOrd="0" presId="urn:microsoft.com/office/officeart/2005/8/layout/process4"/>
    <dgm:cxn modelId="{F0C96CAC-CD65-47A7-8268-3962046AE6B0}" type="presParOf" srcId="{9BDA36F2-7E79-437E-AFCC-DC911DEC7973}" destId="{F2652525-1788-40E3-AF9C-39EF5A648FA9}" srcOrd="1" destOrd="0" presId="urn:microsoft.com/office/officeart/2005/8/layout/process4"/>
  </dgm:cxnLst>
  <dgm:bg>
    <a:noFill/>
  </dgm:bg>
  <dgm:whole/>
  <dgm:extLst>
    <a:ext uri="http://schemas.microsoft.com/office/drawing/2008/diagram">
      <dsp:dataModelExt xmlns:dsp="http://schemas.microsoft.com/office/drawing/2008/diagram"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E820E4F-4023-449F-8573-B39FDA5942D5}" type="doc">
      <dgm:prSet loTypeId="urn:microsoft.com/office/officeart/2005/8/layout/process4" loCatId="list" qsTypeId="urn:microsoft.com/office/officeart/2005/8/quickstyle/3d2" qsCatId="3D" csTypeId="urn:microsoft.com/office/officeart/2005/8/colors/accent6_4" csCatId="accent6" phldr="1"/>
      <dgm:spPr/>
      <dgm:t>
        <a:bodyPr/>
        <a:lstStyle/>
        <a:p>
          <a:endParaRPr lang="es-ES"/>
        </a:p>
      </dgm:t>
    </dgm:pt>
    <dgm:pt modelId="{19EE3AEE-90E4-49D9-B35C-59DAB727BFD4}">
      <dgm:prSet phldrT="[Texto]"/>
      <dgm:spPr/>
      <dgm:t>
        <a:bodyPr/>
        <a:lstStyle/>
        <a:p>
          <a:pPr algn="ctr"/>
          <a:endParaRPr lang="es-ES" dirty="0"/>
        </a:p>
      </dgm:t>
    </dgm:pt>
    <dgm:pt modelId="{FD49DAD0-85EF-49DB-9D75-A62809C90D22}" type="parTrans" cxnId="{9A06D7FF-5DA0-45D3-A6DB-FE05C448C169}">
      <dgm:prSet/>
      <dgm:spPr/>
      <dgm:t>
        <a:bodyPr/>
        <a:lstStyle/>
        <a:p>
          <a:pPr algn="l"/>
          <a:endParaRPr lang="es-ES"/>
        </a:p>
      </dgm:t>
    </dgm:pt>
    <dgm:pt modelId="{F73F7622-C061-4724-A5E9-C19432454B3B}" type="sibTrans" cxnId="{9A06D7FF-5DA0-45D3-A6DB-FE05C448C169}">
      <dgm:prSet/>
      <dgm:spPr/>
      <dgm:t>
        <a:bodyPr/>
        <a:lstStyle/>
        <a:p>
          <a:pPr algn="l"/>
          <a:endParaRPr lang="es-ES"/>
        </a:p>
      </dgm:t>
    </dgm:pt>
    <dgm:pt modelId="{6A88076B-F289-44BD-A7EA-E7285B8F33C5}">
      <dgm:prSet phldrT="[Texto]" custT="1"/>
      <dgm:spPr/>
      <dgm:t>
        <a:bodyPr/>
        <a:lstStyle/>
        <a:p>
          <a:pPr algn="l">
            <a:buFont typeface="Arial" panose="020B0604020202020204" pitchFamily="34" charset="0"/>
            <a:buChar char="•"/>
          </a:pPr>
          <a:r>
            <a:rPr lang="es-ES" sz="1200" dirty="0">
              <a:latin typeface="Arial" panose="020B0604020202020204" pitchFamily="34" charset="0"/>
              <a:cs typeface="Arial" panose="020B0604020202020204" pitchFamily="34" charset="0"/>
            </a:rPr>
            <a:t>CANCÚN-BOGOTÁ-CANCÚN</a:t>
          </a:r>
        </a:p>
      </dgm:t>
    </dgm:pt>
    <dgm:pt modelId="{B4148C3C-D61C-4CDE-B687-8A500E8EF77D}" type="parTrans" cxnId="{44DE9695-3C8A-463B-A476-6B354346237F}">
      <dgm:prSet/>
      <dgm:spPr/>
      <dgm:t>
        <a:bodyPr/>
        <a:lstStyle/>
        <a:p>
          <a:pPr algn="l"/>
          <a:endParaRPr lang="es-ES"/>
        </a:p>
      </dgm:t>
    </dgm:pt>
    <dgm:pt modelId="{DE90EACE-8D67-4491-8E9A-7CEF36DAF256}" type="sibTrans" cxnId="{44DE9695-3C8A-463B-A476-6B354346237F}">
      <dgm:prSet/>
      <dgm:spPr/>
      <dgm:t>
        <a:bodyPr/>
        <a:lstStyle/>
        <a:p>
          <a:pPr algn="l"/>
          <a:endParaRPr lang="es-ES"/>
        </a:p>
      </dgm:t>
    </dgm:pt>
    <dgm:pt modelId="{7870E9D9-6EB9-46F0-942D-F007B60F70B0}">
      <dgm:prSet phldrT="[Texto]" custT="1"/>
      <dgm:spPr/>
      <dgm:t>
        <a:bodyPr/>
        <a:lstStyle/>
        <a:p>
          <a:pPr algn="l"/>
          <a:r>
            <a:rPr lang="pt-BR" sz="1200" dirty="0">
              <a:latin typeface="Arial" panose="020B0604020202020204" pitchFamily="34" charset="0"/>
              <a:cs typeface="Arial" panose="020B0604020202020204" pitchFamily="34" charset="0"/>
            </a:rPr>
            <a:t>ABC AEROLÍNEAS S.A de C.V - SUCURSAL COLOMBIA ( INTERJET) PAIS: MEXICO</a:t>
          </a:r>
          <a:endParaRPr lang="es-ES" sz="1200" dirty="0">
            <a:latin typeface="Arial" panose="020B0604020202020204" pitchFamily="34" charset="0"/>
            <a:cs typeface="Arial" panose="020B0604020202020204" pitchFamily="34" charset="0"/>
          </a:endParaRPr>
        </a:p>
      </dgm:t>
    </dgm:pt>
    <dgm:pt modelId="{C4F2E445-4227-418F-90EA-7067FF6C9787}" type="parTrans" cxnId="{F24D59A7-B323-486B-9A83-E505F43816FC}">
      <dgm:prSet/>
      <dgm:spPr/>
      <dgm:t>
        <a:bodyPr/>
        <a:lstStyle/>
        <a:p>
          <a:pPr algn="l"/>
          <a:endParaRPr lang="es-ES"/>
        </a:p>
      </dgm:t>
    </dgm:pt>
    <dgm:pt modelId="{719F039C-924C-4333-8C35-DAB47BA24463}" type="sibTrans" cxnId="{F24D59A7-B323-486B-9A83-E505F43816FC}">
      <dgm:prSet/>
      <dgm:spPr/>
      <dgm:t>
        <a:bodyPr/>
        <a:lstStyle/>
        <a:p>
          <a:pPr algn="l"/>
          <a:endParaRPr lang="es-ES"/>
        </a:p>
      </dgm:t>
    </dgm:pt>
    <dgm:pt modelId="{755DB4B3-E63C-4B44-B7F7-2C269D949632}" type="pres">
      <dgm:prSet presAssocID="{2E820E4F-4023-449F-8573-B39FDA5942D5}" presName="Name0" presStyleCnt="0">
        <dgm:presLayoutVars>
          <dgm:dir/>
          <dgm:animLvl val="lvl"/>
          <dgm:resizeHandles val="exact"/>
        </dgm:presLayoutVars>
      </dgm:prSet>
      <dgm:spPr/>
    </dgm:pt>
    <dgm:pt modelId="{BA33100C-531B-4662-81A2-CE882E6056FD}" type="pres">
      <dgm:prSet presAssocID="{19EE3AEE-90E4-49D9-B35C-59DAB727BFD4}" presName="boxAndChildren" presStyleCnt="0"/>
      <dgm:spPr/>
    </dgm:pt>
    <dgm:pt modelId="{58D5E098-885E-4B62-B801-F4D1DEF037BA}" type="pres">
      <dgm:prSet presAssocID="{19EE3AEE-90E4-49D9-B35C-59DAB727BFD4}" presName="parentTextBox" presStyleLbl="node1" presStyleIdx="0" presStyleCnt="1"/>
      <dgm:spPr/>
    </dgm:pt>
    <dgm:pt modelId="{8CA9F52E-C92E-4402-8E86-054CF1580BC0}" type="pres">
      <dgm:prSet presAssocID="{19EE3AEE-90E4-49D9-B35C-59DAB727BFD4}" presName="entireBox" presStyleLbl="node1" presStyleIdx="0" presStyleCnt="1" custLinFactNeighborX="22337" custLinFactNeighborY="-61717"/>
      <dgm:spPr/>
    </dgm:pt>
    <dgm:pt modelId="{9BDA36F2-7E79-437E-AFCC-DC911DEC7973}" type="pres">
      <dgm:prSet presAssocID="{19EE3AEE-90E4-49D9-B35C-59DAB727BFD4}" presName="descendantBox" presStyleCnt="0"/>
      <dgm:spPr/>
    </dgm:pt>
    <dgm:pt modelId="{FED7F847-1D77-4F42-B10D-7B862A42A219}" type="pres">
      <dgm:prSet presAssocID="{6A88076B-F289-44BD-A7EA-E7285B8F33C5}" presName="childTextBox" presStyleLbl="fgAccFollowNode1" presStyleIdx="0" presStyleCnt="2" custScaleX="60549" custScaleY="326406">
        <dgm:presLayoutVars>
          <dgm:bulletEnabled val="1"/>
        </dgm:presLayoutVars>
      </dgm:prSet>
      <dgm:spPr/>
    </dgm:pt>
    <dgm:pt modelId="{F2652525-1788-40E3-AF9C-39EF5A648FA9}" type="pres">
      <dgm:prSet presAssocID="{7870E9D9-6EB9-46F0-942D-F007B60F70B0}" presName="childTextBox" presStyleLbl="fgAccFollowNode1" presStyleIdx="1" presStyleCnt="2" custScaleX="66581" custScaleY="326884">
        <dgm:presLayoutVars>
          <dgm:bulletEnabled val="1"/>
        </dgm:presLayoutVars>
      </dgm:prSet>
      <dgm:spPr/>
    </dgm:pt>
  </dgm:ptLst>
  <dgm:cxnLst>
    <dgm:cxn modelId="{9A06D7FF-5DA0-45D3-A6DB-FE05C448C169}" srcId="{2E820E4F-4023-449F-8573-B39FDA5942D5}" destId="{19EE3AEE-90E4-49D9-B35C-59DAB727BFD4}" srcOrd="0" destOrd="0" parTransId="{FD49DAD0-85EF-49DB-9D75-A62809C90D22}" sibTransId="{F73F7622-C061-4724-A5E9-C19432454B3B}"/>
    <dgm:cxn modelId="{44DE9695-3C8A-463B-A476-6B354346237F}" srcId="{19EE3AEE-90E4-49D9-B35C-59DAB727BFD4}" destId="{6A88076B-F289-44BD-A7EA-E7285B8F33C5}" srcOrd="0" destOrd="0" parTransId="{B4148C3C-D61C-4CDE-B687-8A500E8EF77D}" sibTransId="{DE90EACE-8D67-4491-8E9A-7CEF36DAF256}"/>
    <dgm:cxn modelId="{F24D59A7-B323-486B-9A83-E505F43816FC}" srcId="{19EE3AEE-90E4-49D9-B35C-59DAB727BFD4}" destId="{7870E9D9-6EB9-46F0-942D-F007B60F70B0}" srcOrd="1" destOrd="0" parTransId="{C4F2E445-4227-418F-90EA-7067FF6C9787}" sibTransId="{719F039C-924C-4333-8C35-DAB47BA24463}"/>
    <dgm:cxn modelId="{BE6E6459-A590-4983-B42C-7218530AE1B0}" type="presOf" srcId="{7870E9D9-6EB9-46F0-942D-F007B60F70B0}" destId="{F2652525-1788-40E3-AF9C-39EF5A648FA9}" srcOrd="0" destOrd="0" presId="urn:microsoft.com/office/officeart/2005/8/layout/process4"/>
    <dgm:cxn modelId="{A0D57F6A-6454-4CB0-8139-CDB2C8485190}" type="presOf" srcId="{2E820E4F-4023-449F-8573-B39FDA5942D5}" destId="{755DB4B3-E63C-4B44-B7F7-2C269D949632}" srcOrd="0" destOrd="0" presId="urn:microsoft.com/office/officeart/2005/8/layout/process4"/>
    <dgm:cxn modelId="{AD3402E6-67FB-46E0-9495-B41C0100DF7D}" type="presOf" srcId="{6A88076B-F289-44BD-A7EA-E7285B8F33C5}" destId="{FED7F847-1D77-4F42-B10D-7B862A42A219}" srcOrd="0" destOrd="0" presId="urn:microsoft.com/office/officeart/2005/8/layout/process4"/>
    <dgm:cxn modelId="{CF9378CB-C54D-4B59-BD57-38F090D28454}" type="presOf" srcId="{19EE3AEE-90E4-49D9-B35C-59DAB727BFD4}" destId="{8CA9F52E-C92E-4402-8E86-054CF1580BC0}" srcOrd="1" destOrd="0" presId="urn:microsoft.com/office/officeart/2005/8/layout/process4"/>
    <dgm:cxn modelId="{F3F2B912-BEEF-4318-9C65-082253B7DF59}" type="presOf" srcId="{19EE3AEE-90E4-49D9-B35C-59DAB727BFD4}" destId="{58D5E098-885E-4B62-B801-F4D1DEF037BA}" srcOrd="0" destOrd="0" presId="urn:microsoft.com/office/officeart/2005/8/layout/process4"/>
    <dgm:cxn modelId="{FB6AF8FB-83AC-4D51-93A3-65919F7572F4}" type="presParOf" srcId="{755DB4B3-E63C-4B44-B7F7-2C269D949632}" destId="{BA33100C-531B-4662-81A2-CE882E6056FD}" srcOrd="0" destOrd="0" presId="urn:microsoft.com/office/officeart/2005/8/layout/process4"/>
    <dgm:cxn modelId="{D03E1D37-D51E-45DF-B486-44FB9E8B08B5}" type="presParOf" srcId="{BA33100C-531B-4662-81A2-CE882E6056FD}" destId="{58D5E098-885E-4B62-B801-F4D1DEF037BA}" srcOrd="0" destOrd="0" presId="urn:microsoft.com/office/officeart/2005/8/layout/process4"/>
    <dgm:cxn modelId="{E52846CB-7281-4F04-B46A-202CC4CAC289}" type="presParOf" srcId="{BA33100C-531B-4662-81A2-CE882E6056FD}" destId="{8CA9F52E-C92E-4402-8E86-054CF1580BC0}" srcOrd="1" destOrd="0" presId="urn:microsoft.com/office/officeart/2005/8/layout/process4"/>
    <dgm:cxn modelId="{1BB00A5B-484E-49E0-97E7-2527FDB094B9}" type="presParOf" srcId="{BA33100C-531B-4662-81A2-CE882E6056FD}" destId="{9BDA36F2-7E79-437E-AFCC-DC911DEC7973}" srcOrd="2" destOrd="0" presId="urn:microsoft.com/office/officeart/2005/8/layout/process4"/>
    <dgm:cxn modelId="{4BF6080C-3EB6-43F4-99B6-F0FDAF606395}" type="presParOf" srcId="{9BDA36F2-7E79-437E-AFCC-DC911DEC7973}" destId="{FED7F847-1D77-4F42-B10D-7B862A42A219}" srcOrd="0" destOrd="0" presId="urn:microsoft.com/office/officeart/2005/8/layout/process4"/>
    <dgm:cxn modelId="{F0C96CAC-CD65-47A7-8268-3962046AE6B0}" type="presParOf" srcId="{9BDA36F2-7E79-437E-AFCC-DC911DEC7973}" destId="{F2652525-1788-40E3-AF9C-39EF5A648FA9}" srcOrd="1" destOrd="0" presId="urn:microsoft.com/office/officeart/2005/8/layout/process4"/>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814912D-120C-4FB4-8706-3AEB34EFF671}" type="doc">
      <dgm:prSet loTypeId="urn:microsoft.com/office/officeart/2005/8/layout/hList1" loCatId="list" qsTypeId="urn:microsoft.com/office/officeart/2005/8/quickstyle/3d3" qsCatId="3D" csTypeId="urn:microsoft.com/office/officeart/2005/8/colors/colorful3" csCatId="colorful" phldr="1"/>
      <dgm:spPr/>
      <dgm:t>
        <a:bodyPr/>
        <a:lstStyle/>
        <a:p>
          <a:endParaRPr lang="es-ES"/>
        </a:p>
      </dgm:t>
    </dgm:pt>
    <dgm:pt modelId="{95D08F9A-D1E3-4FA7-A9D6-5CD6627A694E}">
      <dgm:prSet phldrT="[Texto]" custT="1"/>
      <dgm:spPr/>
      <dgm:t>
        <a:bodyPr/>
        <a:lstStyle/>
        <a:p>
          <a:r>
            <a:rPr lang="es-CO" sz="1200" b="1" i="0" u="none" dirty="0">
              <a:latin typeface="Arial" panose="020B0604020202020204" pitchFamily="34" charset="0"/>
              <a:cs typeface="Arial" panose="020B0604020202020204" pitchFamily="34" charset="0"/>
            </a:rPr>
            <a:t>AERO REPÚBLICA S. A </a:t>
          </a:r>
          <a:endParaRPr lang="es-ES" sz="1200" dirty="0">
            <a:latin typeface="Arial" panose="020B0604020202020204" pitchFamily="34" charset="0"/>
            <a:cs typeface="Arial" panose="020B0604020202020204" pitchFamily="34" charset="0"/>
          </a:endParaRPr>
        </a:p>
      </dgm:t>
    </dgm:pt>
    <dgm:pt modelId="{BF767F64-CA42-4F74-B52B-9B6802EF53BF}" type="parTrans" cxnId="{07DDC7F3-E9E3-4F24-A429-8722B1F5BF7A}">
      <dgm:prSet/>
      <dgm:spPr/>
      <dgm:t>
        <a:bodyPr/>
        <a:lstStyle/>
        <a:p>
          <a:endParaRPr lang="es-ES" sz="1200">
            <a:latin typeface="Arial" panose="020B0604020202020204" pitchFamily="34" charset="0"/>
            <a:cs typeface="Arial" panose="020B0604020202020204" pitchFamily="34" charset="0"/>
          </a:endParaRPr>
        </a:p>
      </dgm:t>
    </dgm:pt>
    <dgm:pt modelId="{49B3937C-52DB-4E16-862C-F6590A68D04F}" type="sibTrans" cxnId="{07DDC7F3-E9E3-4F24-A429-8722B1F5BF7A}">
      <dgm:prSet/>
      <dgm:spPr/>
      <dgm:t>
        <a:bodyPr/>
        <a:lstStyle/>
        <a:p>
          <a:endParaRPr lang="es-ES" sz="1200">
            <a:latin typeface="Arial" panose="020B0604020202020204" pitchFamily="34" charset="0"/>
            <a:cs typeface="Arial" panose="020B0604020202020204" pitchFamily="34" charset="0"/>
          </a:endParaRPr>
        </a:p>
      </dgm:t>
    </dgm:pt>
    <dgm:pt modelId="{5E0C96FD-9198-4FD3-BEBA-6C883F4B8907}">
      <dgm:prSet phldrT="[Texto]" custT="1"/>
      <dgm:spPr/>
      <dgm:t>
        <a:bodyPr/>
        <a:lstStyle/>
        <a:p>
          <a:r>
            <a:rPr lang="es-CO" sz="1200" b="0" i="0" u="none" dirty="0">
              <a:latin typeface="Arial" panose="020B0604020202020204" pitchFamily="34" charset="0"/>
              <a:cs typeface="Arial" panose="020B0604020202020204" pitchFamily="34" charset="0"/>
            </a:rPr>
            <a:t>BOGOTÁ - CARTAGENA - BOGOTÁ </a:t>
          </a:r>
          <a:endParaRPr lang="es-ES" sz="1200" dirty="0">
            <a:latin typeface="Arial" panose="020B0604020202020204" pitchFamily="34" charset="0"/>
            <a:cs typeface="Arial" panose="020B0604020202020204" pitchFamily="34" charset="0"/>
          </a:endParaRPr>
        </a:p>
      </dgm:t>
    </dgm:pt>
    <dgm:pt modelId="{D6EBE5BB-94E5-48C0-AB48-A481C4344A98}" type="parTrans" cxnId="{98932661-E95E-4CB9-B2E0-C43895EE2AED}">
      <dgm:prSet/>
      <dgm:spPr/>
      <dgm:t>
        <a:bodyPr/>
        <a:lstStyle/>
        <a:p>
          <a:endParaRPr lang="es-ES" sz="1200">
            <a:latin typeface="Arial" panose="020B0604020202020204" pitchFamily="34" charset="0"/>
            <a:cs typeface="Arial" panose="020B0604020202020204" pitchFamily="34" charset="0"/>
          </a:endParaRPr>
        </a:p>
      </dgm:t>
    </dgm:pt>
    <dgm:pt modelId="{305A842F-B6A4-4DA4-97CF-57A8401F73A2}" type="sibTrans" cxnId="{98932661-E95E-4CB9-B2E0-C43895EE2AED}">
      <dgm:prSet/>
      <dgm:spPr/>
      <dgm:t>
        <a:bodyPr/>
        <a:lstStyle/>
        <a:p>
          <a:endParaRPr lang="es-ES" sz="1200">
            <a:latin typeface="Arial" panose="020B0604020202020204" pitchFamily="34" charset="0"/>
            <a:cs typeface="Arial" panose="020B0604020202020204" pitchFamily="34" charset="0"/>
          </a:endParaRPr>
        </a:p>
      </dgm:t>
    </dgm:pt>
    <dgm:pt modelId="{F72174C9-0651-4304-A6C7-BEF2CBF89C03}">
      <dgm:prSet phldrT="[Texto]" custT="1"/>
      <dgm:spPr/>
      <dgm:t>
        <a:bodyPr/>
        <a:lstStyle/>
        <a:p>
          <a:r>
            <a:rPr lang="es-CO" sz="1200" b="1" i="0" u="none" dirty="0" err="1">
              <a:latin typeface="Arial" panose="020B0604020202020204" pitchFamily="34" charset="0"/>
              <a:cs typeface="Arial" panose="020B0604020202020204" pitchFamily="34" charset="0"/>
            </a:rPr>
            <a:t>EASYFLY</a:t>
          </a:r>
          <a:r>
            <a:rPr lang="es-CO" sz="1200" b="1" i="0" u="none" dirty="0">
              <a:latin typeface="Arial" panose="020B0604020202020204" pitchFamily="34" charset="0"/>
              <a:cs typeface="Arial" panose="020B0604020202020204" pitchFamily="34" charset="0"/>
            </a:rPr>
            <a:t> S. A </a:t>
          </a:r>
          <a:endParaRPr lang="es-ES" sz="1200" dirty="0">
            <a:latin typeface="Arial" panose="020B0604020202020204" pitchFamily="34" charset="0"/>
            <a:cs typeface="Arial" panose="020B0604020202020204" pitchFamily="34" charset="0"/>
          </a:endParaRPr>
        </a:p>
      </dgm:t>
    </dgm:pt>
    <dgm:pt modelId="{EBA47FAA-335A-4CFB-A253-352E9F0F0C0A}" type="parTrans" cxnId="{551E3EF0-34CB-4A32-8456-43CEFA65FD3E}">
      <dgm:prSet/>
      <dgm:spPr/>
      <dgm:t>
        <a:bodyPr/>
        <a:lstStyle/>
        <a:p>
          <a:endParaRPr lang="es-ES" sz="1200">
            <a:latin typeface="Arial" panose="020B0604020202020204" pitchFamily="34" charset="0"/>
            <a:cs typeface="Arial" panose="020B0604020202020204" pitchFamily="34" charset="0"/>
          </a:endParaRPr>
        </a:p>
      </dgm:t>
    </dgm:pt>
    <dgm:pt modelId="{A9C08D79-F82A-4392-8092-9325A52784BD}" type="sibTrans" cxnId="{551E3EF0-34CB-4A32-8456-43CEFA65FD3E}">
      <dgm:prSet/>
      <dgm:spPr/>
      <dgm:t>
        <a:bodyPr/>
        <a:lstStyle/>
        <a:p>
          <a:endParaRPr lang="es-ES" sz="1200">
            <a:latin typeface="Arial" panose="020B0604020202020204" pitchFamily="34" charset="0"/>
            <a:cs typeface="Arial" panose="020B0604020202020204" pitchFamily="34" charset="0"/>
          </a:endParaRPr>
        </a:p>
      </dgm:t>
    </dgm:pt>
    <dgm:pt modelId="{D2F54888-D6F4-4D17-809E-D749C8B6F4E6}">
      <dgm:prSet phldrT="[Texto]" custT="1"/>
      <dgm:spPr/>
      <dgm:t>
        <a:bodyPr/>
        <a:lstStyle/>
        <a:p>
          <a:r>
            <a:rPr lang="es-CO" sz="1200" b="0" i="0" u="none" dirty="0">
              <a:latin typeface="Arial" panose="020B0604020202020204" pitchFamily="34" charset="0"/>
              <a:cs typeface="Arial" panose="020B0604020202020204" pitchFamily="34" charset="0"/>
            </a:rPr>
            <a:t>MEDELLÍN (EOH) - COROZAL - MEDELLÍN (EOH)</a:t>
          </a:r>
          <a:endParaRPr lang="es-ES" sz="1200" dirty="0">
            <a:latin typeface="Arial" panose="020B0604020202020204" pitchFamily="34" charset="0"/>
            <a:cs typeface="Arial" panose="020B0604020202020204" pitchFamily="34" charset="0"/>
          </a:endParaRPr>
        </a:p>
      </dgm:t>
    </dgm:pt>
    <dgm:pt modelId="{88E09441-4F9C-4C01-ACCE-1E180D2B212F}" type="parTrans" cxnId="{704AF60F-4A33-4865-BD87-023BE9352B62}">
      <dgm:prSet/>
      <dgm:spPr/>
      <dgm:t>
        <a:bodyPr/>
        <a:lstStyle/>
        <a:p>
          <a:endParaRPr lang="es-ES" sz="1200">
            <a:latin typeface="Arial" panose="020B0604020202020204" pitchFamily="34" charset="0"/>
            <a:cs typeface="Arial" panose="020B0604020202020204" pitchFamily="34" charset="0"/>
          </a:endParaRPr>
        </a:p>
      </dgm:t>
    </dgm:pt>
    <dgm:pt modelId="{A9BDCA6C-3D65-4FDC-A2E7-01ADDE8315DA}" type="sibTrans" cxnId="{704AF60F-4A33-4865-BD87-023BE9352B62}">
      <dgm:prSet/>
      <dgm:spPr/>
      <dgm:t>
        <a:bodyPr/>
        <a:lstStyle/>
        <a:p>
          <a:endParaRPr lang="es-ES" sz="1200">
            <a:latin typeface="Arial" panose="020B0604020202020204" pitchFamily="34" charset="0"/>
            <a:cs typeface="Arial" panose="020B0604020202020204" pitchFamily="34" charset="0"/>
          </a:endParaRPr>
        </a:p>
      </dgm:t>
    </dgm:pt>
    <dgm:pt modelId="{5C19E7AC-3FC6-46C4-8F7A-A6C20FEE62B6}">
      <dgm:prSet phldrT="[Texto]" custT="1"/>
      <dgm:spPr/>
      <dgm:t>
        <a:bodyPr/>
        <a:lstStyle/>
        <a:p>
          <a:r>
            <a:rPr lang="es-CO" sz="1200" b="0" i="0" u="none" dirty="0">
              <a:latin typeface="Arial" panose="020B0604020202020204" pitchFamily="34" charset="0"/>
              <a:cs typeface="Arial" panose="020B0604020202020204" pitchFamily="34" charset="0"/>
            </a:rPr>
            <a:t>BARRANQUILLA - RIOHACHA – BARRANQUILLA</a:t>
          </a:r>
          <a:endParaRPr lang="es-ES" sz="1200" dirty="0">
            <a:latin typeface="Arial" panose="020B0604020202020204" pitchFamily="34" charset="0"/>
            <a:cs typeface="Arial" panose="020B0604020202020204" pitchFamily="34" charset="0"/>
          </a:endParaRPr>
        </a:p>
      </dgm:t>
    </dgm:pt>
    <dgm:pt modelId="{90CD6972-3EBE-44DC-BC07-CFA214B6C514}" type="parTrans" cxnId="{35573B44-E629-4B99-803B-30A8C2B70D65}">
      <dgm:prSet/>
      <dgm:spPr/>
      <dgm:t>
        <a:bodyPr/>
        <a:lstStyle/>
        <a:p>
          <a:endParaRPr lang="es-ES" sz="1200">
            <a:latin typeface="Arial" panose="020B0604020202020204" pitchFamily="34" charset="0"/>
            <a:cs typeface="Arial" panose="020B0604020202020204" pitchFamily="34" charset="0"/>
          </a:endParaRPr>
        </a:p>
      </dgm:t>
    </dgm:pt>
    <dgm:pt modelId="{0DC662E7-C908-4F93-B0E9-CAC2A3538CD1}" type="sibTrans" cxnId="{35573B44-E629-4B99-803B-30A8C2B70D65}">
      <dgm:prSet/>
      <dgm:spPr/>
      <dgm:t>
        <a:bodyPr/>
        <a:lstStyle/>
        <a:p>
          <a:endParaRPr lang="es-ES" sz="1200">
            <a:latin typeface="Arial" panose="020B0604020202020204" pitchFamily="34" charset="0"/>
            <a:cs typeface="Arial" panose="020B0604020202020204" pitchFamily="34" charset="0"/>
          </a:endParaRPr>
        </a:p>
      </dgm:t>
    </dgm:pt>
    <dgm:pt modelId="{934BB9D9-CBB8-4116-A6C9-84A48A91BB0B}">
      <dgm:prSet phldrT="[Texto]" custT="1"/>
      <dgm:spPr/>
      <dgm:t>
        <a:bodyPr/>
        <a:lstStyle/>
        <a:p>
          <a:r>
            <a:rPr lang="es-CO" sz="1200" b="1" i="0" u="none" dirty="0">
              <a:latin typeface="Arial" panose="020B0604020202020204" pitchFamily="34" charset="0"/>
              <a:cs typeface="Arial" panose="020B0604020202020204" pitchFamily="34" charset="0"/>
            </a:rPr>
            <a:t>FAST COLOMBIA S.A.S. MARCA VIVA COLOMBIA</a:t>
          </a:r>
          <a:endParaRPr lang="es-ES" sz="1200" dirty="0">
            <a:latin typeface="Arial" panose="020B0604020202020204" pitchFamily="34" charset="0"/>
            <a:cs typeface="Arial" panose="020B0604020202020204" pitchFamily="34" charset="0"/>
          </a:endParaRPr>
        </a:p>
      </dgm:t>
    </dgm:pt>
    <dgm:pt modelId="{EFF78970-566A-4012-A05A-32786819E1BF}" type="parTrans" cxnId="{97F8A54E-C9B2-4EC8-A910-937CBDF529EF}">
      <dgm:prSet/>
      <dgm:spPr/>
      <dgm:t>
        <a:bodyPr/>
        <a:lstStyle/>
        <a:p>
          <a:endParaRPr lang="es-ES" sz="1200">
            <a:latin typeface="Arial" panose="020B0604020202020204" pitchFamily="34" charset="0"/>
            <a:cs typeface="Arial" panose="020B0604020202020204" pitchFamily="34" charset="0"/>
          </a:endParaRPr>
        </a:p>
      </dgm:t>
    </dgm:pt>
    <dgm:pt modelId="{35A769AF-E316-4222-ABBA-F5C074165583}" type="sibTrans" cxnId="{97F8A54E-C9B2-4EC8-A910-937CBDF529EF}">
      <dgm:prSet/>
      <dgm:spPr/>
      <dgm:t>
        <a:bodyPr/>
        <a:lstStyle/>
        <a:p>
          <a:endParaRPr lang="es-ES" sz="1200">
            <a:latin typeface="Arial" panose="020B0604020202020204" pitchFamily="34" charset="0"/>
            <a:cs typeface="Arial" panose="020B0604020202020204" pitchFamily="34" charset="0"/>
          </a:endParaRPr>
        </a:p>
      </dgm:t>
    </dgm:pt>
    <dgm:pt modelId="{07103700-6177-43FB-BFBF-F587F716ACEA}">
      <dgm:prSet phldrT="[Texto]" custT="1"/>
      <dgm:spPr/>
      <dgm:t>
        <a:bodyPr/>
        <a:lstStyle/>
        <a:p>
          <a:r>
            <a:rPr lang="es-CO" sz="1200" b="0" i="0" u="none" dirty="0">
              <a:latin typeface="Arial" panose="020B0604020202020204" pitchFamily="34" charset="0"/>
              <a:cs typeface="Arial" panose="020B0604020202020204" pitchFamily="34" charset="0"/>
            </a:rPr>
            <a:t>MEDELLÍN-APARTADO-MEDELLÍN</a:t>
          </a:r>
          <a:endParaRPr lang="es-ES" sz="1200" dirty="0">
            <a:latin typeface="Arial" panose="020B0604020202020204" pitchFamily="34" charset="0"/>
            <a:cs typeface="Arial" panose="020B0604020202020204" pitchFamily="34" charset="0"/>
          </a:endParaRPr>
        </a:p>
      </dgm:t>
    </dgm:pt>
    <dgm:pt modelId="{9BB13368-9AEA-4AA8-9B89-EC2E087F2659}" type="parTrans" cxnId="{C9EDB50B-8F85-4A56-B830-571952E1D2BC}">
      <dgm:prSet/>
      <dgm:spPr/>
      <dgm:t>
        <a:bodyPr/>
        <a:lstStyle/>
        <a:p>
          <a:endParaRPr lang="es-ES" sz="1200">
            <a:latin typeface="Arial" panose="020B0604020202020204" pitchFamily="34" charset="0"/>
            <a:cs typeface="Arial" panose="020B0604020202020204" pitchFamily="34" charset="0"/>
          </a:endParaRPr>
        </a:p>
      </dgm:t>
    </dgm:pt>
    <dgm:pt modelId="{346D5C25-3A90-43E5-B6A4-8DB8E58036C5}" type="sibTrans" cxnId="{C9EDB50B-8F85-4A56-B830-571952E1D2BC}">
      <dgm:prSet/>
      <dgm:spPr/>
      <dgm:t>
        <a:bodyPr/>
        <a:lstStyle/>
        <a:p>
          <a:endParaRPr lang="es-ES" sz="1200">
            <a:latin typeface="Arial" panose="020B0604020202020204" pitchFamily="34" charset="0"/>
            <a:cs typeface="Arial" panose="020B0604020202020204" pitchFamily="34" charset="0"/>
          </a:endParaRPr>
        </a:p>
      </dgm:t>
    </dgm:pt>
    <dgm:pt modelId="{385264EB-280C-4042-A598-115D8F9A59D3}">
      <dgm:prSet phldrT="[Texto]" custT="1"/>
      <dgm:spPr/>
      <dgm:t>
        <a:bodyPr/>
        <a:lstStyle/>
        <a:p>
          <a:r>
            <a:rPr lang="es-CO" sz="1200" b="0" i="0" u="none" dirty="0">
              <a:latin typeface="Arial" panose="020B0604020202020204" pitchFamily="34" charset="0"/>
              <a:cs typeface="Arial" panose="020B0604020202020204" pitchFamily="34" charset="0"/>
            </a:rPr>
            <a:t>BOGOTÁ - PUERTO ASÍS - BOGOTÁ </a:t>
          </a:r>
          <a:endParaRPr lang="es-ES" sz="1200" dirty="0">
            <a:latin typeface="Arial" panose="020B0604020202020204" pitchFamily="34" charset="0"/>
            <a:cs typeface="Arial" panose="020B0604020202020204" pitchFamily="34" charset="0"/>
          </a:endParaRPr>
        </a:p>
      </dgm:t>
    </dgm:pt>
    <dgm:pt modelId="{20799E45-FB62-49DD-ACA0-5D93B2A9C860}" type="parTrans" cxnId="{35B1673A-41E4-4C03-8C23-364AEB0D8CD3}">
      <dgm:prSet/>
      <dgm:spPr/>
      <dgm:t>
        <a:bodyPr/>
        <a:lstStyle/>
        <a:p>
          <a:endParaRPr lang="es-ES" sz="1200">
            <a:latin typeface="Arial" panose="020B0604020202020204" pitchFamily="34" charset="0"/>
            <a:cs typeface="Arial" panose="020B0604020202020204" pitchFamily="34" charset="0"/>
          </a:endParaRPr>
        </a:p>
      </dgm:t>
    </dgm:pt>
    <dgm:pt modelId="{A286E74B-A17A-42CF-B1EB-A7F18DB31487}" type="sibTrans" cxnId="{35B1673A-41E4-4C03-8C23-364AEB0D8CD3}">
      <dgm:prSet/>
      <dgm:spPr/>
      <dgm:t>
        <a:bodyPr/>
        <a:lstStyle/>
        <a:p>
          <a:endParaRPr lang="es-ES" sz="1200">
            <a:latin typeface="Arial" panose="020B0604020202020204" pitchFamily="34" charset="0"/>
            <a:cs typeface="Arial" panose="020B0604020202020204" pitchFamily="34" charset="0"/>
          </a:endParaRPr>
        </a:p>
      </dgm:t>
    </dgm:pt>
    <dgm:pt modelId="{BD52D2DF-3989-484A-9152-297C4A3E5F1A}">
      <dgm:prSet phldrT="[Texto]" custT="1"/>
      <dgm:spPr/>
      <dgm:t>
        <a:bodyPr/>
        <a:lstStyle/>
        <a:p>
          <a:r>
            <a:rPr lang="it-IT" sz="1200" b="0" i="0" u="none" dirty="0">
              <a:latin typeface="Arial" panose="020B0604020202020204" pitchFamily="34" charset="0"/>
              <a:cs typeface="Arial" panose="020B0604020202020204" pitchFamily="34" charset="0"/>
            </a:rPr>
            <a:t>MEDELLÍN (RNG) - NEIVA - MEDELLÍN (RNG) (SERVICIO PIONERO) </a:t>
          </a:r>
          <a:endParaRPr lang="es-ES" sz="1200" dirty="0">
            <a:latin typeface="Arial" panose="020B0604020202020204" pitchFamily="34" charset="0"/>
            <a:cs typeface="Arial" panose="020B0604020202020204" pitchFamily="34" charset="0"/>
          </a:endParaRPr>
        </a:p>
      </dgm:t>
    </dgm:pt>
    <dgm:pt modelId="{9AEF1859-DE1C-4FCE-8437-EA5545BDC3CB}" type="parTrans" cxnId="{EDDC6DC9-3030-46B2-81C0-77CA7B2D3A92}">
      <dgm:prSet/>
      <dgm:spPr/>
      <dgm:t>
        <a:bodyPr/>
        <a:lstStyle/>
        <a:p>
          <a:endParaRPr lang="es-ES" sz="1200">
            <a:latin typeface="Arial" panose="020B0604020202020204" pitchFamily="34" charset="0"/>
            <a:cs typeface="Arial" panose="020B0604020202020204" pitchFamily="34" charset="0"/>
          </a:endParaRPr>
        </a:p>
      </dgm:t>
    </dgm:pt>
    <dgm:pt modelId="{CC530FEB-442D-43DA-98AB-07236BBCF828}" type="sibTrans" cxnId="{EDDC6DC9-3030-46B2-81C0-77CA7B2D3A92}">
      <dgm:prSet/>
      <dgm:spPr/>
      <dgm:t>
        <a:bodyPr/>
        <a:lstStyle/>
        <a:p>
          <a:endParaRPr lang="es-ES" sz="1200">
            <a:latin typeface="Arial" panose="020B0604020202020204" pitchFamily="34" charset="0"/>
            <a:cs typeface="Arial" panose="020B0604020202020204" pitchFamily="34" charset="0"/>
          </a:endParaRPr>
        </a:p>
      </dgm:t>
    </dgm:pt>
    <dgm:pt modelId="{97040AE6-6E35-4D0E-BD09-5253A4E102F5}">
      <dgm:prSet custT="1"/>
      <dgm:spPr/>
      <dgm:t>
        <a:bodyPr/>
        <a:lstStyle/>
        <a:p>
          <a:r>
            <a:rPr lang="fi-FI" sz="1200" b="0" i="0" u="none" dirty="0">
              <a:latin typeface="Arial" panose="020B0604020202020204" pitchFamily="34" charset="0"/>
              <a:cs typeface="Arial" panose="020B0604020202020204" pitchFamily="34" charset="0"/>
            </a:rPr>
            <a:t>MEDELLÍN (RNG) - MONTERIA – MEDELLÍN (RNG)</a:t>
          </a:r>
          <a:endParaRPr lang="es-ES" sz="1200" b="0" i="0" u="none" dirty="0">
            <a:latin typeface="Arial" panose="020B0604020202020204" pitchFamily="34" charset="0"/>
            <a:cs typeface="Arial" panose="020B0604020202020204" pitchFamily="34" charset="0"/>
          </a:endParaRPr>
        </a:p>
      </dgm:t>
    </dgm:pt>
    <dgm:pt modelId="{DC472BD4-938C-4848-8564-ABCDD3309F7B}" type="parTrans" cxnId="{A521C3BB-7498-4AF4-BE4F-6BFD11AABAA0}">
      <dgm:prSet/>
      <dgm:spPr/>
      <dgm:t>
        <a:bodyPr/>
        <a:lstStyle/>
        <a:p>
          <a:endParaRPr lang="es-ES" sz="1200">
            <a:latin typeface="Arial" panose="020B0604020202020204" pitchFamily="34" charset="0"/>
            <a:cs typeface="Arial" panose="020B0604020202020204" pitchFamily="34" charset="0"/>
          </a:endParaRPr>
        </a:p>
      </dgm:t>
    </dgm:pt>
    <dgm:pt modelId="{A00563A6-AE04-4ADF-A0FC-D3B6E4B3A6B4}" type="sibTrans" cxnId="{A521C3BB-7498-4AF4-BE4F-6BFD11AABAA0}">
      <dgm:prSet/>
      <dgm:spPr/>
      <dgm:t>
        <a:bodyPr/>
        <a:lstStyle/>
        <a:p>
          <a:endParaRPr lang="es-ES" sz="1200">
            <a:latin typeface="Arial" panose="020B0604020202020204" pitchFamily="34" charset="0"/>
            <a:cs typeface="Arial" panose="020B0604020202020204" pitchFamily="34" charset="0"/>
          </a:endParaRPr>
        </a:p>
      </dgm:t>
    </dgm:pt>
    <dgm:pt modelId="{C1767B94-E2C7-413C-97B1-77263C0E1368}">
      <dgm:prSet custT="1"/>
      <dgm:spPr/>
      <dgm:t>
        <a:bodyPr/>
        <a:lstStyle/>
        <a:p>
          <a:r>
            <a:rPr lang="es-ES" sz="1200" b="0" i="0" u="none" dirty="0">
              <a:latin typeface="Arial" panose="020B0604020202020204" pitchFamily="34" charset="0"/>
              <a:cs typeface="Arial" panose="020B0604020202020204" pitchFamily="34" charset="0"/>
            </a:rPr>
            <a:t>MEDELLÍN (RNG) - BUCARAMANGA - MEDELLÍN (RGN) </a:t>
          </a:r>
        </a:p>
      </dgm:t>
    </dgm:pt>
    <dgm:pt modelId="{957137B4-5FC5-4BDA-AC5A-C3339E34EB1D}" type="parTrans" cxnId="{AF4DB739-14C6-4F12-8DA4-36DCF59FE661}">
      <dgm:prSet/>
      <dgm:spPr/>
      <dgm:t>
        <a:bodyPr/>
        <a:lstStyle/>
        <a:p>
          <a:endParaRPr lang="es-ES" sz="1200">
            <a:latin typeface="Arial" panose="020B0604020202020204" pitchFamily="34" charset="0"/>
            <a:cs typeface="Arial" panose="020B0604020202020204" pitchFamily="34" charset="0"/>
          </a:endParaRPr>
        </a:p>
      </dgm:t>
    </dgm:pt>
    <dgm:pt modelId="{2FA62EC2-8ADB-4627-A675-BDC5FC1D5A66}" type="sibTrans" cxnId="{AF4DB739-14C6-4F12-8DA4-36DCF59FE661}">
      <dgm:prSet/>
      <dgm:spPr/>
      <dgm:t>
        <a:bodyPr/>
        <a:lstStyle/>
        <a:p>
          <a:endParaRPr lang="es-ES" sz="1200">
            <a:latin typeface="Arial" panose="020B0604020202020204" pitchFamily="34" charset="0"/>
            <a:cs typeface="Arial" panose="020B0604020202020204" pitchFamily="34" charset="0"/>
          </a:endParaRPr>
        </a:p>
      </dgm:t>
    </dgm:pt>
    <dgm:pt modelId="{66F8EA49-9313-44CB-A00A-8623A85BB050}">
      <dgm:prSet custT="1"/>
      <dgm:spPr/>
      <dgm:t>
        <a:bodyPr/>
        <a:lstStyle/>
        <a:p>
          <a:r>
            <a:rPr lang="fi-FI" sz="1200" b="0" i="0" u="none" dirty="0">
              <a:latin typeface="Arial" panose="020B0604020202020204" pitchFamily="34" charset="0"/>
              <a:cs typeface="Arial" panose="020B0604020202020204" pitchFamily="34" charset="0"/>
            </a:rPr>
            <a:t>MEDELLÍN (RGN) - PEREIRA - MEDELLÍN (RNG) </a:t>
          </a:r>
          <a:endParaRPr lang="es-ES" sz="1200" b="0" i="0" u="none" dirty="0">
            <a:latin typeface="Arial" panose="020B0604020202020204" pitchFamily="34" charset="0"/>
            <a:cs typeface="Arial" panose="020B0604020202020204" pitchFamily="34" charset="0"/>
          </a:endParaRPr>
        </a:p>
      </dgm:t>
    </dgm:pt>
    <dgm:pt modelId="{0B627814-1E80-4743-8FBA-5BD0C4260DC7}" type="parTrans" cxnId="{510DF675-F451-4DD7-B865-BDD267C21822}">
      <dgm:prSet/>
      <dgm:spPr/>
      <dgm:t>
        <a:bodyPr/>
        <a:lstStyle/>
        <a:p>
          <a:endParaRPr lang="es-ES" sz="1200">
            <a:latin typeface="Arial" panose="020B0604020202020204" pitchFamily="34" charset="0"/>
            <a:cs typeface="Arial" panose="020B0604020202020204" pitchFamily="34" charset="0"/>
          </a:endParaRPr>
        </a:p>
      </dgm:t>
    </dgm:pt>
    <dgm:pt modelId="{F027350B-3704-40FD-BE93-42C1A5ECEBE5}" type="sibTrans" cxnId="{510DF675-F451-4DD7-B865-BDD267C21822}">
      <dgm:prSet/>
      <dgm:spPr/>
      <dgm:t>
        <a:bodyPr/>
        <a:lstStyle/>
        <a:p>
          <a:endParaRPr lang="es-ES" sz="1200">
            <a:latin typeface="Arial" panose="020B0604020202020204" pitchFamily="34" charset="0"/>
            <a:cs typeface="Arial" panose="020B0604020202020204" pitchFamily="34" charset="0"/>
          </a:endParaRPr>
        </a:p>
      </dgm:t>
    </dgm:pt>
    <dgm:pt modelId="{B50B0EA9-B930-4B3B-BD68-0D406A43FB7A}">
      <dgm:prSet custT="1"/>
      <dgm:spPr/>
      <dgm:t>
        <a:bodyPr/>
        <a:lstStyle/>
        <a:p>
          <a:r>
            <a:rPr lang="it-IT" sz="1200" b="0" i="0" u="none" dirty="0">
              <a:latin typeface="Arial" panose="020B0604020202020204" pitchFamily="34" charset="0"/>
              <a:cs typeface="Arial" panose="020B0604020202020204" pitchFamily="34" charset="0"/>
            </a:rPr>
            <a:t>BOGOTÁ - LA MACARENA - BOGOTÁ (SERVICIO PIONERO)</a:t>
          </a:r>
          <a:endParaRPr lang="es-ES" sz="1200" b="0" i="0" u="none" dirty="0">
            <a:latin typeface="Arial" panose="020B0604020202020204" pitchFamily="34" charset="0"/>
            <a:cs typeface="Arial" panose="020B0604020202020204" pitchFamily="34" charset="0"/>
          </a:endParaRPr>
        </a:p>
      </dgm:t>
    </dgm:pt>
    <dgm:pt modelId="{E2A5F475-2721-4F14-80A1-C20C490F1EAC}" type="parTrans" cxnId="{9E314846-DE41-4340-98B5-1D560714FBCD}">
      <dgm:prSet/>
      <dgm:spPr/>
      <dgm:t>
        <a:bodyPr/>
        <a:lstStyle/>
        <a:p>
          <a:endParaRPr lang="es-ES" sz="1200">
            <a:latin typeface="Arial" panose="020B0604020202020204" pitchFamily="34" charset="0"/>
            <a:cs typeface="Arial" panose="020B0604020202020204" pitchFamily="34" charset="0"/>
          </a:endParaRPr>
        </a:p>
      </dgm:t>
    </dgm:pt>
    <dgm:pt modelId="{7F56459C-E572-4F0E-B1EF-9BAF7E6C9C5E}" type="sibTrans" cxnId="{9E314846-DE41-4340-98B5-1D560714FBCD}">
      <dgm:prSet/>
      <dgm:spPr/>
      <dgm:t>
        <a:bodyPr/>
        <a:lstStyle/>
        <a:p>
          <a:endParaRPr lang="es-ES" sz="1200">
            <a:latin typeface="Arial" panose="020B0604020202020204" pitchFamily="34" charset="0"/>
            <a:cs typeface="Arial" panose="020B0604020202020204" pitchFamily="34" charset="0"/>
          </a:endParaRPr>
        </a:p>
      </dgm:t>
    </dgm:pt>
    <dgm:pt modelId="{D6A63E8D-99E7-45F3-B5AF-B9DE9909500C}">
      <dgm:prSet custT="1"/>
      <dgm:spPr/>
      <dgm:t>
        <a:bodyPr/>
        <a:lstStyle/>
        <a:p>
          <a:r>
            <a:rPr lang="es-ES" sz="1200" b="0" i="0" u="none" dirty="0">
              <a:latin typeface="Arial" panose="020B0604020202020204" pitchFamily="34" charset="0"/>
              <a:cs typeface="Arial" panose="020B0604020202020204" pitchFamily="34" charset="0"/>
            </a:rPr>
            <a:t>VILLAVICENCIO - LA MACARENA - VILLAVICENCIO (SERVICIO PIONERO)</a:t>
          </a:r>
        </a:p>
      </dgm:t>
    </dgm:pt>
    <dgm:pt modelId="{4A11A2AC-6366-4749-A3C4-B82B514FB66C}" type="parTrans" cxnId="{A244A487-96CB-4CA5-811A-845D2C7950F2}">
      <dgm:prSet/>
      <dgm:spPr/>
      <dgm:t>
        <a:bodyPr/>
        <a:lstStyle/>
        <a:p>
          <a:endParaRPr lang="es-ES" sz="1200">
            <a:latin typeface="Arial" panose="020B0604020202020204" pitchFamily="34" charset="0"/>
            <a:cs typeface="Arial" panose="020B0604020202020204" pitchFamily="34" charset="0"/>
          </a:endParaRPr>
        </a:p>
      </dgm:t>
    </dgm:pt>
    <dgm:pt modelId="{96E2C3B2-0007-4557-B276-13DF3556A30A}" type="sibTrans" cxnId="{A244A487-96CB-4CA5-811A-845D2C7950F2}">
      <dgm:prSet/>
      <dgm:spPr/>
      <dgm:t>
        <a:bodyPr/>
        <a:lstStyle/>
        <a:p>
          <a:endParaRPr lang="es-ES" sz="1200">
            <a:latin typeface="Arial" panose="020B0604020202020204" pitchFamily="34" charset="0"/>
            <a:cs typeface="Arial" panose="020B0604020202020204" pitchFamily="34" charset="0"/>
          </a:endParaRPr>
        </a:p>
      </dgm:t>
    </dgm:pt>
    <dgm:pt modelId="{C1A4D728-249C-4F67-966F-4ECDCDC6EB28}" type="pres">
      <dgm:prSet presAssocID="{2814912D-120C-4FB4-8706-3AEB34EFF671}" presName="Name0" presStyleCnt="0">
        <dgm:presLayoutVars>
          <dgm:dir/>
          <dgm:animLvl val="lvl"/>
          <dgm:resizeHandles val="exact"/>
        </dgm:presLayoutVars>
      </dgm:prSet>
      <dgm:spPr/>
    </dgm:pt>
    <dgm:pt modelId="{F671F15C-6189-4733-AD49-9C61890F4AAD}" type="pres">
      <dgm:prSet presAssocID="{95D08F9A-D1E3-4FA7-A9D6-5CD6627A694E}" presName="composite" presStyleCnt="0"/>
      <dgm:spPr/>
    </dgm:pt>
    <dgm:pt modelId="{E46C7767-A0C7-45B8-9498-B39A172FCDB2}" type="pres">
      <dgm:prSet presAssocID="{95D08F9A-D1E3-4FA7-A9D6-5CD6627A694E}" presName="parTx" presStyleLbl="alignNode1" presStyleIdx="0" presStyleCnt="3">
        <dgm:presLayoutVars>
          <dgm:chMax val="0"/>
          <dgm:chPref val="0"/>
          <dgm:bulletEnabled val="1"/>
        </dgm:presLayoutVars>
      </dgm:prSet>
      <dgm:spPr/>
    </dgm:pt>
    <dgm:pt modelId="{D57C648A-BD69-4227-8522-2A5532D829B5}" type="pres">
      <dgm:prSet presAssocID="{95D08F9A-D1E3-4FA7-A9D6-5CD6627A694E}" presName="desTx" presStyleLbl="alignAccFollowNode1" presStyleIdx="0" presStyleCnt="3">
        <dgm:presLayoutVars>
          <dgm:bulletEnabled val="1"/>
        </dgm:presLayoutVars>
      </dgm:prSet>
      <dgm:spPr/>
    </dgm:pt>
    <dgm:pt modelId="{7C51411B-AD98-4CDA-A82D-FEF7CF58EEF2}" type="pres">
      <dgm:prSet presAssocID="{49B3937C-52DB-4E16-862C-F6590A68D04F}" presName="space" presStyleCnt="0"/>
      <dgm:spPr/>
    </dgm:pt>
    <dgm:pt modelId="{D976B1A4-93F2-4E4D-8E8A-1F86F04090FD}" type="pres">
      <dgm:prSet presAssocID="{F72174C9-0651-4304-A6C7-BEF2CBF89C03}" presName="composite" presStyleCnt="0"/>
      <dgm:spPr/>
    </dgm:pt>
    <dgm:pt modelId="{6305411F-B32B-442C-8C9B-88EE79BCDB32}" type="pres">
      <dgm:prSet presAssocID="{F72174C9-0651-4304-A6C7-BEF2CBF89C03}" presName="parTx" presStyleLbl="alignNode1" presStyleIdx="1" presStyleCnt="3" custScaleX="140576" custScaleY="100000" custLinFactNeighborY="-19176">
        <dgm:presLayoutVars>
          <dgm:chMax val="0"/>
          <dgm:chPref val="0"/>
          <dgm:bulletEnabled val="1"/>
        </dgm:presLayoutVars>
      </dgm:prSet>
      <dgm:spPr/>
    </dgm:pt>
    <dgm:pt modelId="{71918451-B7F5-498A-8AAF-DCDE26E662A7}" type="pres">
      <dgm:prSet presAssocID="{F72174C9-0651-4304-A6C7-BEF2CBF89C03}" presName="desTx" presStyleLbl="alignAccFollowNode1" presStyleIdx="1" presStyleCnt="3" custScaleX="140576">
        <dgm:presLayoutVars>
          <dgm:bulletEnabled val="1"/>
        </dgm:presLayoutVars>
      </dgm:prSet>
      <dgm:spPr/>
    </dgm:pt>
    <dgm:pt modelId="{8F5B64DB-39F0-4226-80A5-88728DC5F015}" type="pres">
      <dgm:prSet presAssocID="{A9C08D79-F82A-4392-8092-9325A52784BD}" presName="space" presStyleCnt="0"/>
      <dgm:spPr/>
    </dgm:pt>
    <dgm:pt modelId="{406E43C7-EB78-4253-865F-E4BDCFDD4BF0}" type="pres">
      <dgm:prSet presAssocID="{934BB9D9-CBB8-4116-A6C9-84A48A91BB0B}" presName="composite" presStyleCnt="0"/>
      <dgm:spPr/>
    </dgm:pt>
    <dgm:pt modelId="{C61C367E-5830-4C94-B446-044BF090EF97}" type="pres">
      <dgm:prSet presAssocID="{934BB9D9-CBB8-4116-A6C9-84A48A91BB0B}" presName="parTx" presStyleLbl="alignNode1" presStyleIdx="2" presStyleCnt="3">
        <dgm:presLayoutVars>
          <dgm:chMax val="0"/>
          <dgm:chPref val="0"/>
          <dgm:bulletEnabled val="1"/>
        </dgm:presLayoutVars>
      </dgm:prSet>
      <dgm:spPr/>
    </dgm:pt>
    <dgm:pt modelId="{D8D294C3-15A9-4E78-90CC-56EEB52B7288}" type="pres">
      <dgm:prSet presAssocID="{934BB9D9-CBB8-4116-A6C9-84A48A91BB0B}" presName="desTx" presStyleLbl="alignAccFollowNode1" presStyleIdx="2" presStyleCnt="3">
        <dgm:presLayoutVars>
          <dgm:bulletEnabled val="1"/>
        </dgm:presLayoutVars>
      </dgm:prSet>
      <dgm:spPr/>
    </dgm:pt>
  </dgm:ptLst>
  <dgm:cxnLst>
    <dgm:cxn modelId="{E8C07521-ED9E-4D3D-BA8C-8455D4A2D8E0}" type="presOf" srcId="{D6A63E8D-99E7-45F3-B5AF-B9DE9909500C}" destId="{71918451-B7F5-498A-8AAF-DCDE26E662A7}" srcOrd="0" destOrd="8" presId="urn:microsoft.com/office/officeart/2005/8/layout/hList1"/>
    <dgm:cxn modelId="{5B140816-0721-4A3D-AF90-BCDD3D27DEA0}" type="presOf" srcId="{5E0C96FD-9198-4FD3-BEBA-6C883F4B8907}" destId="{D57C648A-BD69-4227-8522-2A5532D829B5}" srcOrd="0" destOrd="0" presId="urn:microsoft.com/office/officeart/2005/8/layout/hList1"/>
    <dgm:cxn modelId="{35573B44-E629-4B99-803B-30A8C2B70D65}" srcId="{F72174C9-0651-4304-A6C7-BEF2CBF89C03}" destId="{5C19E7AC-3FC6-46C4-8F7A-A6C20FEE62B6}" srcOrd="2" destOrd="0" parTransId="{90CD6972-3EBE-44DC-BC07-CFA214B6C514}" sibTransId="{0DC662E7-C908-4F93-B0E9-CAC2A3538CD1}"/>
    <dgm:cxn modelId="{97F8A54E-C9B2-4EC8-A910-937CBDF529EF}" srcId="{2814912D-120C-4FB4-8706-3AEB34EFF671}" destId="{934BB9D9-CBB8-4116-A6C9-84A48A91BB0B}" srcOrd="2" destOrd="0" parTransId="{EFF78970-566A-4012-A05A-32786819E1BF}" sibTransId="{35A769AF-E316-4222-ABBA-F5C074165583}"/>
    <dgm:cxn modelId="{35B1673A-41E4-4C03-8C23-364AEB0D8CD3}" srcId="{F72174C9-0651-4304-A6C7-BEF2CBF89C03}" destId="{385264EB-280C-4042-A598-115D8F9A59D3}" srcOrd="0" destOrd="0" parTransId="{20799E45-FB62-49DD-ACA0-5D93B2A9C860}" sibTransId="{A286E74B-A17A-42CF-B1EB-A7F18DB31487}"/>
    <dgm:cxn modelId="{A8EC1B4B-6131-46F7-9F1B-0B6BDE68B114}" type="presOf" srcId="{95D08F9A-D1E3-4FA7-A9D6-5CD6627A694E}" destId="{E46C7767-A0C7-45B8-9498-B39A172FCDB2}" srcOrd="0" destOrd="0" presId="urn:microsoft.com/office/officeart/2005/8/layout/hList1"/>
    <dgm:cxn modelId="{64DCA327-914B-41C0-872D-B63304C458E1}" type="presOf" srcId="{385264EB-280C-4042-A598-115D8F9A59D3}" destId="{71918451-B7F5-498A-8AAF-DCDE26E662A7}" srcOrd="0" destOrd="0" presId="urn:microsoft.com/office/officeart/2005/8/layout/hList1"/>
    <dgm:cxn modelId="{7DC5FD54-252F-4590-A668-05D1C1F50C2E}" type="presOf" srcId="{934BB9D9-CBB8-4116-A6C9-84A48A91BB0B}" destId="{C61C367E-5830-4C94-B446-044BF090EF97}" srcOrd="0" destOrd="0" presId="urn:microsoft.com/office/officeart/2005/8/layout/hList1"/>
    <dgm:cxn modelId="{5829AB21-1261-4A06-8990-8AD5BB5B5BFC}" type="presOf" srcId="{2814912D-120C-4FB4-8706-3AEB34EFF671}" destId="{C1A4D728-249C-4F67-966F-4ECDCDC6EB28}" srcOrd="0" destOrd="0" presId="urn:microsoft.com/office/officeart/2005/8/layout/hList1"/>
    <dgm:cxn modelId="{E2E2C6EC-EE9D-46E9-9075-671311A8DC07}" type="presOf" srcId="{D2F54888-D6F4-4D17-809E-D749C8B6F4E6}" destId="{71918451-B7F5-498A-8AAF-DCDE26E662A7}" srcOrd="0" destOrd="1" presId="urn:microsoft.com/office/officeart/2005/8/layout/hList1"/>
    <dgm:cxn modelId="{7F1EF496-911A-4075-84FC-2F9B15845172}" type="presOf" srcId="{C1767B94-E2C7-413C-97B1-77263C0E1368}" destId="{71918451-B7F5-498A-8AAF-DCDE26E662A7}" srcOrd="0" destOrd="5" presId="urn:microsoft.com/office/officeart/2005/8/layout/hList1"/>
    <dgm:cxn modelId="{CAF21AC6-D7DD-4999-AF8B-281BBBAFF160}" type="presOf" srcId="{B50B0EA9-B930-4B3B-BD68-0D406A43FB7A}" destId="{71918451-B7F5-498A-8AAF-DCDE26E662A7}" srcOrd="0" destOrd="7" presId="urn:microsoft.com/office/officeart/2005/8/layout/hList1"/>
    <dgm:cxn modelId="{D9E8AD5F-F14B-40F4-A596-51C1D670F2ED}" type="presOf" srcId="{66F8EA49-9313-44CB-A00A-8623A85BB050}" destId="{71918451-B7F5-498A-8AAF-DCDE26E662A7}" srcOrd="0" destOrd="6" presId="urn:microsoft.com/office/officeart/2005/8/layout/hList1"/>
    <dgm:cxn modelId="{AF4DB739-14C6-4F12-8DA4-36DCF59FE661}" srcId="{F72174C9-0651-4304-A6C7-BEF2CBF89C03}" destId="{C1767B94-E2C7-413C-97B1-77263C0E1368}" srcOrd="5" destOrd="0" parTransId="{957137B4-5FC5-4BDA-AC5A-C3339E34EB1D}" sibTransId="{2FA62EC2-8ADB-4627-A675-BDC5FC1D5A66}"/>
    <dgm:cxn modelId="{510DF675-F451-4DD7-B865-BDD267C21822}" srcId="{F72174C9-0651-4304-A6C7-BEF2CBF89C03}" destId="{66F8EA49-9313-44CB-A00A-8623A85BB050}" srcOrd="6" destOrd="0" parTransId="{0B627814-1E80-4743-8FBA-5BD0C4260DC7}" sibTransId="{F027350B-3704-40FD-BE93-42C1A5ECEBE5}"/>
    <dgm:cxn modelId="{9E314846-DE41-4340-98B5-1D560714FBCD}" srcId="{F72174C9-0651-4304-A6C7-BEF2CBF89C03}" destId="{B50B0EA9-B930-4B3B-BD68-0D406A43FB7A}" srcOrd="7" destOrd="0" parTransId="{E2A5F475-2721-4F14-80A1-C20C490F1EAC}" sibTransId="{7F56459C-E572-4F0E-B1EF-9BAF7E6C9C5E}"/>
    <dgm:cxn modelId="{C9EDB50B-8F85-4A56-B830-571952E1D2BC}" srcId="{934BB9D9-CBB8-4116-A6C9-84A48A91BB0B}" destId="{07103700-6177-43FB-BFBF-F587F716ACEA}" srcOrd="0" destOrd="0" parTransId="{9BB13368-9AEA-4AA8-9B89-EC2E087F2659}" sibTransId="{346D5C25-3A90-43E5-B6A4-8DB8E58036C5}"/>
    <dgm:cxn modelId="{A4CBDE96-D823-48AC-AAFF-0137E412DC6D}" type="presOf" srcId="{07103700-6177-43FB-BFBF-F587F716ACEA}" destId="{D8D294C3-15A9-4E78-90CC-56EEB52B7288}" srcOrd="0" destOrd="0" presId="urn:microsoft.com/office/officeart/2005/8/layout/hList1"/>
    <dgm:cxn modelId="{36D1C38E-F9AF-4974-AD1B-F7B81C38BBEA}" type="presOf" srcId="{5C19E7AC-3FC6-46C4-8F7A-A6C20FEE62B6}" destId="{71918451-B7F5-498A-8AAF-DCDE26E662A7}" srcOrd="0" destOrd="2" presId="urn:microsoft.com/office/officeart/2005/8/layout/hList1"/>
    <dgm:cxn modelId="{07DDC7F3-E9E3-4F24-A429-8722B1F5BF7A}" srcId="{2814912D-120C-4FB4-8706-3AEB34EFF671}" destId="{95D08F9A-D1E3-4FA7-A9D6-5CD6627A694E}" srcOrd="0" destOrd="0" parTransId="{BF767F64-CA42-4F74-B52B-9B6802EF53BF}" sibTransId="{49B3937C-52DB-4E16-862C-F6590A68D04F}"/>
    <dgm:cxn modelId="{A521C3BB-7498-4AF4-BE4F-6BFD11AABAA0}" srcId="{F72174C9-0651-4304-A6C7-BEF2CBF89C03}" destId="{97040AE6-6E35-4D0E-BD09-5253A4E102F5}" srcOrd="4" destOrd="0" parTransId="{DC472BD4-938C-4848-8564-ABCDD3309F7B}" sibTransId="{A00563A6-AE04-4ADF-A0FC-D3B6E4B3A6B4}"/>
    <dgm:cxn modelId="{551E3EF0-34CB-4A32-8456-43CEFA65FD3E}" srcId="{2814912D-120C-4FB4-8706-3AEB34EFF671}" destId="{F72174C9-0651-4304-A6C7-BEF2CBF89C03}" srcOrd="1" destOrd="0" parTransId="{EBA47FAA-335A-4CFB-A253-352E9F0F0C0A}" sibTransId="{A9C08D79-F82A-4392-8092-9325A52784BD}"/>
    <dgm:cxn modelId="{A244A487-96CB-4CA5-811A-845D2C7950F2}" srcId="{F72174C9-0651-4304-A6C7-BEF2CBF89C03}" destId="{D6A63E8D-99E7-45F3-B5AF-B9DE9909500C}" srcOrd="8" destOrd="0" parTransId="{4A11A2AC-6366-4749-A3C4-B82B514FB66C}" sibTransId="{96E2C3B2-0007-4557-B276-13DF3556A30A}"/>
    <dgm:cxn modelId="{8EA6C1CA-5FFC-4096-8FDA-77C17AB54644}" type="presOf" srcId="{BD52D2DF-3989-484A-9152-297C4A3E5F1A}" destId="{71918451-B7F5-498A-8AAF-DCDE26E662A7}" srcOrd="0" destOrd="3" presId="urn:microsoft.com/office/officeart/2005/8/layout/hList1"/>
    <dgm:cxn modelId="{86CD7457-66B8-4255-893D-83A1F2C0A1FF}" type="presOf" srcId="{97040AE6-6E35-4D0E-BD09-5253A4E102F5}" destId="{71918451-B7F5-498A-8AAF-DCDE26E662A7}" srcOrd="0" destOrd="4" presId="urn:microsoft.com/office/officeart/2005/8/layout/hList1"/>
    <dgm:cxn modelId="{98932661-E95E-4CB9-B2E0-C43895EE2AED}" srcId="{95D08F9A-D1E3-4FA7-A9D6-5CD6627A694E}" destId="{5E0C96FD-9198-4FD3-BEBA-6C883F4B8907}" srcOrd="0" destOrd="0" parTransId="{D6EBE5BB-94E5-48C0-AB48-A481C4344A98}" sibTransId="{305A842F-B6A4-4DA4-97CF-57A8401F73A2}"/>
    <dgm:cxn modelId="{F7B23727-3741-4AAF-B608-3C71CB176D27}" type="presOf" srcId="{F72174C9-0651-4304-A6C7-BEF2CBF89C03}" destId="{6305411F-B32B-442C-8C9B-88EE79BCDB32}" srcOrd="0" destOrd="0" presId="urn:microsoft.com/office/officeart/2005/8/layout/hList1"/>
    <dgm:cxn modelId="{704AF60F-4A33-4865-BD87-023BE9352B62}" srcId="{F72174C9-0651-4304-A6C7-BEF2CBF89C03}" destId="{D2F54888-D6F4-4D17-809E-D749C8B6F4E6}" srcOrd="1" destOrd="0" parTransId="{88E09441-4F9C-4C01-ACCE-1E180D2B212F}" sibTransId="{A9BDCA6C-3D65-4FDC-A2E7-01ADDE8315DA}"/>
    <dgm:cxn modelId="{EDDC6DC9-3030-46B2-81C0-77CA7B2D3A92}" srcId="{F72174C9-0651-4304-A6C7-BEF2CBF89C03}" destId="{BD52D2DF-3989-484A-9152-297C4A3E5F1A}" srcOrd="3" destOrd="0" parTransId="{9AEF1859-DE1C-4FCE-8437-EA5545BDC3CB}" sibTransId="{CC530FEB-442D-43DA-98AB-07236BBCF828}"/>
    <dgm:cxn modelId="{BDB76FF3-F43E-4F1E-91CB-4C7FF324EDF9}" type="presParOf" srcId="{C1A4D728-249C-4F67-966F-4ECDCDC6EB28}" destId="{F671F15C-6189-4733-AD49-9C61890F4AAD}" srcOrd="0" destOrd="0" presId="urn:microsoft.com/office/officeart/2005/8/layout/hList1"/>
    <dgm:cxn modelId="{8A91515D-1D76-4595-A0D2-1B333A8F5036}" type="presParOf" srcId="{F671F15C-6189-4733-AD49-9C61890F4AAD}" destId="{E46C7767-A0C7-45B8-9498-B39A172FCDB2}" srcOrd="0" destOrd="0" presId="urn:microsoft.com/office/officeart/2005/8/layout/hList1"/>
    <dgm:cxn modelId="{EB9D5F04-5B5D-47F6-8795-43D309C310E5}" type="presParOf" srcId="{F671F15C-6189-4733-AD49-9C61890F4AAD}" destId="{D57C648A-BD69-4227-8522-2A5532D829B5}" srcOrd="1" destOrd="0" presId="urn:microsoft.com/office/officeart/2005/8/layout/hList1"/>
    <dgm:cxn modelId="{A955D19C-058E-4C95-875C-4379E9F9B0DB}" type="presParOf" srcId="{C1A4D728-249C-4F67-966F-4ECDCDC6EB28}" destId="{7C51411B-AD98-4CDA-A82D-FEF7CF58EEF2}" srcOrd="1" destOrd="0" presId="urn:microsoft.com/office/officeart/2005/8/layout/hList1"/>
    <dgm:cxn modelId="{EE9B5E54-C12A-4459-961E-774C32D64F00}" type="presParOf" srcId="{C1A4D728-249C-4F67-966F-4ECDCDC6EB28}" destId="{D976B1A4-93F2-4E4D-8E8A-1F86F04090FD}" srcOrd="2" destOrd="0" presId="urn:microsoft.com/office/officeart/2005/8/layout/hList1"/>
    <dgm:cxn modelId="{EEA6AE01-1591-4A19-8FC5-6F7B1BCFBAA5}" type="presParOf" srcId="{D976B1A4-93F2-4E4D-8E8A-1F86F04090FD}" destId="{6305411F-B32B-442C-8C9B-88EE79BCDB32}" srcOrd="0" destOrd="0" presId="urn:microsoft.com/office/officeart/2005/8/layout/hList1"/>
    <dgm:cxn modelId="{A5D8233E-6CBC-4B44-AD1B-3AB59DDB9159}" type="presParOf" srcId="{D976B1A4-93F2-4E4D-8E8A-1F86F04090FD}" destId="{71918451-B7F5-498A-8AAF-DCDE26E662A7}" srcOrd="1" destOrd="0" presId="urn:microsoft.com/office/officeart/2005/8/layout/hList1"/>
    <dgm:cxn modelId="{C728CF3A-F21D-42A2-A0B4-DF431AFA4E0E}" type="presParOf" srcId="{C1A4D728-249C-4F67-966F-4ECDCDC6EB28}" destId="{8F5B64DB-39F0-4226-80A5-88728DC5F015}" srcOrd="3" destOrd="0" presId="urn:microsoft.com/office/officeart/2005/8/layout/hList1"/>
    <dgm:cxn modelId="{E3E855EB-8315-4A20-BF43-C98961F93A08}" type="presParOf" srcId="{C1A4D728-249C-4F67-966F-4ECDCDC6EB28}" destId="{406E43C7-EB78-4253-865F-E4BDCFDD4BF0}" srcOrd="4" destOrd="0" presId="urn:microsoft.com/office/officeart/2005/8/layout/hList1"/>
    <dgm:cxn modelId="{F9FAE21D-F093-4CFB-9854-DBA594301660}" type="presParOf" srcId="{406E43C7-EB78-4253-865F-E4BDCFDD4BF0}" destId="{C61C367E-5830-4C94-B446-044BF090EF97}" srcOrd="0" destOrd="0" presId="urn:microsoft.com/office/officeart/2005/8/layout/hList1"/>
    <dgm:cxn modelId="{B7D80D4A-5C31-4FD4-8F6F-515DA6D57355}" type="presParOf" srcId="{406E43C7-EB78-4253-865F-E4BDCFDD4BF0}" destId="{D8D294C3-15A9-4E78-90CC-56EEB52B728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814912D-120C-4FB4-8706-3AEB34EFF671}" type="doc">
      <dgm:prSet loTypeId="urn:microsoft.com/office/officeart/2005/8/layout/hList1" loCatId="list" qsTypeId="urn:microsoft.com/office/officeart/2005/8/quickstyle/3d3" qsCatId="3D" csTypeId="urn:microsoft.com/office/officeart/2005/8/colors/colorful3" csCatId="colorful" phldr="1"/>
      <dgm:spPr/>
      <dgm:t>
        <a:bodyPr/>
        <a:lstStyle/>
        <a:p>
          <a:endParaRPr lang="es-ES"/>
        </a:p>
      </dgm:t>
    </dgm:pt>
    <dgm:pt modelId="{95D08F9A-D1E3-4FA7-A9D6-5CD6627A694E}">
      <dgm:prSet phldrT="[Texto]" custT="1"/>
      <dgm:spPr/>
      <dgm:t>
        <a:bodyPr/>
        <a:lstStyle/>
        <a:p>
          <a:r>
            <a:rPr lang="es-CO" sz="1200" b="1" i="0" u="none" dirty="0" err="1">
              <a:latin typeface="Arial" panose="020B0604020202020204" pitchFamily="34" charset="0"/>
              <a:cs typeface="Arial" panose="020B0604020202020204" pitchFamily="34" charset="0"/>
            </a:rPr>
            <a:t>LATAM</a:t>
          </a:r>
          <a:r>
            <a:rPr lang="es-CO" sz="1200" b="1" i="0" u="none" dirty="0">
              <a:latin typeface="Arial" panose="020B0604020202020204" pitchFamily="34" charset="0"/>
              <a:cs typeface="Arial" panose="020B0604020202020204" pitchFamily="34" charset="0"/>
            </a:rPr>
            <a:t> (AIRES) COLOMBIA </a:t>
          </a:r>
          <a:endParaRPr lang="es-ES" sz="1200" dirty="0">
            <a:latin typeface="Arial" panose="020B0604020202020204" pitchFamily="34" charset="0"/>
            <a:cs typeface="Arial" panose="020B0604020202020204" pitchFamily="34" charset="0"/>
          </a:endParaRPr>
        </a:p>
      </dgm:t>
    </dgm:pt>
    <dgm:pt modelId="{BF767F64-CA42-4F74-B52B-9B6802EF53BF}" type="parTrans" cxnId="{07DDC7F3-E9E3-4F24-A429-8722B1F5BF7A}">
      <dgm:prSet/>
      <dgm:spPr/>
      <dgm:t>
        <a:bodyPr/>
        <a:lstStyle/>
        <a:p>
          <a:endParaRPr lang="es-ES" sz="1200">
            <a:latin typeface="Arial" panose="020B0604020202020204" pitchFamily="34" charset="0"/>
            <a:cs typeface="Arial" panose="020B0604020202020204" pitchFamily="34" charset="0"/>
          </a:endParaRPr>
        </a:p>
      </dgm:t>
    </dgm:pt>
    <dgm:pt modelId="{49B3937C-52DB-4E16-862C-F6590A68D04F}" type="sibTrans" cxnId="{07DDC7F3-E9E3-4F24-A429-8722B1F5BF7A}">
      <dgm:prSet/>
      <dgm:spPr/>
      <dgm:t>
        <a:bodyPr/>
        <a:lstStyle/>
        <a:p>
          <a:endParaRPr lang="es-ES" sz="1200">
            <a:latin typeface="Arial" panose="020B0604020202020204" pitchFamily="34" charset="0"/>
            <a:cs typeface="Arial" panose="020B0604020202020204" pitchFamily="34" charset="0"/>
          </a:endParaRPr>
        </a:p>
      </dgm:t>
    </dgm:pt>
    <dgm:pt modelId="{5E0C96FD-9198-4FD3-BEBA-6C883F4B8907}">
      <dgm:prSet phldrT="[Texto]" custT="1"/>
      <dgm:spPr/>
      <dgm:t>
        <a:bodyPr/>
        <a:lstStyle/>
        <a:p>
          <a:r>
            <a:rPr lang="es-CO" sz="1200" b="0" i="0" u="none" dirty="0">
              <a:latin typeface="Arial" panose="020B0604020202020204" pitchFamily="34" charset="0"/>
              <a:cs typeface="Arial" panose="020B0604020202020204" pitchFamily="34" charset="0"/>
            </a:rPr>
            <a:t>CARTAGENA-SAN ANDRES-CARTAGENA</a:t>
          </a:r>
          <a:endParaRPr lang="es-ES" sz="1200" dirty="0">
            <a:latin typeface="Arial" panose="020B0604020202020204" pitchFamily="34" charset="0"/>
            <a:cs typeface="Arial" panose="020B0604020202020204" pitchFamily="34" charset="0"/>
          </a:endParaRPr>
        </a:p>
      </dgm:t>
    </dgm:pt>
    <dgm:pt modelId="{D6EBE5BB-94E5-48C0-AB48-A481C4344A98}" type="parTrans" cxnId="{98932661-E95E-4CB9-B2E0-C43895EE2AED}">
      <dgm:prSet/>
      <dgm:spPr/>
      <dgm:t>
        <a:bodyPr/>
        <a:lstStyle/>
        <a:p>
          <a:endParaRPr lang="es-ES" sz="1200">
            <a:latin typeface="Arial" panose="020B0604020202020204" pitchFamily="34" charset="0"/>
            <a:cs typeface="Arial" panose="020B0604020202020204" pitchFamily="34" charset="0"/>
          </a:endParaRPr>
        </a:p>
      </dgm:t>
    </dgm:pt>
    <dgm:pt modelId="{305A842F-B6A4-4DA4-97CF-57A8401F73A2}" type="sibTrans" cxnId="{98932661-E95E-4CB9-B2E0-C43895EE2AED}">
      <dgm:prSet/>
      <dgm:spPr/>
      <dgm:t>
        <a:bodyPr/>
        <a:lstStyle/>
        <a:p>
          <a:endParaRPr lang="es-ES" sz="1200">
            <a:latin typeface="Arial" panose="020B0604020202020204" pitchFamily="34" charset="0"/>
            <a:cs typeface="Arial" panose="020B0604020202020204" pitchFamily="34" charset="0"/>
          </a:endParaRPr>
        </a:p>
      </dgm:t>
    </dgm:pt>
    <dgm:pt modelId="{F72174C9-0651-4304-A6C7-BEF2CBF89C03}">
      <dgm:prSet phldrT="[Texto]" custT="1"/>
      <dgm:spPr/>
      <dgm:t>
        <a:bodyPr/>
        <a:lstStyle/>
        <a:p>
          <a:r>
            <a:rPr lang="es-CO" sz="1200" b="1" i="0" u="none" dirty="0" err="1">
              <a:latin typeface="Arial" panose="020B0604020202020204" pitchFamily="34" charset="0"/>
              <a:cs typeface="Arial" panose="020B0604020202020204" pitchFamily="34" charset="0"/>
            </a:rPr>
            <a:t>EASYFLY</a:t>
          </a:r>
          <a:r>
            <a:rPr lang="es-CO" sz="1200" b="1" i="0" u="none" dirty="0">
              <a:latin typeface="Arial" panose="020B0604020202020204" pitchFamily="34" charset="0"/>
              <a:cs typeface="Arial" panose="020B0604020202020204" pitchFamily="34" charset="0"/>
            </a:rPr>
            <a:t> S. A </a:t>
          </a:r>
          <a:endParaRPr lang="es-ES" sz="1200" dirty="0">
            <a:latin typeface="Arial" panose="020B0604020202020204" pitchFamily="34" charset="0"/>
            <a:cs typeface="Arial" panose="020B0604020202020204" pitchFamily="34" charset="0"/>
          </a:endParaRPr>
        </a:p>
      </dgm:t>
    </dgm:pt>
    <dgm:pt modelId="{EBA47FAA-335A-4CFB-A253-352E9F0F0C0A}" type="parTrans" cxnId="{551E3EF0-34CB-4A32-8456-43CEFA65FD3E}">
      <dgm:prSet/>
      <dgm:spPr/>
      <dgm:t>
        <a:bodyPr/>
        <a:lstStyle/>
        <a:p>
          <a:endParaRPr lang="es-ES" sz="1200">
            <a:latin typeface="Arial" panose="020B0604020202020204" pitchFamily="34" charset="0"/>
            <a:cs typeface="Arial" panose="020B0604020202020204" pitchFamily="34" charset="0"/>
          </a:endParaRPr>
        </a:p>
      </dgm:t>
    </dgm:pt>
    <dgm:pt modelId="{A9C08D79-F82A-4392-8092-9325A52784BD}" type="sibTrans" cxnId="{551E3EF0-34CB-4A32-8456-43CEFA65FD3E}">
      <dgm:prSet/>
      <dgm:spPr/>
      <dgm:t>
        <a:bodyPr/>
        <a:lstStyle/>
        <a:p>
          <a:endParaRPr lang="es-ES" sz="1200">
            <a:latin typeface="Arial" panose="020B0604020202020204" pitchFamily="34" charset="0"/>
            <a:cs typeface="Arial" panose="020B0604020202020204" pitchFamily="34" charset="0"/>
          </a:endParaRPr>
        </a:p>
      </dgm:t>
    </dgm:pt>
    <dgm:pt modelId="{934BB9D9-CBB8-4116-A6C9-84A48A91BB0B}">
      <dgm:prSet phldrT="[Texto]" custT="1"/>
      <dgm:spPr/>
      <dgm:t>
        <a:bodyPr/>
        <a:lstStyle/>
        <a:p>
          <a:r>
            <a:rPr lang="es-CO" sz="1200" b="1" i="0" u="none" dirty="0">
              <a:latin typeface="Arial" panose="020B0604020202020204" pitchFamily="34" charset="0"/>
              <a:cs typeface="Arial" panose="020B0604020202020204" pitchFamily="34" charset="0"/>
            </a:rPr>
            <a:t>FAST COLOMBIA S.A.S. MARCA VIVA COLOMBIA</a:t>
          </a:r>
          <a:endParaRPr lang="es-ES" sz="1200" dirty="0">
            <a:latin typeface="Arial" panose="020B0604020202020204" pitchFamily="34" charset="0"/>
            <a:cs typeface="Arial" panose="020B0604020202020204" pitchFamily="34" charset="0"/>
          </a:endParaRPr>
        </a:p>
      </dgm:t>
    </dgm:pt>
    <dgm:pt modelId="{EFF78970-566A-4012-A05A-32786819E1BF}" type="parTrans" cxnId="{97F8A54E-C9B2-4EC8-A910-937CBDF529EF}">
      <dgm:prSet/>
      <dgm:spPr/>
      <dgm:t>
        <a:bodyPr/>
        <a:lstStyle/>
        <a:p>
          <a:endParaRPr lang="es-ES" sz="1200">
            <a:latin typeface="Arial" panose="020B0604020202020204" pitchFamily="34" charset="0"/>
            <a:cs typeface="Arial" panose="020B0604020202020204" pitchFamily="34" charset="0"/>
          </a:endParaRPr>
        </a:p>
      </dgm:t>
    </dgm:pt>
    <dgm:pt modelId="{35A769AF-E316-4222-ABBA-F5C074165583}" type="sibTrans" cxnId="{97F8A54E-C9B2-4EC8-A910-937CBDF529EF}">
      <dgm:prSet/>
      <dgm:spPr/>
      <dgm:t>
        <a:bodyPr/>
        <a:lstStyle/>
        <a:p>
          <a:endParaRPr lang="es-ES" sz="1200">
            <a:latin typeface="Arial" panose="020B0604020202020204" pitchFamily="34" charset="0"/>
            <a:cs typeface="Arial" panose="020B0604020202020204" pitchFamily="34" charset="0"/>
          </a:endParaRPr>
        </a:p>
      </dgm:t>
    </dgm:pt>
    <dgm:pt modelId="{07103700-6177-43FB-BFBF-F587F716ACEA}">
      <dgm:prSet phldrT="[Texto]" custT="1"/>
      <dgm:spPr/>
      <dgm:t>
        <a:bodyPr/>
        <a:lstStyle/>
        <a:p>
          <a:r>
            <a:rPr lang="es-CO" sz="1200" b="0" i="0" u="none">
              <a:latin typeface="Arial" panose="020B0604020202020204" pitchFamily="34" charset="0"/>
              <a:cs typeface="Arial" panose="020B0604020202020204" pitchFamily="34" charset="0"/>
            </a:rPr>
            <a:t>BUCARAMANGA-SAN ANDRÉS-BUCARAMANGA</a:t>
          </a:r>
          <a:endParaRPr lang="es-ES" sz="1200" dirty="0">
            <a:latin typeface="Arial" panose="020B0604020202020204" pitchFamily="34" charset="0"/>
            <a:cs typeface="Arial" panose="020B0604020202020204" pitchFamily="34" charset="0"/>
          </a:endParaRPr>
        </a:p>
      </dgm:t>
    </dgm:pt>
    <dgm:pt modelId="{9BB13368-9AEA-4AA8-9B89-EC2E087F2659}" type="parTrans" cxnId="{C9EDB50B-8F85-4A56-B830-571952E1D2BC}">
      <dgm:prSet/>
      <dgm:spPr/>
      <dgm:t>
        <a:bodyPr/>
        <a:lstStyle/>
        <a:p>
          <a:endParaRPr lang="es-ES" sz="1200">
            <a:latin typeface="Arial" panose="020B0604020202020204" pitchFamily="34" charset="0"/>
            <a:cs typeface="Arial" panose="020B0604020202020204" pitchFamily="34" charset="0"/>
          </a:endParaRPr>
        </a:p>
      </dgm:t>
    </dgm:pt>
    <dgm:pt modelId="{346D5C25-3A90-43E5-B6A4-8DB8E58036C5}" type="sibTrans" cxnId="{C9EDB50B-8F85-4A56-B830-571952E1D2BC}">
      <dgm:prSet/>
      <dgm:spPr/>
      <dgm:t>
        <a:bodyPr/>
        <a:lstStyle/>
        <a:p>
          <a:endParaRPr lang="es-ES" sz="1200">
            <a:latin typeface="Arial" panose="020B0604020202020204" pitchFamily="34" charset="0"/>
            <a:cs typeface="Arial" panose="020B0604020202020204" pitchFamily="34" charset="0"/>
          </a:endParaRPr>
        </a:p>
      </dgm:t>
    </dgm:pt>
    <dgm:pt modelId="{385264EB-280C-4042-A598-115D8F9A59D3}">
      <dgm:prSet phldrT="[Texto]" custT="1"/>
      <dgm:spPr/>
      <dgm:t>
        <a:bodyPr/>
        <a:lstStyle/>
        <a:p>
          <a:pPr>
            <a:lnSpc>
              <a:spcPct val="100000"/>
            </a:lnSpc>
          </a:pPr>
          <a:r>
            <a:rPr lang="es-CO" sz="1100" b="0" i="0" u="none" strike="noStrike">
              <a:solidFill>
                <a:srgbClr val="000000"/>
              </a:solidFill>
              <a:effectLst/>
              <a:latin typeface="Arial" panose="020B0604020202020204" pitchFamily="34" charset="0"/>
              <a:cs typeface="Arial" panose="020B0604020202020204" pitchFamily="34" charset="0"/>
            </a:rPr>
            <a:t>BOGOTÁ-BAHÍA SOLANO-BOGOTÁ (SERVICIO PIONERO) </a:t>
          </a:r>
          <a:endParaRPr lang="es-ES" sz="1100" dirty="0">
            <a:latin typeface="Arial" panose="020B0604020202020204" pitchFamily="34" charset="0"/>
            <a:cs typeface="Arial" panose="020B0604020202020204" pitchFamily="34" charset="0"/>
          </a:endParaRPr>
        </a:p>
      </dgm:t>
    </dgm:pt>
    <dgm:pt modelId="{20799E45-FB62-49DD-ACA0-5D93B2A9C860}" type="parTrans" cxnId="{35B1673A-41E4-4C03-8C23-364AEB0D8CD3}">
      <dgm:prSet/>
      <dgm:spPr/>
      <dgm:t>
        <a:bodyPr/>
        <a:lstStyle/>
        <a:p>
          <a:endParaRPr lang="es-ES" sz="1200">
            <a:latin typeface="Arial" panose="020B0604020202020204" pitchFamily="34" charset="0"/>
            <a:cs typeface="Arial" panose="020B0604020202020204" pitchFamily="34" charset="0"/>
          </a:endParaRPr>
        </a:p>
      </dgm:t>
    </dgm:pt>
    <dgm:pt modelId="{A286E74B-A17A-42CF-B1EB-A7F18DB31487}" type="sibTrans" cxnId="{35B1673A-41E4-4C03-8C23-364AEB0D8CD3}">
      <dgm:prSet/>
      <dgm:spPr/>
      <dgm:t>
        <a:bodyPr/>
        <a:lstStyle/>
        <a:p>
          <a:endParaRPr lang="es-ES" sz="1200">
            <a:latin typeface="Arial" panose="020B0604020202020204" pitchFamily="34" charset="0"/>
            <a:cs typeface="Arial" panose="020B0604020202020204" pitchFamily="34" charset="0"/>
          </a:endParaRPr>
        </a:p>
      </dgm:t>
    </dgm:pt>
    <dgm:pt modelId="{3C2D8A89-DED9-46E5-ACB6-9973A9B687C7}">
      <dgm:prSet custT="1"/>
      <dgm:spPr/>
      <dgm:t>
        <a:bodyPr/>
        <a:lstStyle/>
        <a:p>
          <a:pPr>
            <a:lnSpc>
              <a:spcPct val="100000"/>
            </a:lnSpc>
          </a:pPr>
          <a:r>
            <a:rPr lang="es-CO" sz="1100" b="0" i="0" u="none" strike="noStrike" dirty="0">
              <a:solidFill>
                <a:srgbClr val="000000"/>
              </a:solidFill>
              <a:effectLst/>
              <a:latin typeface="Arial" panose="020B0604020202020204" pitchFamily="34" charset="0"/>
              <a:cs typeface="Arial" panose="020B0604020202020204" pitchFamily="34" charset="0"/>
            </a:rPr>
            <a:t>MEDELLÍN-</a:t>
          </a:r>
          <a:r>
            <a:rPr lang="es-CO" sz="1100" b="0" i="0" u="none" strike="noStrike" dirty="0" err="1">
              <a:solidFill>
                <a:srgbClr val="000000"/>
              </a:solidFill>
              <a:effectLst/>
              <a:latin typeface="Arial" panose="020B0604020202020204" pitchFamily="34" charset="0"/>
              <a:cs typeface="Arial" panose="020B0604020202020204" pitchFamily="34" charset="0"/>
            </a:rPr>
            <a:t>ACANDí</a:t>
          </a:r>
          <a:r>
            <a:rPr lang="es-CO" sz="1100" b="0" i="0" u="none" strike="noStrike" dirty="0">
              <a:solidFill>
                <a:srgbClr val="000000"/>
              </a:solidFill>
              <a:effectLst/>
              <a:latin typeface="Arial" panose="020B0604020202020204" pitchFamily="34" charset="0"/>
              <a:cs typeface="Arial" panose="020B0604020202020204" pitchFamily="34" charset="0"/>
            </a:rPr>
            <a:t>-MEDELLÍN</a:t>
          </a:r>
          <a:endParaRPr lang="es-CO" sz="1100" dirty="0">
            <a:effectLst/>
            <a:latin typeface="Arial" panose="020B0604020202020204" pitchFamily="34" charset="0"/>
            <a:cs typeface="Arial" panose="020B0604020202020204" pitchFamily="34" charset="0"/>
          </a:endParaRPr>
        </a:p>
      </dgm:t>
    </dgm:pt>
    <dgm:pt modelId="{A95EE8E8-8AFE-4D43-B8FD-84325BF23463}" type="parTrans" cxnId="{92FB7D5C-B207-4E89-8DDA-415A04E27DA3}">
      <dgm:prSet/>
      <dgm:spPr/>
      <dgm:t>
        <a:bodyPr/>
        <a:lstStyle/>
        <a:p>
          <a:endParaRPr lang="es-ES" sz="1200">
            <a:latin typeface="Arial" panose="020B0604020202020204" pitchFamily="34" charset="0"/>
            <a:cs typeface="Arial" panose="020B0604020202020204" pitchFamily="34" charset="0"/>
          </a:endParaRPr>
        </a:p>
      </dgm:t>
    </dgm:pt>
    <dgm:pt modelId="{E1C36C0B-7612-4893-8D74-3C9337895602}" type="sibTrans" cxnId="{92FB7D5C-B207-4E89-8DDA-415A04E27DA3}">
      <dgm:prSet/>
      <dgm:spPr/>
      <dgm:t>
        <a:bodyPr/>
        <a:lstStyle/>
        <a:p>
          <a:endParaRPr lang="es-ES" sz="1200">
            <a:latin typeface="Arial" panose="020B0604020202020204" pitchFamily="34" charset="0"/>
            <a:cs typeface="Arial" panose="020B0604020202020204" pitchFamily="34" charset="0"/>
          </a:endParaRPr>
        </a:p>
      </dgm:t>
    </dgm:pt>
    <dgm:pt modelId="{DCD49220-5CB4-414E-B7A6-198B577D3F43}">
      <dgm:prSet custT="1"/>
      <dgm:spPr/>
      <dgm:t>
        <a:bodyPr/>
        <a:lstStyle/>
        <a:p>
          <a:pPr>
            <a:lnSpc>
              <a:spcPct val="100000"/>
            </a:lnSpc>
          </a:pPr>
          <a:r>
            <a:rPr lang="es-CO" sz="1100" b="0" i="0" u="none" strike="noStrike" dirty="0">
              <a:solidFill>
                <a:srgbClr val="000000"/>
              </a:solidFill>
              <a:effectLst/>
              <a:latin typeface="Arial" panose="020B0604020202020204" pitchFamily="34" charset="0"/>
              <a:cs typeface="Arial" panose="020B0604020202020204" pitchFamily="34" charset="0"/>
            </a:rPr>
            <a:t>QUIBDÓ-</a:t>
          </a:r>
          <a:r>
            <a:rPr lang="es-CO" sz="1100" b="0" i="0" u="none" strike="noStrike" dirty="0" err="1">
              <a:solidFill>
                <a:srgbClr val="000000"/>
              </a:solidFill>
              <a:effectLst/>
              <a:latin typeface="Arial" panose="020B0604020202020204" pitchFamily="34" charset="0"/>
              <a:cs typeface="Arial" panose="020B0604020202020204" pitchFamily="34" charset="0"/>
            </a:rPr>
            <a:t>BAHIA</a:t>
          </a:r>
          <a:r>
            <a:rPr lang="es-CO" sz="1100" b="0" i="0" u="none" strike="noStrike" dirty="0">
              <a:solidFill>
                <a:srgbClr val="000000"/>
              </a:solidFill>
              <a:effectLst/>
              <a:latin typeface="Arial" panose="020B0604020202020204" pitchFamily="34" charset="0"/>
              <a:cs typeface="Arial" panose="020B0604020202020204" pitchFamily="34" charset="0"/>
            </a:rPr>
            <a:t> SOLANO-QUIBDÓ</a:t>
          </a:r>
          <a:endParaRPr lang="es-CO" sz="1100" dirty="0">
            <a:effectLst/>
            <a:latin typeface="Arial" panose="020B0604020202020204" pitchFamily="34" charset="0"/>
            <a:cs typeface="Arial" panose="020B0604020202020204" pitchFamily="34" charset="0"/>
          </a:endParaRPr>
        </a:p>
      </dgm:t>
    </dgm:pt>
    <dgm:pt modelId="{14670F10-C1C8-4C59-8D98-03D37904850C}" type="parTrans" cxnId="{C279425E-A82B-4CF6-A958-A7C6E2B10766}">
      <dgm:prSet/>
      <dgm:spPr/>
      <dgm:t>
        <a:bodyPr/>
        <a:lstStyle/>
        <a:p>
          <a:endParaRPr lang="es-ES" sz="1200">
            <a:latin typeface="Arial" panose="020B0604020202020204" pitchFamily="34" charset="0"/>
            <a:cs typeface="Arial" panose="020B0604020202020204" pitchFamily="34" charset="0"/>
          </a:endParaRPr>
        </a:p>
      </dgm:t>
    </dgm:pt>
    <dgm:pt modelId="{31CD8DBB-2B96-48FC-9AE4-F6174FEDEB1D}" type="sibTrans" cxnId="{C279425E-A82B-4CF6-A958-A7C6E2B10766}">
      <dgm:prSet/>
      <dgm:spPr/>
      <dgm:t>
        <a:bodyPr/>
        <a:lstStyle/>
        <a:p>
          <a:endParaRPr lang="es-ES" sz="1200">
            <a:latin typeface="Arial" panose="020B0604020202020204" pitchFamily="34" charset="0"/>
            <a:cs typeface="Arial" panose="020B0604020202020204" pitchFamily="34" charset="0"/>
          </a:endParaRPr>
        </a:p>
      </dgm:t>
    </dgm:pt>
    <dgm:pt modelId="{8DDFCC8E-21C3-4BBC-AF5C-FCA01992C732}">
      <dgm:prSet custT="1"/>
      <dgm:spPr/>
      <dgm:t>
        <a:bodyPr/>
        <a:lstStyle/>
        <a:p>
          <a:pPr>
            <a:lnSpc>
              <a:spcPct val="100000"/>
            </a:lnSpc>
          </a:pPr>
          <a:r>
            <a:rPr lang="es-CO" sz="1100" b="0" i="0" u="none" strike="noStrike" dirty="0">
              <a:solidFill>
                <a:srgbClr val="000000"/>
              </a:solidFill>
              <a:effectLst/>
              <a:latin typeface="Arial" panose="020B0604020202020204" pitchFamily="34" charset="0"/>
              <a:cs typeface="Arial" panose="020B0604020202020204" pitchFamily="34" charset="0"/>
            </a:rPr>
            <a:t>MEDELLÍN-BAHÍA SOLANO-MEDELLÍN</a:t>
          </a:r>
          <a:endParaRPr lang="es-CO" sz="1100" dirty="0">
            <a:effectLst/>
            <a:latin typeface="Arial" panose="020B0604020202020204" pitchFamily="34" charset="0"/>
            <a:cs typeface="Arial" panose="020B0604020202020204" pitchFamily="34" charset="0"/>
          </a:endParaRPr>
        </a:p>
      </dgm:t>
    </dgm:pt>
    <dgm:pt modelId="{CB4DDD79-D2FD-47DB-AD2A-6DC6D9C8C96E}" type="parTrans" cxnId="{7BCF1702-040E-4A35-A127-F327370DB0E2}">
      <dgm:prSet/>
      <dgm:spPr/>
      <dgm:t>
        <a:bodyPr/>
        <a:lstStyle/>
        <a:p>
          <a:endParaRPr lang="es-ES" sz="1200">
            <a:latin typeface="Arial" panose="020B0604020202020204" pitchFamily="34" charset="0"/>
            <a:cs typeface="Arial" panose="020B0604020202020204" pitchFamily="34" charset="0"/>
          </a:endParaRPr>
        </a:p>
      </dgm:t>
    </dgm:pt>
    <dgm:pt modelId="{EB4743EA-9CAC-41BB-86DE-D2421957F4F7}" type="sibTrans" cxnId="{7BCF1702-040E-4A35-A127-F327370DB0E2}">
      <dgm:prSet/>
      <dgm:spPr/>
      <dgm:t>
        <a:bodyPr/>
        <a:lstStyle/>
        <a:p>
          <a:endParaRPr lang="es-ES" sz="1200">
            <a:latin typeface="Arial" panose="020B0604020202020204" pitchFamily="34" charset="0"/>
            <a:cs typeface="Arial" panose="020B0604020202020204" pitchFamily="34" charset="0"/>
          </a:endParaRPr>
        </a:p>
      </dgm:t>
    </dgm:pt>
    <dgm:pt modelId="{B684455D-447C-4AE6-B912-45D9BF147D25}">
      <dgm:prSet custT="1"/>
      <dgm:spPr/>
      <dgm:t>
        <a:bodyPr/>
        <a:lstStyle/>
        <a:p>
          <a:pPr>
            <a:lnSpc>
              <a:spcPct val="100000"/>
            </a:lnSpc>
          </a:pPr>
          <a:r>
            <a:rPr lang="es-CO" sz="1100" b="0" i="0" u="none" strike="noStrike" dirty="0" err="1">
              <a:solidFill>
                <a:srgbClr val="000000"/>
              </a:solidFill>
              <a:effectLst/>
              <a:latin typeface="Arial" panose="020B0604020202020204" pitchFamily="34" charset="0"/>
              <a:cs typeface="Arial" panose="020B0604020202020204" pitchFamily="34" charset="0"/>
            </a:rPr>
            <a:t>RIONEGRO</a:t>
          </a:r>
          <a:r>
            <a:rPr lang="es-CO" sz="1100" b="0" i="0" u="none" strike="noStrike" dirty="0">
              <a:solidFill>
                <a:srgbClr val="000000"/>
              </a:solidFill>
              <a:effectLst/>
              <a:latin typeface="Arial" panose="020B0604020202020204" pitchFamily="34" charset="0"/>
              <a:cs typeface="Arial" panose="020B0604020202020204" pitchFamily="34" charset="0"/>
            </a:rPr>
            <a:t>-BAHÍA SOLANO-</a:t>
          </a:r>
          <a:r>
            <a:rPr lang="es-CO" sz="1100" b="0" i="0" u="none" strike="noStrike" dirty="0" err="1">
              <a:solidFill>
                <a:srgbClr val="000000"/>
              </a:solidFill>
              <a:effectLst/>
              <a:latin typeface="Arial" panose="020B0604020202020204" pitchFamily="34" charset="0"/>
              <a:cs typeface="Arial" panose="020B0604020202020204" pitchFamily="34" charset="0"/>
            </a:rPr>
            <a:t>RIONEGRO</a:t>
          </a:r>
          <a:r>
            <a:rPr lang="es-CO" sz="1100" b="0" i="0" u="none" strike="noStrike" dirty="0">
              <a:solidFill>
                <a:srgbClr val="000000"/>
              </a:solidFill>
              <a:effectLst/>
              <a:latin typeface="Arial" panose="020B0604020202020204" pitchFamily="34" charset="0"/>
              <a:cs typeface="Arial" panose="020B0604020202020204" pitchFamily="34" charset="0"/>
            </a:rPr>
            <a:t> (SERVICIO PIONERO)</a:t>
          </a:r>
          <a:endParaRPr lang="es-CO" sz="1100" dirty="0">
            <a:effectLst/>
            <a:latin typeface="Arial" panose="020B0604020202020204" pitchFamily="34" charset="0"/>
            <a:cs typeface="Arial" panose="020B0604020202020204" pitchFamily="34" charset="0"/>
          </a:endParaRPr>
        </a:p>
      </dgm:t>
    </dgm:pt>
    <dgm:pt modelId="{C04612E0-75E5-4D04-9C19-F233FB504E29}" type="parTrans" cxnId="{0DB3D193-2BF0-46BC-B903-6EDCB0EAF124}">
      <dgm:prSet/>
      <dgm:spPr/>
      <dgm:t>
        <a:bodyPr/>
        <a:lstStyle/>
        <a:p>
          <a:endParaRPr lang="es-ES" sz="1200">
            <a:latin typeface="Arial" panose="020B0604020202020204" pitchFamily="34" charset="0"/>
            <a:cs typeface="Arial" panose="020B0604020202020204" pitchFamily="34" charset="0"/>
          </a:endParaRPr>
        </a:p>
      </dgm:t>
    </dgm:pt>
    <dgm:pt modelId="{6F005AE5-68D9-4E88-B51D-E220429E47BC}" type="sibTrans" cxnId="{0DB3D193-2BF0-46BC-B903-6EDCB0EAF124}">
      <dgm:prSet/>
      <dgm:spPr/>
      <dgm:t>
        <a:bodyPr/>
        <a:lstStyle/>
        <a:p>
          <a:endParaRPr lang="es-ES" sz="1200">
            <a:latin typeface="Arial" panose="020B0604020202020204" pitchFamily="34" charset="0"/>
            <a:cs typeface="Arial" panose="020B0604020202020204" pitchFamily="34" charset="0"/>
          </a:endParaRPr>
        </a:p>
      </dgm:t>
    </dgm:pt>
    <dgm:pt modelId="{873E94DB-3FE0-4123-96CF-1B079CA2C0C4}">
      <dgm:prSet custT="1"/>
      <dgm:spPr/>
      <dgm:t>
        <a:bodyPr/>
        <a:lstStyle/>
        <a:p>
          <a:pPr>
            <a:lnSpc>
              <a:spcPct val="100000"/>
            </a:lnSpc>
          </a:pPr>
          <a:r>
            <a:rPr lang="es-CO" sz="1100" b="0" i="0" u="none" strike="noStrike" dirty="0" err="1">
              <a:solidFill>
                <a:srgbClr val="000000"/>
              </a:solidFill>
              <a:effectLst/>
              <a:latin typeface="Arial" panose="020B0604020202020204" pitchFamily="34" charset="0"/>
              <a:cs typeface="Arial" panose="020B0604020202020204" pitchFamily="34" charset="0"/>
            </a:rPr>
            <a:t>RIONEGRO</a:t>
          </a:r>
          <a:r>
            <a:rPr lang="es-CO" sz="1100" b="0" i="0" u="none" strike="noStrike" dirty="0">
              <a:solidFill>
                <a:srgbClr val="000000"/>
              </a:solidFill>
              <a:effectLst/>
              <a:latin typeface="Arial" panose="020B0604020202020204" pitchFamily="34" charset="0"/>
              <a:cs typeface="Arial" panose="020B0604020202020204" pitchFamily="34" charset="0"/>
            </a:rPr>
            <a:t>-QUIBDÓ-</a:t>
          </a:r>
          <a:r>
            <a:rPr lang="es-CO" sz="1100" b="0" i="0" u="none" strike="noStrike" dirty="0" err="1">
              <a:solidFill>
                <a:srgbClr val="000000"/>
              </a:solidFill>
              <a:effectLst/>
              <a:latin typeface="Arial" panose="020B0604020202020204" pitchFamily="34" charset="0"/>
              <a:cs typeface="Arial" panose="020B0604020202020204" pitchFamily="34" charset="0"/>
            </a:rPr>
            <a:t>RIONEGRO</a:t>
          </a:r>
          <a:r>
            <a:rPr lang="es-CO" sz="1100" b="0" i="0" u="none" strike="noStrike" dirty="0">
              <a:solidFill>
                <a:srgbClr val="000000"/>
              </a:solidFill>
              <a:effectLst/>
              <a:latin typeface="Arial" panose="020B0604020202020204" pitchFamily="34" charset="0"/>
              <a:cs typeface="Arial" panose="020B0604020202020204" pitchFamily="34" charset="0"/>
            </a:rPr>
            <a:t> (SERVICIO PIONERO</a:t>
          </a:r>
          <a:endParaRPr lang="es-CO" sz="1100" dirty="0">
            <a:effectLst/>
            <a:latin typeface="Arial" panose="020B0604020202020204" pitchFamily="34" charset="0"/>
            <a:cs typeface="Arial" panose="020B0604020202020204" pitchFamily="34" charset="0"/>
          </a:endParaRPr>
        </a:p>
      </dgm:t>
    </dgm:pt>
    <dgm:pt modelId="{5241764F-ED09-4638-89BC-E3ED85651C93}" type="parTrans" cxnId="{71E37A57-7D1D-4EE0-9C1C-A1B9E3CAD3C8}">
      <dgm:prSet/>
      <dgm:spPr/>
      <dgm:t>
        <a:bodyPr/>
        <a:lstStyle/>
        <a:p>
          <a:endParaRPr lang="es-ES" sz="1200">
            <a:latin typeface="Arial" panose="020B0604020202020204" pitchFamily="34" charset="0"/>
            <a:cs typeface="Arial" panose="020B0604020202020204" pitchFamily="34" charset="0"/>
          </a:endParaRPr>
        </a:p>
      </dgm:t>
    </dgm:pt>
    <dgm:pt modelId="{1593C1CA-20E9-47B0-8D85-95A181B2D131}" type="sibTrans" cxnId="{71E37A57-7D1D-4EE0-9C1C-A1B9E3CAD3C8}">
      <dgm:prSet/>
      <dgm:spPr/>
      <dgm:t>
        <a:bodyPr/>
        <a:lstStyle/>
        <a:p>
          <a:endParaRPr lang="es-ES" sz="1200">
            <a:latin typeface="Arial" panose="020B0604020202020204" pitchFamily="34" charset="0"/>
            <a:cs typeface="Arial" panose="020B0604020202020204" pitchFamily="34" charset="0"/>
          </a:endParaRPr>
        </a:p>
      </dgm:t>
    </dgm:pt>
    <dgm:pt modelId="{4A4A6035-1198-419C-9ED1-38EF34205672}">
      <dgm:prSet custT="1"/>
      <dgm:spPr/>
      <dgm:t>
        <a:bodyPr/>
        <a:lstStyle/>
        <a:p>
          <a:pPr>
            <a:lnSpc>
              <a:spcPct val="100000"/>
            </a:lnSpc>
          </a:pPr>
          <a:r>
            <a:rPr lang="es-CO" sz="1100" b="0" i="0" u="none" strike="noStrike" dirty="0" err="1">
              <a:solidFill>
                <a:srgbClr val="000000"/>
              </a:solidFill>
              <a:effectLst/>
              <a:latin typeface="Arial" panose="020B0604020202020204" pitchFamily="34" charset="0"/>
              <a:cs typeface="Arial" panose="020B0604020202020204" pitchFamily="34" charset="0"/>
            </a:rPr>
            <a:t>RIONEGRO</a:t>
          </a:r>
          <a:r>
            <a:rPr lang="es-CO" sz="1100" b="0" i="0" u="none" strike="noStrike" dirty="0">
              <a:solidFill>
                <a:srgbClr val="000000"/>
              </a:solidFill>
              <a:effectLst/>
              <a:latin typeface="Arial" panose="020B0604020202020204" pitchFamily="34" charset="0"/>
              <a:cs typeface="Arial" panose="020B0604020202020204" pitchFamily="34" charset="0"/>
            </a:rPr>
            <a:t>-APARTADÓ-</a:t>
          </a:r>
          <a:r>
            <a:rPr lang="es-CO" sz="1100" b="0" i="0" u="none" strike="noStrike" dirty="0" err="1">
              <a:solidFill>
                <a:srgbClr val="000000"/>
              </a:solidFill>
              <a:effectLst/>
              <a:latin typeface="Arial" panose="020B0604020202020204" pitchFamily="34" charset="0"/>
              <a:cs typeface="Arial" panose="020B0604020202020204" pitchFamily="34" charset="0"/>
            </a:rPr>
            <a:t>RIONEGRO</a:t>
          </a:r>
          <a:r>
            <a:rPr lang="es-CO" sz="1100" b="0" i="0" u="none" strike="noStrike" dirty="0">
              <a:solidFill>
                <a:srgbClr val="000000"/>
              </a:solidFill>
              <a:effectLst/>
              <a:latin typeface="Arial" panose="020B0604020202020204" pitchFamily="34" charset="0"/>
              <a:cs typeface="Arial" panose="020B0604020202020204" pitchFamily="34" charset="0"/>
            </a:rPr>
            <a:t> (SERVICIO PIONERO)</a:t>
          </a:r>
          <a:endParaRPr lang="es-CO" sz="1100" dirty="0">
            <a:effectLst/>
            <a:latin typeface="Arial" panose="020B0604020202020204" pitchFamily="34" charset="0"/>
            <a:cs typeface="Arial" panose="020B0604020202020204" pitchFamily="34" charset="0"/>
          </a:endParaRPr>
        </a:p>
      </dgm:t>
    </dgm:pt>
    <dgm:pt modelId="{37D8E4FF-7E75-4F29-82B5-2251101C6DBC}" type="parTrans" cxnId="{1C967D9D-EB44-4D82-AB9E-D0C80B051E2A}">
      <dgm:prSet/>
      <dgm:spPr/>
      <dgm:t>
        <a:bodyPr/>
        <a:lstStyle/>
        <a:p>
          <a:endParaRPr lang="es-ES" sz="1200">
            <a:latin typeface="Arial" panose="020B0604020202020204" pitchFamily="34" charset="0"/>
            <a:cs typeface="Arial" panose="020B0604020202020204" pitchFamily="34" charset="0"/>
          </a:endParaRPr>
        </a:p>
      </dgm:t>
    </dgm:pt>
    <dgm:pt modelId="{285E7D80-D6B4-4613-B742-CC5FDC443205}" type="sibTrans" cxnId="{1C967D9D-EB44-4D82-AB9E-D0C80B051E2A}">
      <dgm:prSet/>
      <dgm:spPr/>
      <dgm:t>
        <a:bodyPr/>
        <a:lstStyle/>
        <a:p>
          <a:endParaRPr lang="es-ES" sz="1200">
            <a:latin typeface="Arial" panose="020B0604020202020204" pitchFamily="34" charset="0"/>
            <a:cs typeface="Arial" panose="020B0604020202020204" pitchFamily="34" charset="0"/>
          </a:endParaRPr>
        </a:p>
      </dgm:t>
    </dgm:pt>
    <dgm:pt modelId="{71157793-CE70-4BDF-A39E-1F2B59FA0129}">
      <dgm:prSet custT="1"/>
      <dgm:spPr/>
      <dgm:t>
        <a:bodyPr/>
        <a:lstStyle/>
        <a:p>
          <a:pPr>
            <a:lnSpc>
              <a:spcPct val="100000"/>
            </a:lnSpc>
          </a:pPr>
          <a:r>
            <a:rPr lang="es-CO" sz="1100" b="0" i="0" u="none" strike="noStrike" dirty="0" err="1">
              <a:solidFill>
                <a:srgbClr val="000000"/>
              </a:solidFill>
              <a:effectLst/>
              <a:latin typeface="Arial" panose="020B0604020202020204" pitchFamily="34" charset="0"/>
              <a:cs typeface="Arial" panose="020B0604020202020204" pitchFamily="34" charset="0"/>
            </a:rPr>
            <a:t>RIONEGRO</a:t>
          </a:r>
          <a:r>
            <a:rPr lang="es-CO" sz="1100" b="0" i="0" u="none" strike="noStrike" dirty="0">
              <a:solidFill>
                <a:srgbClr val="000000"/>
              </a:solidFill>
              <a:effectLst/>
              <a:latin typeface="Arial" panose="020B0604020202020204" pitchFamily="34" charset="0"/>
              <a:cs typeface="Arial" panose="020B0604020202020204" pitchFamily="34" charset="0"/>
            </a:rPr>
            <a:t>-IBAGUÉ-</a:t>
          </a:r>
          <a:r>
            <a:rPr lang="es-CO" sz="1100" b="0" i="0" u="none" strike="noStrike" dirty="0" err="1">
              <a:solidFill>
                <a:srgbClr val="000000"/>
              </a:solidFill>
              <a:effectLst/>
              <a:latin typeface="Arial" panose="020B0604020202020204" pitchFamily="34" charset="0"/>
              <a:cs typeface="Arial" panose="020B0604020202020204" pitchFamily="34" charset="0"/>
            </a:rPr>
            <a:t>RIONEGRO</a:t>
          </a:r>
          <a:r>
            <a:rPr lang="es-CO" sz="1100" b="0" i="0" u="none" strike="noStrike" dirty="0">
              <a:solidFill>
                <a:srgbClr val="000000"/>
              </a:solidFill>
              <a:effectLst/>
              <a:latin typeface="Arial" panose="020B0604020202020204" pitchFamily="34" charset="0"/>
              <a:cs typeface="Arial" panose="020B0604020202020204" pitchFamily="34" charset="0"/>
            </a:rPr>
            <a:t> (SERVICIO PIONERO)</a:t>
          </a:r>
          <a:endParaRPr lang="es-CO" sz="1100" dirty="0">
            <a:effectLst/>
            <a:latin typeface="Arial" panose="020B0604020202020204" pitchFamily="34" charset="0"/>
            <a:cs typeface="Arial" panose="020B0604020202020204" pitchFamily="34" charset="0"/>
          </a:endParaRPr>
        </a:p>
      </dgm:t>
    </dgm:pt>
    <dgm:pt modelId="{828E8D4E-38E7-4D28-8FD1-152361D7D350}" type="parTrans" cxnId="{04A1C63E-DE07-43E1-A932-7A3D5C17B5E7}">
      <dgm:prSet/>
      <dgm:spPr/>
      <dgm:t>
        <a:bodyPr/>
        <a:lstStyle/>
        <a:p>
          <a:endParaRPr lang="es-ES" sz="1200">
            <a:latin typeface="Arial" panose="020B0604020202020204" pitchFamily="34" charset="0"/>
            <a:cs typeface="Arial" panose="020B0604020202020204" pitchFamily="34" charset="0"/>
          </a:endParaRPr>
        </a:p>
      </dgm:t>
    </dgm:pt>
    <dgm:pt modelId="{3D5DAECE-F183-4AC7-A7A4-1E6EA11B05F6}" type="sibTrans" cxnId="{04A1C63E-DE07-43E1-A932-7A3D5C17B5E7}">
      <dgm:prSet/>
      <dgm:spPr/>
      <dgm:t>
        <a:bodyPr/>
        <a:lstStyle/>
        <a:p>
          <a:endParaRPr lang="es-ES" sz="1200">
            <a:latin typeface="Arial" panose="020B0604020202020204" pitchFamily="34" charset="0"/>
            <a:cs typeface="Arial" panose="020B0604020202020204" pitchFamily="34" charset="0"/>
          </a:endParaRPr>
        </a:p>
      </dgm:t>
    </dgm:pt>
    <dgm:pt modelId="{07577D3F-B6FE-4AC3-B601-DFD077105636}">
      <dgm:prSet custT="1"/>
      <dgm:spPr/>
      <dgm:t>
        <a:bodyPr/>
        <a:lstStyle/>
        <a:p>
          <a:pPr>
            <a:lnSpc>
              <a:spcPct val="100000"/>
            </a:lnSpc>
          </a:pPr>
          <a:r>
            <a:rPr lang="es-CO" sz="1100" b="0" i="0" u="none" strike="noStrike" dirty="0">
              <a:solidFill>
                <a:srgbClr val="000000"/>
              </a:solidFill>
              <a:effectLst/>
              <a:latin typeface="Arial" panose="020B0604020202020204" pitchFamily="34" charset="0"/>
              <a:cs typeface="Arial" panose="020B0604020202020204" pitchFamily="34" charset="0"/>
            </a:rPr>
            <a:t>RIONEGRO-ARMENIA-RIONEGRO (SERVICIO PIONERO)</a:t>
          </a:r>
          <a:endParaRPr lang="es-CO" sz="1100" dirty="0">
            <a:effectLst/>
            <a:latin typeface="Arial" panose="020B0604020202020204" pitchFamily="34" charset="0"/>
            <a:cs typeface="Arial" panose="020B0604020202020204" pitchFamily="34" charset="0"/>
          </a:endParaRPr>
        </a:p>
      </dgm:t>
    </dgm:pt>
    <dgm:pt modelId="{FCFEF59E-E791-4280-8B36-2078DEB8853F}" type="parTrans" cxnId="{3D6D7699-0947-4325-AF1B-5F53570FD591}">
      <dgm:prSet/>
      <dgm:spPr/>
      <dgm:t>
        <a:bodyPr/>
        <a:lstStyle/>
        <a:p>
          <a:endParaRPr lang="es-ES" sz="1200">
            <a:latin typeface="Arial" panose="020B0604020202020204" pitchFamily="34" charset="0"/>
            <a:cs typeface="Arial" panose="020B0604020202020204" pitchFamily="34" charset="0"/>
          </a:endParaRPr>
        </a:p>
      </dgm:t>
    </dgm:pt>
    <dgm:pt modelId="{92BDEF09-6B9E-499B-B615-92A9060C3BF5}" type="sibTrans" cxnId="{3D6D7699-0947-4325-AF1B-5F53570FD591}">
      <dgm:prSet/>
      <dgm:spPr/>
      <dgm:t>
        <a:bodyPr/>
        <a:lstStyle/>
        <a:p>
          <a:endParaRPr lang="es-ES" sz="1200">
            <a:latin typeface="Arial" panose="020B0604020202020204" pitchFamily="34" charset="0"/>
            <a:cs typeface="Arial" panose="020B0604020202020204" pitchFamily="34" charset="0"/>
          </a:endParaRPr>
        </a:p>
      </dgm:t>
    </dgm:pt>
    <dgm:pt modelId="{14B0C294-757E-43B9-8907-0D9000022B27}">
      <dgm:prSet custT="1"/>
      <dgm:spPr/>
      <dgm:t>
        <a:bodyPr/>
        <a:lstStyle/>
        <a:p>
          <a:pPr>
            <a:lnSpc>
              <a:spcPct val="100000"/>
            </a:lnSpc>
          </a:pPr>
          <a:r>
            <a:rPr lang="es-CO" sz="1100" b="0" i="0" u="none" strike="noStrike" dirty="0">
              <a:solidFill>
                <a:srgbClr val="000000"/>
              </a:solidFill>
              <a:effectLst/>
              <a:latin typeface="Arial" panose="020B0604020202020204" pitchFamily="34" charset="0"/>
              <a:cs typeface="Arial" panose="020B0604020202020204" pitchFamily="34" charset="0"/>
            </a:rPr>
            <a:t>MEDELLÍN-ARMENIA-MEDELLÍN</a:t>
          </a:r>
          <a:endParaRPr lang="es-CO" sz="1100" dirty="0">
            <a:effectLst/>
            <a:latin typeface="Arial" panose="020B0604020202020204" pitchFamily="34" charset="0"/>
            <a:cs typeface="Arial" panose="020B0604020202020204" pitchFamily="34" charset="0"/>
          </a:endParaRPr>
        </a:p>
      </dgm:t>
    </dgm:pt>
    <dgm:pt modelId="{20819374-7DF0-47EA-85DF-226D0B6E7CF1}" type="parTrans" cxnId="{7DC86FD5-E8C4-4ACA-9766-0C54462C9302}">
      <dgm:prSet/>
      <dgm:spPr/>
      <dgm:t>
        <a:bodyPr/>
        <a:lstStyle/>
        <a:p>
          <a:endParaRPr lang="es-ES" sz="1200">
            <a:latin typeface="Arial" panose="020B0604020202020204" pitchFamily="34" charset="0"/>
            <a:cs typeface="Arial" panose="020B0604020202020204" pitchFamily="34" charset="0"/>
          </a:endParaRPr>
        </a:p>
      </dgm:t>
    </dgm:pt>
    <dgm:pt modelId="{BAF3D98C-7B9C-476B-8C75-2F815C2D3D28}" type="sibTrans" cxnId="{7DC86FD5-E8C4-4ACA-9766-0C54462C9302}">
      <dgm:prSet/>
      <dgm:spPr/>
      <dgm:t>
        <a:bodyPr/>
        <a:lstStyle/>
        <a:p>
          <a:endParaRPr lang="es-ES" sz="1200">
            <a:latin typeface="Arial" panose="020B0604020202020204" pitchFamily="34" charset="0"/>
            <a:cs typeface="Arial" panose="020B0604020202020204" pitchFamily="34" charset="0"/>
          </a:endParaRPr>
        </a:p>
      </dgm:t>
    </dgm:pt>
    <dgm:pt modelId="{608E6269-287E-46DE-B4E6-0168E96FEDC0}">
      <dgm:prSet custT="1"/>
      <dgm:spPr/>
      <dgm:t>
        <a:bodyPr/>
        <a:lstStyle/>
        <a:p>
          <a:pPr>
            <a:lnSpc>
              <a:spcPct val="100000"/>
            </a:lnSpc>
          </a:pPr>
          <a:r>
            <a:rPr lang="es-CO" sz="1100" b="0" i="0" u="none" strike="noStrike" dirty="0">
              <a:solidFill>
                <a:srgbClr val="000000"/>
              </a:solidFill>
              <a:effectLst/>
              <a:latin typeface="Arial" panose="020B0604020202020204" pitchFamily="34" charset="0"/>
              <a:cs typeface="Arial" panose="020B0604020202020204" pitchFamily="34" charset="0"/>
            </a:rPr>
            <a:t>CARTAGENA-MONTERÍA-CARTAGENA</a:t>
          </a:r>
          <a:endParaRPr lang="es-CO" sz="1100" dirty="0">
            <a:effectLst/>
            <a:latin typeface="Arial" panose="020B0604020202020204" pitchFamily="34" charset="0"/>
            <a:cs typeface="Arial" panose="020B0604020202020204" pitchFamily="34" charset="0"/>
          </a:endParaRPr>
        </a:p>
      </dgm:t>
    </dgm:pt>
    <dgm:pt modelId="{E4CA30B5-7DE0-40CC-94C4-3AAE2A589FC7}" type="parTrans" cxnId="{E389ADD1-3091-479D-A8AB-E5C68018D715}">
      <dgm:prSet/>
      <dgm:spPr/>
      <dgm:t>
        <a:bodyPr/>
        <a:lstStyle/>
        <a:p>
          <a:endParaRPr lang="es-ES" sz="1200">
            <a:latin typeface="Arial" panose="020B0604020202020204" pitchFamily="34" charset="0"/>
            <a:cs typeface="Arial" panose="020B0604020202020204" pitchFamily="34" charset="0"/>
          </a:endParaRPr>
        </a:p>
      </dgm:t>
    </dgm:pt>
    <dgm:pt modelId="{F4A680AB-5C50-4A69-845E-B3F591116269}" type="sibTrans" cxnId="{E389ADD1-3091-479D-A8AB-E5C68018D715}">
      <dgm:prSet/>
      <dgm:spPr/>
      <dgm:t>
        <a:bodyPr/>
        <a:lstStyle/>
        <a:p>
          <a:endParaRPr lang="es-ES" sz="1200">
            <a:latin typeface="Arial" panose="020B0604020202020204" pitchFamily="34" charset="0"/>
            <a:cs typeface="Arial" panose="020B0604020202020204" pitchFamily="34" charset="0"/>
          </a:endParaRPr>
        </a:p>
      </dgm:t>
    </dgm:pt>
    <dgm:pt modelId="{0F1C5266-8453-4150-B143-1C646D932DD2}">
      <dgm:prSet custT="1"/>
      <dgm:spPr/>
      <dgm:t>
        <a:bodyPr/>
        <a:lstStyle/>
        <a:p>
          <a:pPr>
            <a:lnSpc>
              <a:spcPct val="100000"/>
            </a:lnSpc>
          </a:pPr>
          <a:r>
            <a:rPr lang="es-CO" sz="1100" b="0" i="0" u="none" strike="noStrike" dirty="0">
              <a:solidFill>
                <a:srgbClr val="000000"/>
              </a:solidFill>
              <a:effectLst/>
              <a:latin typeface="Arial" panose="020B0604020202020204" pitchFamily="34" charset="0"/>
              <a:cs typeface="Arial" panose="020B0604020202020204" pitchFamily="34" charset="0"/>
            </a:rPr>
            <a:t>CARTAGENA-VALLEDUPAR-CARTAGENA (SERVICIO PIONERO)</a:t>
          </a:r>
          <a:endParaRPr lang="es-CO" sz="1100" dirty="0">
            <a:effectLst/>
            <a:latin typeface="Arial" panose="020B0604020202020204" pitchFamily="34" charset="0"/>
            <a:cs typeface="Arial" panose="020B0604020202020204" pitchFamily="34" charset="0"/>
          </a:endParaRPr>
        </a:p>
      </dgm:t>
    </dgm:pt>
    <dgm:pt modelId="{56478B5F-3C2E-4E66-A988-4CDAEAEB8D69}" type="parTrans" cxnId="{2ABC8E3B-5EFE-4A32-9C94-3F09480C4C33}">
      <dgm:prSet/>
      <dgm:spPr/>
      <dgm:t>
        <a:bodyPr/>
        <a:lstStyle/>
        <a:p>
          <a:endParaRPr lang="es-ES" sz="1200">
            <a:latin typeface="Arial" panose="020B0604020202020204" pitchFamily="34" charset="0"/>
            <a:cs typeface="Arial" panose="020B0604020202020204" pitchFamily="34" charset="0"/>
          </a:endParaRPr>
        </a:p>
      </dgm:t>
    </dgm:pt>
    <dgm:pt modelId="{65EB1482-FC78-413F-89DB-FEC9B24DE0FE}" type="sibTrans" cxnId="{2ABC8E3B-5EFE-4A32-9C94-3F09480C4C33}">
      <dgm:prSet/>
      <dgm:spPr/>
      <dgm:t>
        <a:bodyPr/>
        <a:lstStyle/>
        <a:p>
          <a:endParaRPr lang="es-ES" sz="1200">
            <a:latin typeface="Arial" panose="020B0604020202020204" pitchFamily="34" charset="0"/>
            <a:cs typeface="Arial" panose="020B0604020202020204" pitchFamily="34" charset="0"/>
          </a:endParaRPr>
        </a:p>
      </dgm:t>
    </dgm:pt>
    <dgm:pt modelId="{5CF03CED-809D-4F1E-B0DE-0283474CC508}">
      <dgm:prSet custT="1"/>
      <dgm:spPr/>
      <dgm:t>
        <a:bodyPr/>
        <a:lstStyle/>
        <a:p>
          <a:pPr>
            <a:lnSpc>
              <a:spcPct val="100000"/>
            </a:lnSpc>
          </a:pPr>
          <a:r>
            <a:rPr lang="es-CO" sz="1100" b="0" i="0" u="none" strike="noStrike" dirty="0">
              <a:solidFill>
                <a:srgbClr val="000000"/>
              </a:solidFill>
              <a:effectLst/>
              <a:latin typeface="Arial" panose="020B0604020202020204" pitchFamily="34" charset="0"/>
              <a:cs typeface="Arial" panose="020B0604020202020204" pitchFamily="34" charset="0"/>
            </a:rPr>
            <a:t>CARTAGENA-SANTA MARTA-CARTAGENA (SERVICIO PIONERO)</a:t>
          </a:r>
          <a:endParaRPr lang="es-CO" sz="1100" dirty="0">
            <a:effectLst/>
            <a:latin typeface="Arial" panose="020B0604020202020204" pitchFamily="34" charset="0"/>
            <a:cs typeface="Arial" panose="020B0604020202020204" pitchFamily="34" charset="0"/>
          </a:endParaRPr>
        </a:p>
      </dgm:t>
    </dgm:pt>
    <dgm:pt modelId="{B9762179-8E77-448D-9E65-E9D69AEBA260}" type="parTrans" cxnId="{7A7D2E05-35B8-42C0-81EA-48F484B7E43E}">
      <dgm:prSet/>
      <dgm:spPr/>
      <dgm:t>
        <a:bodyPr/>
        <a:lstStyle/>
        <a:p>
          <a:endParaRPr lang="es-ES" sz="1200">
            <a:latin typeface="Arial" panose="020B0604020202020204" pitchFamily="34" charset="0"/>
            <a:cs typeface="Arial" panose="020B0604020202020204" pitchFamily="34" charset="0"/>
          </a:endParaRPr>
        </a:p>
      </dgm:t>
    </dgm:pt>
    <dgm:pt modelId="{CAA7DA6B-DDCC-4D95-BD7B-4C72E4A46CDA}" type="sibTrans" cxnId="{7A7D2E05-35B8-42C0-81EA-48F484B7E43E}">
      <dgm:prSet/>
      <dgm:spPr/>
      <dgm:t>
        <a:bodyPr/>
        <a:lstStyle/>
        <a:p>
          <a:endParaRPr lang="es-ES" sz="1200">
            <a:latin typeface="Arial" panose="020B0604020202020204" pitchFamily="34" charset="0"/>
            <a:cs typeface="Arial" panose="020B0604020202020204" pitchFamily="34" charset="0"/>
          </a:endParaRPr>
        </a:p>
      </dgm:t>
    </dgm:pt>
    <dgm:pt modelId="{646DCAE3-33C9-4E12-A36B-EA1EFE40E11D}">
      <dgm:prSet custT="1"/>
      <dgm:spPr/>
      <dgm:t>
        <a:bodyPr/>
        <a:lstStyle/>
        <a:p>
          <a:pPr>
            <a:lnSpc>
              <a:spcPct val="100000"/>
            </a:lnSpc>
          </a:pPr>
          <a:r>
            <a:rPr lang="es-CO" sz="1100" b="0" i="0" u="none" strike="noStrike" dirty="0">
              <a:solidFill>
                <a:srgbClr val="000000"/>
              </a:solidFill>
              <a:effectLst/>
              <a:latin typeface="Arial" panose="020B0604020202020204" pitchFamily="34" charset="0"/>
              <a:cs typeface="Arial" panose="020B0604020202020204" pitchFamily="34" charset="0"/>
            </a:rPr>
            <a:t>BARRANQUILLA-COROZAL-BARRANQUILLA (SERVICIO PIONERO)</a:t>
          </a:r>
          <a:endParaRPr lang="es-CO" sz="1100" dirty="0">
            <a:effectLst/>
            <a:latin typeface="Arial" panose="020B0604020202020204" pitchFamily="34" charset="0"/>
            <a:cs typeface="Arial" panose="020B0604020202020204" pitchFamily="34" charset="0"/>
          </a:endParaRPr>
        </a:p>
      </dgm:t>
    </dgm:pt>
    <dgm:pt modelId="{C9F5CB21-7603-408B-9B0F-E34936755B1B}" type="parTrans" cxnId="{205C1EAD-EAB7-4940-BC40-02D99C3D892F}">
      <dgm:prSet/>
      <dgm:spPr/>
      <dgm:t>
        <a:bodyPr/>
        <a:lstStyle/>
        <a:p>
          <a:endParaRPr lang="es-ES" sz="1200">
            <a:latin typeface="Arial" panose="020B0604020202020204" pitchFamily="34" charset="0"/>
            <a:cs typeface="Arial" panose="020B0604020202020204" pitchFamily="34" charset="0"/>
          </a:endParaRPr>
        </a:p>
      </dgm:t>
    </dgm:pt>
    <dgm:pt modelId="{C6BFDD38-F262-4DDB-B8E1-E4FD43AB67D7}" type="sibTrans" cxnId="{205C1EAD-EAB7-4940-BC40-02D99C3D892F}">
      <dgm:prSet/>
      <dgm:spPr/>
      <dgm:t>
        <a:bodyPr/>
        <a:lstStyle/>
        <a:p>
          <a:endParaRPr lang="es-ES" sz="1200">
            <a:latin typeface="Arial" panose="020B0604020202020204" pitchFamily="34" charset="0"/>
            <a:cs typeface="Arial" panose="020B0604020202020204" pitchFamily="34" charset="0"/>
          </a:endParaRPr>
        </a:p>
      </dgm:t>
    </dgm:pt>
    <dgm:pt modelId="{A371BB95-56D5-4502-864E-43F70643A5C0}">
      <dgm:prSet custT="1"/>
      <dgm:spPr/>
      <dgm:t>
        <a:bodyPr/>
        <a:lstStyle/>
        <a:p>
          <a:pPr>
            <a:lnSpc>
              <a:spcPct val="100000"/>
            </a:lnSpc>
          </a:pPr>
          <a:r>
            <a:rPr lang="es-CO" sz="1100" b="0" i="0" u="none" strike="noStrike" dirty="0">
              <a:solidFill>
                <a:srgbClr val="000000"/>
              </a:solidFill>
              <a:effectLst/>
              <a:latin typeface="Arial" panose="020B0604020202020204" pitchFamily="34" charset="0"/>
              <a:cs typeface="Arial" panose="020B0604020202020204" pitchFamily="34" charset="0"/>
            </a:rPr>
            <a:t>MONTERÍA-PANAMÁ-MONTERÍA</a:t>
          </a:r>
          <a:endParaRPr lang="es-CO" sz="1100" dirty="0">
            <a:effectLst/>
            <a:latin typeface="Arial" panose="020B0604020202020204" pitchFamily="34" charset="0"/>
            <a:cs typeface="Arial" panose="020B0604020202020204" pitchFamily="34" charset="0"/>
          </a:endParaRPr>
        </a:p>
      </dgm:t>
    </dgm:pt>
    <dgm:pt modelId="{B57881A6-4657-46B6-ACD7-FA0C413D2877}" type="parTrans" cxnId="{F18F187E-9C3A-4B19-8A5F-D3938C674835}">
      <dgm:prSet/>
      <dgm:spPr/>
      <dgm:t>
        <a:bodyPr/>
        <a:lstStyle/>
        <a:p>
          <a:endParaRPr lang="es-ES" sz="1200">
            <a:latin typeface="Arial" panose="020B0604020202020204" pitchFamily="34" charset="0"/>
            <a:cs typeface="Arial" panose="020B0604020202020204" pitchFamily="34" charset="0"/>
          </a:endParaRPr>
        </a:p>
      </dgm:t>
    </dgm:pt>
    <dgm:pt modelId="{5BB4A1DF-0BC3-4F54-98DA-0F7E51FCE9EE}" type="sibTrans" cxnId="{F18F187E-9C3A-4B19-8A5F-D3938C674835}">
      <dgm:prSet/>
      <dgm:spPr/>
      <dgm:t>
        <a:bodyPr/>
        <a:lstStyle/>
        <a:p>
          <a:endParaRPr lang="es-ES" sz="1200">
            <a:latin typeface="Arial" panose="020B0604020202020204" pitchFamily="34" charset="0"/>
            <a:cs typeface="Arial" panose="020B0604020202020204" pitchFamily="34" charset="0"/>
          </a:endParaRPr>
        </a:p>
      </dgm:t>
    </dgm:pt>
    <dgm:pt modelId="{E4E68F3C-3F6E-4B4E-A5C6-CDF85F038268}">
      <dgm:prSet custT="1"/>
      <dgm:spPr/>
      <dgm:t>
        <a:bodyPr/>
        <a:lstStyle/>
        <a:p>
          <a:endParaRPr lang="es-CO" sz="1200" b="0" i="0" u="none" dirty="0">
            <a:latin typeface="Arial" panose="020B0604020202020204" pitchFamily="34" charset="0"/>
            <a:cs typeface="Arial" panose="020B0604020202020204" pitchFamily="34" charset="0"/>
          </a:endParaRPr>
        </a:p>
      </dgm:t>
    </dgm:pt>
    <dgm:pt modelId="{97219AEA-2D50-4DF4-91EF-62D051533CDF}" type="parTrans" cxnId="{86A3EC29-1473-43C5-B1F8-BEB67975A269}">
      <dgm:prSet/>
      <dgm:spPr/>
      <dgm:t>
        <a:bodyPr/>
        <a:lstStyle/>
        <a:p>
          <a:endParaRPr lang="es-ES" sz="1200">
            <a:latin typeface="Arial" panose="020B0604020202020204" pitchFamily="34" charset="0"/>
            <a:cs typeface="Arial" panose="020B0604020202020204" pitchFamily="34" charset="0"/>
          </a:endParaRPr>
        </a:p>
      </dgm:t>
    </dgm:pt>
    <dgm:pt modelId="{803F42AB-522A-447B-82AD-9AA4E24D8F53}" type="sibTrans" cxnId="{86A3EC29-1473-43C5-B1F8-BEB67975A269}">
      <dgm:prSet/>
      <dgm:spPr/>
      <dgm:t>
        <a:bodyPr/>
        <a:lstStyle/>
        <a:p>
          <a:endParaRPr lang="es-ES" sz="1200">
            <a:latin typeface="Arial" panose="020B0604020202020204" pitchFamily="34" charset="0"/>
            <a:cs typeface="Arial" panose="020B0604020202020204" pitchFamily="34" charset="0"/>
          </a:endParaRPr>
        </a:p>
      </dgm:t>
    </dgm:pt>
    <dgm:pt modelId="{43CAD554-EB5E-4137-80D0-C49AF27641A9}">
      <dgm:prSet custT="1"/>
      <dgm:spPr/>
      <dgm:t>
        <a:bodyPr/>
        <a:lstStyle/>
        <a:p>
          <a:r>
            <a:rPr lang="es-CO" sz="1200" b="0" i="0" u="none" dirty="0">
              <a:latin typeface="Arial" panose="020B0604020202020204" pitchFamily="34" charset="0"/>
              <a:cs typeface="Arial" panose="020B0604020202020204" pitchFamily="34" charset="0"/>
            </a:rPr>
            <a:t>CALI-CARTAGENA-CALI</a:t>
          </a:r>
        </a:p>
      </dgm:t>
    </dgm:pt>
    <dgm:pt modelId="{F11416F7-F384-4AD3-9B92-1984B79C3D19}" type="parTrans" cxnId="{95682E82-439D-482C-8D4E-595AA4ED2955}">
      <dgm:prSet/>
      <dgm:spPr/>
      <dgm:t>
        <a:bodyPr/>
        <a:lstStyle/>
        <a:p>
          <a:endParaRPr lang="es-ES" sz="1200">
            <a:latin typeface="Arial" panose="020B0604020202020204" pitchFamily="34" charset="0"/>
            <a:cs typeface="Arial" panose="020B0604020202020204" pitchFamily="34" charset="0"/>
          </a:endParaRPr>
        </a:p>
      </dgm:t>
    </dgm:pt>
    <dgm:pt modelId="{EDA85D1F-3C4D-4020-BFF0-7998BD50A977}" type="sibTrans" cxnId="{95682E82-439D-482C-8D4E-595AA4ED2955}">
      <dgm:prSet/>
      <dgm:spPr/>
      <dgm:t>
        <a:bodyPr/>
        <a:lstStyle/>
        <a:p>
          <a:endParaRPr lang="es-ES" sz="1200">
            <a:latin typeface="Arial" panose="020B0604020202020204" pitchFamily="34" charset="0"/>
            <a:cs typeface="Arial" panose="020B0604020202020204" pitchFamily="34" charset="0"/>
          </a:endParaRPr>
        </a:p>
      </dgm:t>
    </dgm:pt>
    <dgm:pt modelId="{7CE63387-1188-4036-9533-C361B7F6FED1}">
      <dgm:prSet custT="1"/>
      <dgm:spPr/>
      <dgm:t>
        <a:bodyPr/>
        <a:lstStyle/>
        <a:p>
          <a:endParaRPr lang="es-CO" sz="1200" b="0" i="0" u="none" dirty="0">
            <a:latin typeface="Arial" panose="020B0604020202020204" pitchFamily="34" charset="0"/>
            <a:cs typeface="Arial" panose="020B0604020202020204" pitchFamily="34" charset="0"/>
          </a:endParaRPr>
        </a:p>
      </dgm:t>
    </dgm:pt>
    <dgm:pt modelId="{635DE5D4-9803-47F9-9243-7542E361CA62}" type="parTrans" cxnId="{E1549567-CA36-450F-953B-23EF4A707940}">
      <dgm:prSet/>
      <dgm:spPr/>
      <dgm:t>
        <a:bodyPr/>
        <a:lstStyle/>
        <a:p>
          <a:endParaRPr lang="es-ES" sz="1200">
            <a:latin typeface="Arial" panose="020B0604020202020204" pitchFamily="34" charset="0"/>
            <a:cs typeface="Arial" panose="020B0604020202020204" pitchFamily="34" charset="0"/>
          </a:endParaRPr>
        </a:p>
      </dgm:t>
    </dgm:pt>
    <dgm:pt modelId="{B5F3C45F-1E8A-407E-A4EE-61C14977C8A9}" type="sibTrans" cxnId="{E1549567-CA36-450F-953B-23EF4A707940}">
      <dgm:prSet/>
      <dgm:spPr/>
      <dgm:t>
        <a:bodyPr/>
        <a:lstStyle/>
        <a:p>
          <a:endParaRPr lang="es-ES" sz="1200">
            <a:latin typeface="Arial" panose="020B0604020202020204" pitchFamily="34" charset="0"/>
            <a:cs typeface="Arial" panose="020B0604020202020204" pitchFamily="34" charset="0"/>
          </a:endParaRPr>
        </a:p>
      </dgm:t>
    </dgm:pt>
    <dgm:pt modelId="{F95026C1-6C79-4469-B0A9-EEC349C740DA}">
      <dgm:prSet custT="1"/>
      <dgm:spPr/>
      <dgm:t>
        <a:bodyPr/>
        <a:lstStyle/>
        <a:p>
          <a:r>
            <a:rPr lang="es-CO" sz="1200" b="0" i="0" u="none" dirty="0">
              <a:latin typeface="Arial" panose="020B0604020202020204" pitchFamily="34" charset="0"/>
              <a:cs typeface="Arial" panose="020B0604020202020204" pitchFamily="34" charset="0"/>
            </a:rPr>
            <a:t>MEDELLIN-SANTA MARTA-MEDELLÍN</a:t>
          </a:r>
        </a:p>
      </dgm:t>
    </dgm:pt>
    <dgm:pt modelId="{837AC11C-3F4B-45AE-A2A8-E1F6CC26B0C7}" type="parTrans" cxnId="{02F1154C-1A74-468B-84AA-7C56B67CC6D1}">
      <dgm:prSet/>
      <dgm:spPr/>
      <dgm:t>
        <a:bodyPr/>
        <a:lstStyle/>
        <a:p>
          <a:endParaRPr lang="es-ES" sz="1200">
            <a:latin typeface="Arial" panose="020B0604020202020204" pitchFamily="34" charset="0"/>
            <a:cs typeface="Arial" panose="020B0604020202020204" pitchFamily="34" charset="0"/>
          </a:endParaRPr>
        </a:p>
      </dgm:t>
    </dgm:pt>
    <dgm:pt modelId="{6912ABFB-F5BA-4947-B285-FCD7D636DAA4}" type="sibTrans" cxnId="{02F1154C-1A74-468B-84AA-7C56B67CC6D1}">
      <dgm:prSet/>
      <dgm:spPr/>
      <dgm:t>
        <a:bodyPr/>
        <a:lstStyle/>
        <a:p>
          <a:endParaRPr lang="es-ES" sz="1200">
            <a:latin typeface="Arial" panose="020B0604020202020204" pitchFamily="34" charset="0"/>
            <a:cs typeface="Arial" panose="020B0604020202020204" pitchFamily="34" charset="0"/>
          </a:endParaRPr>
        </a:p>
      </dgm:t>
    </dgm:pt>
    <dgm:pt modelId="{F87B982E-95DA-420E-8B3C-209483819D12}">
      <dgm:prSet custT="1"/>
      <dgm:spPr/>
      <dgm:t>
        <a:bodyPr/>
        <a:lstStyle/>
        <a:p>
          <a:endParaRPr lang="es-CO" sz="1200" b="0" i="0" u="none" dirty="0">
            <a:latin typeface="Arial" panose="020B0604020202020204" pitchFamily="34" charset="0"/>
            <a:cs typeface="Arial" panose="020B0604020202020204" pitchFamily="34" charset="0"/>
          </a:endParaRPr>
        </a:p>
      </dgm:t>
    </dgm:pt>
    <dgm:pt modelId="{802B14B8-D46D-4F4C-9CE7-4A7203E5283F}" type="parTrans" cxnId="{20368B85-2370-4928-865E-950A68871AAC}">
      <dgm:prSet/>
      <dgm:spPr/>
      <dgm:t>
        <a:bodyPr/>
        <a:lstStyle/>
        <a:p>
          <a:endParaRPr lang="es-ES" sz="1200">
            <a:latin typeface="Arial" panose="020B0604020202020204" pitchFamily="34" charset="0"/>
            <a:cs typeface="Arial" panose="020B0604020202020204" pitchFamily="34" charset="0"/>
          </a:endParaRPr>
        </a:p>
      </dgm:t>
    </dgm:pt>
    <dgm:pt modelId="{BC068BE6-7EB7-4E40-8C3D-314011F3B505}" type="sibTrans" cxnId="{20368B85-2370-4928-865E-950A68871AAC}">
      <dgm:prSet/>
      <dgm:spPr/>
      <dgm:t>
        <a:bodyPr/>
        <a:lstStyle/>
        <a:p>
          <a:endParaRPr lang="es-ES" sz="1200">
            <a:latin typeface="Arial" panose="020B0604020202020204" pitchFamily="34" charset="0"/>
            <a:cs typeface="Arial" panose="020B0604020202020204" pitchFamily="34" charset="0"/>
          </a:endParaRPr>
        </a:p>
      </dgm:t>
    </dgm:pt>
    <dgm:pt modelId="{2471EAC8-A06D-495B-B94B-DE88E93896B1}">
      <dgm:prSet custT="1"/>
      <dgm:spPr/>
      <dgm:t>
        <a:bodyPr/>
        <a:lstStyle/>
        <a:p>
          <a:r>
            <a:rPr lang="es-CO" sz="1200" b="0" i="0" u="none" dirty="0">
              <a:latin typeface="Arial" panose="020B0604020202020204" pitchFamily="34" charset="0"/>
              <a:cs typeface="Arial" panose="020B0604020202020204" pitchFamily="34" charset="0"/>
            </a:rPr>
            <a:t>PEREIRA-SANTA MARTA-PEREIRA</a:t>
          </a:r>
        </a:p>
      </dgm:t>
    </dgm:pt>
    <dgm:pt modelId="{C493E111-6B69-49B3-97F3-268173A4A049}" type="parTrans" cxnId="{0341FF54-86F7-4F76-8CC8-1143256C935B}">
      <dgm:prSet/>
      <dgm:spPr/>
      <dgm:t>
        <a:bodyPr/>
        <a:lstStyle/>
        <a:p>
          <a:endParaRPr lang="es-ES" sz="1200">
            <a:latin typeface="Arial" panose="020B0604020202020204" pitchFamily="34" charset="0"/>
            <a:cs typeface="Arial" panose="020B0604020202020204" pitchFamily="34" charset="0"/>
          </a:endParaRPr>
        </a:p>
      </dgm:t>
    </dgm:pt>
    <dgm:pt modelId="{7BFC26DD-68D6-4D4C-8681-9F2F0B43EA3E}" type="sibTrans" cxnId="{0341FF54-86F7-4F76-8CC8-1143256C935B}">
      <dgm:prSet/>
      <dgm:spPr/>
      <dgm:t>
        <a:bodyPr/>
        <a:lstStyle/>
        <a:p>
          <a:endParaRPr lang="es-ES" sz="1200">
            <a:latin typeface="Arial" panose="020B0604020202020204" pitchFamily="34" charset="0"/>
            <a:cs typeface="Arial" panose="020B0604020202020204" pitchFamily="34" charset="0"/>
          </a:endParaRPr>
        </a:p>
      </dgm:t>
    </dgm:pt>
    <dgm:pt modelId="{7996C932-35F5-415F-8770-97EF4271CEC8}">
      <dgm:prSet custT="1"/>
      <dgm:spPr/>
      <dgm:t>
        <a:bodyPr/>
        <a:lstStyle/>
        <a:p>
          <a:endParaRPr lang="es-CO" sz="1200" b="0" i="0" u="none" dirty="0">
            <a:latin typeface="Arial" panose="020B0604020202020204" pitchFamily="34" charset="0"/>
            <a:cs typeface="Arial" panose="020B0604020202020204" pitchFamily="34" charset="0"/>
          </a:endParaRPr>
        </a:p>
      </dgm:t>
    </dgm:pt>
    <dgm:pt modelId="{D22004DC-C203-4BBE-B504-2B7DA405DDF7}" type="parTrans" cxnId="{3DF03DC8-22DA-4B5D-8CB9-8BEE8FBB6E47}">
      <dgm:prSet/>
      <dgm:spPr/>
      <dgm:t>
        <a:bodyPr/>
        <a:lstStyle/>
        <a:p>
          <a:endParaRPr lang="es-ES" sz="1200">
            <a:latin typeface="Arial" panose="020B0604020202020204" pitchFamily="34" charset="0"/>
            <a:cs typeface="Arial" panose="020B0604020202020204" pitchFamily="34" charset="0"/>
          </a:endParaRPr>
        </a:p>
      </dgm:t>
    </dgm:pt>
    <dgm:pt modelId="{759FF3AB-28B0-425E-BCDF-6BA7CCCAD264}" type="sibTrans" cxnId="{3DF03DC8-22DA-4B5D-8CB9-8BEE8FBB6E47}">
      <dgm:prSet/>
      <dgm:spPr/>
      <dgm:t>
        <a:bodyPr/>
        <a:lstStyle/>
        <a:p>
          <a:endParaRPr lang="es-ES" sz="1200">
            <a:latin typeface="Arial" panose="020B0604020202020204" pitchFamily="34" charset="0"/>
            <a:cs typeface="Arial" panose="020B0604020202020204" pitchFamily="34" charset="0"/>
          </a:endParaRPr>
        </a:p>
      </dgm:t>
    </dgm:pt>
    <dgm:pt modelId="{78AB3F06-78D9-4B54-87AF-00677A23490E}">
      <dgm:prSet custT="1"/>
      <dgm:spPr/>
      <dgm:t>
        <a:bodyPr/>
        <a:lstStyle/>
        <a:p>
          <a:r>
            <a:rPr lang="es-CO" sz="1200" b="0" i="0" u="none" dirty="0">
              <a:latin typeface="Arial" panose="020B0604020202020204" pitchFamily="34" charset="0"/>
              <a:cs typeface="Arial" panose="020B0604020202020204" pitchFamily="34" charset="0"/>
            </a:rPr>
            <a:t>MEDELLÍN-LETICIA-MEDELLÍN</a:t>
          </a:r>
        </a:p>
      </dgm:t>
    </dgm:pt>
    <dgm:pt modelId="{84E28CC3-CF06-4B11-8219-E754640B7FF3}" type="parTrans" cxnId="{B0D03D1B-24F7-4980-AC0F-B191EF5844B2}">
      <dgm:prSet/>
      <dgm:spPr/>
      <dgm:t>
        <a:bodyPr/>
        <a:lstStyle/>
        <a:p>
          <a:endParaRPr lang="es-ES" sz="1200">
            <a:latin typeface="Arial" panose="020B0604020202020204" pitchFamily="34" charset="0"/>
            <a:cs typeface="Arial" panose="020B0604020202020204" pitchFamily="34" charset="0"/>
          </a:endParaRPr>
        </a:p>
      </dgm:t>
    </dgm:pt>
    <dgm:pt modelId="{6BDF8443-8AA7-4646-8472-F67F6CA9FB26}" type="sibTrans" cxnId="{B0D03D1B-24F7-4980-AC0F-B191EF5844B2}">
      <dgm:prSet/>
      <dgm:spPr/>
      <dgm:t>
        <a:bodyPr/>
        <a:lstStyle/>
        <a:p>
          <a:endParaRPr lang="es-ES" sz="1200">
            <a:latin typeface="Arial" panose="020B0604020202020204" pitchFamily="34" charset="0"/>
            <a:cs typeface="Arial" panose="020B0604020202020204" pitchFamily="34" charset="0"/>
          </a:endParaRPr>
        </a:p>
      </dgm:t>
    </dgm:pt>
    <dgm:pt modelId="{CF327732-4EC8-4E1D-8DD7-5A0BEAC82E2F}">
      <dgm:prSet custT="1"/>
      <dgm:spPr/>
      <dgm:t>
        <a:bodyPr/>
        <a:lstStyle/>
        <a:p>
          <a:endParaRPr lang="es-CO" sz="1200" b="0" i="0" u="none" dirty="0">
            <a:latin typeface="Arial" panose="020B0604020202020204" pitchFamily="34" charset="0"/>
            <a:cs typeface="Arial" panose="020B0604020202020204" pitchFamily="34" charset="0"/>
          </a:endParaRPr>
        </a:p>
      </dgm:t>
    </dgm:pt>
    <dgm:pt modelId="{0FFE8518-5811-4229-B5D1-6B1E4C8B1EFC}" type="parTrans" cxnId="{07FE2D37-FF96-4EDE-9B42-37D04AADCD44}">
      <dgm:prSet/>
      <dgm:spPr/>
      <dgm:t>
        <a:bodyPr/>
        <a:lstStyle/>
        <a:p>
          <a:endParaRPr lang="es-ES" sz="1200">
            <a:latin typeface="Arial" panose="020B0604020202020204" pitchFamily="34" charset="0"/>
            <a:cs typeface="Arial" panose="020B0604020202020204" pitchFamily="34" charset="0"/>
          </a:endParaRPr>
        </a:p>
      </dgm:t>
    </dgm:pt>
    <dgm:pt modelId="{F1D5AB67-CFE4-45AA-AAE3-7AA86304776C}" type="sibTrans" cxnId="{07FE2D37-FF96-4EDE-9B42-37D04AADCD44}">
      <dgm:prSet/>
      <dgm:spPr/>
      <dgm:t>
        <a:bodyPr/>
        <a:lstStyle/>
        <a:p>
          <a:endParaRPr lang="es-ES" sz="1200">
            <a:latin typeface="Arial" panose="020B0604020202020204" pitchFamily="34" charset="0"/>
            <a:cs typeface="Arial" panose="020B0604020202020204" pitchFamily="34" charset="0"/>
          </a:endParaRPr>
        </a:p>
      </dgm:t>
    </dgm:pt>
    <dgm:pt modelId="{62E8FA75-B5AE-4A38-ABAE-BC4B4EC3BDB6}">
      <dgm:prSet custT="1"/>
      <dgm:spPr/>
      <dgm:t>
        <a:bodyPr/>
        <a:lstStyle/>
        <a:p>
          <a:r>
            <a:rPr lang="es-CO" sz="1200" b="0" i="0" u="none" dirty="0">
              <a:latin typeface="Arial" panose="020B0604020202020204" pitchFamily="34" charset="0"/>
              <a:cs typeface="Arial" panose="020B0604020202020204" pitchFamily="34" charset="0"/>
            </a:rPr>
            <a:t>CALI-SANTA MARTA-CALI</a:t>
          </a:r>
        </a:p>
      </dgm:t>
    </dgm:pt>
    <dgm:pt modelId="{79CF6364-86E8-4EEB-9439-DC8341B70BB8}" type="parTrans" cxnId="{D11B0D34-63B7-49E0-BC32-26C9E09F10A5}">
      <dgm:prSet/>
      <dgm:spPr/>
      <dgm:t>
        <a:bodyPr/>
        <a:lstStyle/>
        <a:p>
          <a:endParaRPr lang="es-ES" sz="1200">
            <a:latin typeface="Arial" panose="020B0604020202020204" pitchFamily="34" charset="0"/>
            <a:cs typeface="Arial" panose="020B0604020202020204" pitchFamily="34" charset="0"/>
          </a:endParaRPr>
        </a:p>
      </dgm:t>
    </dgm:pt>
    <dgm:pt modelId="{CCAB6416-AF2F-41EB-A545-73EC0D423B12}" type="sibTrans" cxnId="{D11B0D34-63B7-49E0-BC32-26C9E09F10A5}">
      <dgm:prSet/>
      <dgm:spPr/>
      <dgm:t>
        <a:bodyPr/>
        <a:lstStyle/>
        <a:p>
          <a:endParaRPr lang="es-ES" sz="1200">
            <a:latin typeface="Arial" panose="020B0604020202020204" pitchFamily="34" charset="0"/>
            <a:cs typeface="Arial" panose="020B0604020202020204" pitchFamily="34" charset="0"/>
          </a:endParaRPr>
        </a:p>
      </dgm:t>
    </dgm:pt>
    <dgm:pt modelId="{76FA6374-6EED-4D08-AF83-1F4C0C314135}">
      <dgm:prSet custT="1"/>
      <dgm:spPr/>
      <dgm:t>
        <a:bodyPr/>
        <a:lstStyle/>
        <a:p>
          <a:endParaRPr lang="es-CO" sz="1200" b="0" i="0" u="none" dirty="0">
            <a:latin typeface="Arial" panose="020B0604020202020204" pitchFamily="34" charset="0"/>
            <a:cs typeface="Arial" panose="020B0604020202020204" pitchFamily="34" charset="0"/>
          </a:endParaRPr>
        </a:p>
      </dgm:t>
    </dgm:pt>
    <dgm:pt modelId="{7F3A555E-D985-4BF3-A2D6-7A678F702B74}" type="parTrans" cxnId="{1D35F26F-FD59-4590-B4BE-F5673E0DA8D5}">
      <dgm:prSet/>
      <dgm:spPr/>
      <dgm:t>
        <a:bodyPr/>
        <a:lstStyle/>
        <a:p>
          <a:endParaRPr lang="es-ES" sz="1200">
            <a:latin typeface="Arial" panose="020B0604020202020204" pitchFamily="34" charset="0"/>
            <a:cs typeface="Arial" panose="020B0604020202020204" pitchFamily="34" charset="0"/>
          </a:endParaRPr>
        </a:p>
      </dgm:t>
    </dgm:pt>
    <dgm:pt modelId="{397DEBBF-FF9B-4AA7-AC78-AF6F29464A0F}" type="sibTrans" cxnId="{1D35F26F-FD59-4590-B4BE-F5673E0DA8D5}">
      <dgm:prSet/>
      <dgm:spPr/>
      <dgm:t>
        <a:bodyPr/>
        <a:lstStyle/>
        <a:p>
          <a:endParaRPr lang="es-ES" sz="1200">
            <a:latin typeface="Arial" panose="020B0604020202020204" pitchFamily="34" charset="0"/>
            <a:cs typeface="Arial" panose="020B0604020202020204" pitchFamily="34" charset="0"/>
          </a:endParaRPr>
        </a:p>
      </dgm:t>
    </dgm:pt>
    <dgm:pt modelId="{C6B466F5-E765-47F3-BBA1-B1BB01F0154D}">
      <dgm:prSet custT="1"/>
      <dgm:spPr/>
      <dgm:t>
        <a:bodyPr/>
        <a:lstStyle/>
        <a:p>
          <a:r>
            <a:rPr lang="es-CO" sz="1200" b="0" i="0" u="none" dirty="0">
              <a:latin typeface="Arial" panose="020B0604020202020204" pitchFamily="34" charset="0"/>
              <a:cs typeface="Arial" panose="020B0604020202020204" pitchFamily="34" charset="0"/>
            </a:rPr>
            <a:t>SAN ANDRÉS-BARRANQUILLA-SAN ANDRÉS</a:t>
          </a:r>
        </a:p>
      </dgm:t>
    </dgm:pt>
    <dgm:pt modelId="{1A96A7C2-0495-4858-AD2D-C1A448AF8047}" type="parTrans" cxnId="{DDC4A372-E497-4379-9CE4-E6D98718776B}">
      <dgm:prSet/>
      <dgm:spPr/>
      <dgm:t>
        <a:bodyPr/>
        <a:lstStyle/>
        <a:p>
          <a:endParaRPr lang="es-ES" sz="1200">
            <a:latin typeface="Arial" panose="020B0604020202020204" pitchFamily="34" charset="0"/>
            <a:cs typeface="Arial" panose="020B0604020202020204" pitchFamily="34" charset="0"/>
          </a:endParaRPr>
        </a:p>
      </dgm:t>
    </dgm:pt>
    <dgm:pt modelId="{0FDEA7CA-21C0-4962-A8B5-277A61258081}" type="sibTrans" cxnId="{DDC4A372-E497-4379-9CE4-E6D98718776B}">
      <dgm:prSet/>
      <dgm:spPr/>
      <dgm:t>
        <a:bodyPr/>
        <a:lstStyle/>
        <a:p>
          <a:endParaRPr lang="es-ES" sz="1200">
            <a:latin typeface="Arial" panose="020B0604020202020204" pitchFamily="34" charset="0"/>
            <a:cs typeface="Arial" panose="020B0604020202020204" pitchFamily="34" charset="0"/>
          </a:endParaRPr>
        </a:p>
      </dgm:t>
    </dgm:pt>
    <dgm:pt modelId="{92FF0DC2-8FE6-4DBA-ABAA-28B67F1ABA72}">
      <dgm:prSet custT="1"/>
      <dgm:spPr/>
      <dgm:t>
        <a:bodyPr/>
        <a:lstStyle/>
        <a:p>
          <a:endParaRPr lang="es-CO" sz="1200" b="0" i="0" u="none" dirty="0">
            <a:latin typeface="Arial" panose="020B0604020202020204" pitchFamily="34" charset="0"/>
            <a:cs typeface="Arial" panose="020B0604020202020204" pitchFamily="34" charset="0"/>
          </a:endParaRPr>
        </a:p>
      </dgm:t>
    </dgm:pt>
    <dgm:pt modelId="{AE69CB54-AAC8-4F70-8425-DD0C15C6FE41}" type="parTrans" cxnId="{A82EEBE6-274B-4298-8767-309257D36BFF}">
      <dgm:prSet/>
      <dgm:spPr/>
      <dgm:t>
        <a:bodyPr/>
        <a:lstStyle/>
        <a:p>
          <a:endParaRPr lang="es-ES" sz="1200">
            <a:latin typeface="Arial" panose="020B0604020202020204" pitchFamily="34" charset="0"/>
            <a:cs typeface="Arial" panose="020B0604020202020204" pitchFamily="34" charset="0"/>
          </a:endParaRPr>
        </a:p>
      </dgm:t>
    </dgm:pt>
    <dgm:pt modelId="{135694CF-26DB-4CFD-90BB-8F7FE8B9B579}" type="sibTrans" cxnId="{A82EEBE6-274B-4298-8767-309257D36BFF}">
      <dgm:prSet/>
      <dgm:spPr/>
      <dgm:t>
        <a:bodyPr/>
        <a:lstStyle/>
        <a:p>
          <a:endParaRPr lang="es-ES" sz="1200">
            <a:latin typeface="Arial" panose="020B0604020202020204" pitchFamily="34" charset="0"/>
            <a:cs typeface="Arial" panose="020B0604020202020204" pitchFamily="34" charset="0"/>
          </a:endParaRPr>
        </a:p>
      </dgm:t>
    </dgm:pt>
    <dgm:pt modelId="{A17C6E1A-700E-4FD6-B5B2-A5930067BE94}">
      <dgm:prSet custT="1"/>
      <dgm:spPr/>
      <dgm:t>
        <a:bodyPr/>
        <a:lstStyle/>
        <a:p>
          <a:r>
            <a:rPr lang="es-CO" sz="1200" b="0" i="0" u="none" dirty="0">
              <a:latin typeface="Arial" panose="020B0604020202020204" pitchFamily="34" charset="0"/>
              <a:cs typeface="Arial" panose="020B0604020202020204" pitchFamily="34" charset="0"/>
            </a:rPr>
            <a:t>CALI-BARRANQUILLA-CALI</a:t>
          </a:r>
        </a:p>
      </dgm:t>
    </dgm:pt>
    <dgm:pt modelId="{A437A88B-683E-410B-AACF-53C6CE9BE134}" type="parTrans" cxnId="{028FB026-6208-4B11-A34F-D39E0CEB2503}">
      <dgm:prSet/>
      <dgm:spPr/>
      <dgm:t>
        <a:bodyPr/>
        <a:lstStyle/>
        <a:p>
          <a:endParaRPr lang="es-ES" sz="1200">
            <a:latin typeface="Arial" panose="020B0604020202020204" pitchFamily="34" charset="0"/>
            <a:cs typeface="Arial" panose="020B0604020202020204" pitchFamily="34" charset="0"/>
          </a:endParaRPr>
        </a:p>
      </dgm:t>
    </dgm:pt>
    <dgm:pt modelId="{2D5AEA46-B026-45B5-8517-1FA1A596631C}" type="sibTrans" cxnId="{028FB026-6208-4B11-A34F-D39E0CEB2503}">
      <dgm:prSet/>
      <dgm:spPr/>
      <dgm:t>
        <a:bodyPr/>
        <a:lstStyle/>
        <a:p>
          <a:endParaRPr lang="es-ES" sz="1200">
            <a:latin typeface="Arial" panose="020B0604020202020204" pitchFamily="34" charset="0"/>
            <a:cs typeface="Arial" panose="020B0604020202020204" pitchFamily="34" charset="0"/>
          </a:endParaRPr>
        </a:p>
      </dgm:t>
    </dgm:pt>
    <dgm:pt modelId="{1D3BDA5A-DF14-4DBC-B9E1-905E02D80003}">
      <dgm:prSet custT="1"/>
      <dgm:spPr/>
      <dgm:t>
        <a:bodyPr/>
        <a:lstStyle/>
        <a:p>
          <a:endParaRPr lang="es-CO" sz="1200" b="0" i="0" u="none" dirty="0">
            <a:latin typeface="Arial" panose="020B0604020202020204" pitchFamily="34" charset="0"/>
            <a:cs typeface="Arial" panose="020B0604020202020204" pitchFamily="34" charset="0"/>
          </a:endParaRPr>
        </a:p>
      </dgm:t>
    </dgm:pt>
    <dgm:pt modelId="{FB1E24FF-AB24-474F-9069-0B45D799AD8C}" type="parTrans" cxnId="{5A1253CB-D339-4FA6-8287-2F48B63CF7CE}">
      <dgm:prSet/>
      <dgm:spPr/>
      <dgm:t>
        <a:bodyPr/>
        <a:lstStyle/>
        <a:p>
          <a:endParaRPr lang="es-ES" sz="1200">
            <a:latin typeface="Arial" panose="020B0604020202020204" pitchFamily="34" charset="0"/>
            <a:cs typeface="Arial" panose="020B0604020202020204" pitchFamily="34" charset="0"/>
          </a:endParaRPr>
        </a:p>
      </dgm:t>
    </dgm:pt>
    <dgm:pt modelId="{786DA927-FFDD-4AC1-8587-C2C335A45B70}" type="sibTrans" cxnId="{5A1253CB-D339-4FA6-8287-2F48B63CF7CE}">
      <dgm:prSet/>
      <dgm:spPr/>
      <dgm:t>
        <a:bodyPr/>
        <a:lstStyle/>
        <a:p>
          <a:endParaRPr lang="es-ES" sz="1200">
            <a:latin typeface="Arial" panose="020B0604020202020204" pitchFamily="34" charset="0"/>
            <a:cs typeface="Arial" panose="020B0604020202020204" pitchFamily="34" charset="0"/>
          </a:endParaRPr>
        </a:p>
      </dgm:t>
    </dgm:pt>
    <dgm:pt modelId="{3BA4F343-2DA4-4259-9CD1-8FF4A1F44428}">
      <dgm:prSet custT="1"/>
      <dgm:spPr/>
      <dgm:t>
        <a:bodyPr/>
        <a:lstStyle/>
        <a:p>
          <a:r>
            <a:rPr lang="es-CO" sz="1200" b="0" i="0" u="none" dirty="0">
              <a:latin typeface="Arial" panose="020B0604020202020204" pitchFamily="34" charset="0"/>
              <a:cs typeface="Arial" panose="020B0604020202020204" pitchFamily="34" charset="0"/>
            </a:rPr>
            <a:t>BOGOTÁ-PASTO-BOGOTÁ</a:t>
          </a:r>
        </a:p>
      </dgm:t>
    </dgm:pt>
    <dgm:pt modelId="{1996D258-6510-4F76-856A-9F74869E5C80}" type="parTrans" cxnId="{E5BC02DF-4F06-46B8-B2AA-A14AC025BC4F}">
      <dgm:prSet/>
      <dgm:spPr/>
      <dgm:t>
        <a:bodyPr/>
        <a:lstStyle/>
        <a:p>
          <a:endParaRPr lang="es-ES" sz="1200">
            <a:latin typeface="Arial" panose="020B0604020202020204" pitchFamily="34" charset="0"/>
            <a:cs typeface="Arial" panose="020B0604020202020204" pitchFamily="34" charset="0"/>
          </a:endParaRPr>
        </a:p>
      </dgm:t>
    </dgm:pt>
    <dgm:pt modelId="{325DA48F-4FD9-47FE-B4E2-51539646AE2E}" type="sibTrans" cxnId="{E5BC02DF-4F06-46B8-B2AA-A14AC025BC4F}">
      <dgm:prSet/>
      <dgm:spPr/>
      <dgm:t>
        <a:bodyPr/>
        <a:lstStyle/>
        <a:p>
          <a:endParaRPr lang="es-ES" sz="1200">
            <a:latin typeface="Arial" panose="020B0604020202020204" pitchFamily="34" charset="0"/>
            <a:cs typeface="Arial" panose="020B0604020202020204" pitchFamily="34" charset="0"/>
          </a:endParaRPr>
        </a:p>
      </dgm:t>
    </dgm:pt>
    <dgm:pt modelId="{7B4CC43A-3A4F-4B5F-8793-4B77C6549B8C}">
      <dgm:prSet custT="1"/>
      <dgm:spPr/>
      <dgm:t>
        <a:bodyPr/>
        <a:lstStyle/>
        <a:p>
          <a:endParaRPr lang="es-CO" sz="1200" b="0" i="0" u="none" dirty="0">
            <a:latin typeface="Arial" panose="020B0604020202020204" pitchFamily="34" charset="0"/>
            <a:cs typeface="Arial" panose="020B0604020202020204" pitchFamily="34" charset="0"/>
          </a:endParaRPr>
        </a:p>
      </dgm:t>
    </dgm:pt>
    <dgm:pt modelId="{FCC6B302-D51D-40C6-827B-4A164F47F695}" type="parTrans" cxnId="{987D1DFD-065F-4838-94A3-E8D1ED632AE6}">
      <dgm:prSet/>
      <dgm:spPr/>
      <dgm:t>
        <a:bodyPr/>
        <a:lstStyle/>
        <a:p>
          <a:endParaRPr lang="es-ES" sz="1200">
            <a:latin typeface="Arial" panose="020B0604020202020204" pitchFamily="34" charset="0"/>
            <a:cs typeface="Arial" panose="020B0604020202020204" pitchFamily="34" charset="0"/>
          </a:endParaRPr>
        </a:p>
      </dgm:t>
    </dgm:pt>
    <dgm:pt modelId="{920D8834-ACC8-4642-AA6F-23B4A0FBDF5C}" type="sibTrans" cxnId="{987D1DFD-065F-4838-94A3-E8D1ED632AE6}">
      <dgm:prSet/>
      <dgm:spPr/>
      <dgm:t>
        <a:bodyPr/>
        <a:lstStyle/>
        <a:p>
          <a:endParaRPr lang="es-ES" sz="1200">
            <a:latin typeface="Arial" panose="020B0604020202020204" pitchFamily="34" charset="0"/>
            <a:cs typeface="Arial" panose="020B0604020202020204" pitchFamily="34" charset="0"/>
          </a:endParaRPr>
        </a:p>
      </dgm:t>
    </dgm:pt>
    <dgm:pt modelId="{02D7977B-5A34-4748-BBE5-21BCC84926D9}">
      <dgm:prSet custT="1"/>
      <dgm:spPr/>
      <dgm:t>
        <a:bodyPr/>
        <a:lstStyle/>
        <a:p>
          <a:r>
            <a:rPr lang="es-CO" sz="1200" b="0" i="0" u="none" dirty="0">
              <a:latin typeface="Arial" panose="020B0604020202020204" pitchFamily="34" charset="0"/>
              <a:cs typeface="Arial" panose="020B0604020202020204" pitchFamily="34" charset="0"/>
            </a:rPr>
            <a:t>BOGOTÁ-RIOHACHA-BOGOTÁ</a:t>
          </a:r>
        </a:p>
      </dgm:t>
    </dgm:pt>
    <dgm:pt modelId="{5F7C1BE4-2AC5-4669-8462-B89ABD196C93}" type="parTrans" cxnId="{8003C002-26DF-462E-9311-C757240F73CD}">
      <dgm:prSet/>
      <dgm:spPr/>
      <dgm:t>
        <a:bodyPr/>
        <a:lstStyle/>
        <a:p>
          <a:endParaRPr lang="es-ES" sz="1200">
            <a:latin typeface="Arial" panose="020B0604020202020204" pitchFamily="34" charset="0"/>
            <a:cs typeface="Arial" panose="020B0604020202020204" pitchFamily="34" charset="0"/>
          </a:endParaRPr>
        </a:p>
      </dgm:t>
    </dgm:pt>
    <dgm:pt modelId="{9D3C28FA-75BD-468D-9E14-A6CCD21DDAB7}" type="sibTrans" cxnId="{8003C002-26DF-462E-9311-C757240F73CD}">
      <dgm:prSet/>
      <dgm:spPr/>
      <dgm:t>
        <a:bodyPr/>
        <a:lstStyle/>
        <a:p>
          <a:endParaRPr lang="es-ES" sz="1200">
            <a:latin typeface="Arial" panose="020B0604020202020204" pitchFamily="34" charset="0"/>
            <a:cs typeface="Arial" panose="020B0604020202020204" pitchFamily="34" charset="0"/>
          </a:endParaRPr>
        </a:p>
      </dgm:t>
    </dgm:pt>
    <dgm:pt modelId="{719E3A6A-F317-4E50-8837-F37FBEEB4707}">
      <dgm:prSet custT="1"/>
      <dgm:spPr/>
      <dgm:t>
        <a:bodyPr/>
        <a:lstStyle/>
        <a:p>
          <a:endParaRPr lang="es-CO" sz="1200" b="0" i="0" u="none" dirty="0">
            <a:latin typeface="Arial" panose="020B0604020202020204" pitchFamily="34" charset="0"/>
            <a:cs typeface="Arial" panose="020B0604020202020204" pitchFamily="34" charset="0"/>
          </a:endParaRPr>
        </a:p>
      </dgm:t>
    </dgm:pt>
    <dgm:pt modelId="{2424689E-ED8A-4E84-9098-E6601A51311B}" type="parTrans" cxnId="{019908B3-07E6-4A05-9B87-809E2FD2CD4A}">
      <dgm:prSet/>
      <dgm:spPr/>
      <dgm:t>
        <a:bodyPr/>
        <a:lstStyle/>
        <a:p>
          <a:endParaRPr lang="es-ES" sz="1200">
            <a:latin typeface="Arial" panose="020B0604020202020204" pitchFamily="34" charset="0"/>
            <a:cs typeface="Arial" panose="020B0604020202020204" pitchFamily="34" charset="0"/>
          </a:endParaRPr>
        </a:p>
      </dgm:t>
    </dgm:pt>
    <dgm:pt modelId="{B99CF81C-83CB-4674-A1D7-241BCEF0C192}" type="sibTrans" cxnId="{019908B3-07E6-4A05-9B87-809E2FD2CD4A}">
      <dgm:prSet/>
      <dgm:spPr/>
      <dgm:t>
        <a:bodyPr/>
        <a:lstStyle/>
        <a:p>
          <a:endParaRPr lang="es-ES" sz="1200">
            <a:latin typeface="Arial" panose="020B0604020202020204" pitchFamily="34" charset="0"/>
            <a:cs typeface="Arial" panose="020B0604020202020204" pitchFamily="34" charset="0"/>
          </a:endParaRPr>
        </a:p>
      </dgm:t>
    </dgm:pt>
    <dgm:pt modelId="{DE8E4615-A553-4063-B289-AD902FB0981C}">
      <dgm:prSet custT="1"/>
      <dgm:spPr/>
      <dgm:t>
        <a:bodyPr/>
        <a:lstStyle/>
        <a:p>
          <a:r>
            <a:rPr lang="es-CO" sz="1200" b="0" i="0" u="none" dirty="0">
              <a:latin typeface="Arial" panose="020B0604020202020204" pitchFamily="34" charset="0"/>
              <a:cs typeface="Arial" panose="020B0604020202020204" pitchFamily="34" charset="0"/>
            </a:rPr>
            <a:t>BOGOTÁ-ARAUCA-BOGOTÁ</a:t>
          </a:r>
        </a:p>
      </dgm:t>
    </dgm:pt>
    <dgm:pt modelId="{63D3CC66-2571-46B3-84D9-789ECE366B4B}" type="parTrans" cxnId="{0CB68A2D-9FBF-47BD-896B-635ED43F7176}">
      <dgm:prSet/>
      <dgm:spPr/>
      <dgm:t>
        <a:bodyPr/>
        <a:lstStyle/>
        <a:p>
          <a:endParaRPr lang="es-ES" sz="1200">
            <a:latin typeface="Arial" panose="020B0604020202020204" pitchFamily="34" charset="0"/>
            <a:cs typeface="Arial" panose="020B0604020202020204" pitchFamily="34" charset="0"/>
          </a:endParaRPr>
        </a:p>
      </dgm:t>
    </dgm:pt>
    <dgm:pt modelId="{C63D8F27-38B5-48B9-8C37-66A42C58C616}" type="sibTrans" cxnId="{0CB68A2D-9FBF-47BD-896B-635ED43F7176}">
      <dgm:prSet/>
      <dgm:spPr/>
      <dgm:t>
        <a:bodyPr/>
        <a:lstStyle/>
        <a:p>
          <a:endParaRPr lang="es-ES" sz="1200">
            <a:latin typeface="Arial" panose="020B0604020202020204" pitchFamily="34" charset="0"/>
            <a:cs typeface="Arial" panose="020B0604020202020204" pitchFamily="34" charset="0"/>
          </a:endParaRPr>
        </a:p>
      </dgm:t>
    </dgm:pt>
    <dgm:pt modelId="{C1A4D728-249C-4F67-966F-4ECDCDC6EB28}" type="pres">
      <dgm:prSet presAssocID="{2814912D-120C-4FB4-8706-3AEB34EFF671}" presName="Name0" presStyleCnt="0">
        <dgm:presLayoutVars>
          <dgm:dir/>
          <dgm:animLvl val="lvl"/>
          <dgm:resizeHandles val="exact"/>
        </dgm:presLayoutVars>
      </dgm:prSet>
      <dgm:spPr/>
    </dgm:pt>
    <dgm:pt modelId="{F671F15C-6189-4733-AD49-9C61890F4AAD}" type="pres">
      <dgm:prSet presAssocID="{95D08F9A-D1E3-4FA7-A9D6-5CD6627A694E}" presName="composite" presStyleCnt="0"/>
      <dgm:spPr/>
    </dgm:pt>
    <dgm:pt modelId="{E46C7767-A0C7-45B8-9498-B39A172FCDB2}" type="pres">
      <dgm:prSet presAssocID="{95D08F9A-D1E3-4FA7-A9D6-5CD6627A694E}" presName="parTx" presStyleLbl="alignNode1" presStyleIdx="0" presStyleCnt="3">
        <dgm:presLayoutVars>
          <dgm:chMax val="0"/>
          <dgm:chPref val="0"/>
          <dgm:bulletEnabled val="1"/>
        </dgm:presLayoutVars>
      </dgm:prSet>
      <dgm:spPr/>
    </dgm:pt>
    <dgm:pt modelId="{D57C648A-BD69-4227-8522-2A5532D829B5}" type="pres">
      <dgm:prSet presAssocID="{95D08F9A-D1E3-4FA7-A9D6-5CD6627A694E}" presName="desTx" presStyleLbl="alignAccFollowNode1" presStyleIdx="0" presStyleCnt="3" custLinFactNeighborX="-397" custLinFactNeighborY="931">
        <dgm:presLayoutVars>
          <dgm:bulletEnabled val="1"/>
        </dgm:presLayoutVars>
      </dgm:prSet>
      <dgm:spPr/>
    </dgm:pt>
    <dgm:pt modelId="{7C51411B-AD98-4CDA-A82D-FEF7CF58EEF2}" type="pres">
      <dgm:prSet presAssocID="{49B3937C-52DB-4E16-862C-F6590A68D04F}" presName="space" presStyleCnt="0"/>
      <dgm:spPr/>
    </dgm:pt>
    <dgm:pt modelId="{D976B1A4-93F2-4E4D-8E8A-1F86F04090FD}" type="pres">
      <dgm:prSet presAssocID="{F72174C9-0651-4304-A6C7-BEF2CBF89C03}" presName="composite" presStyleCnt="0"/>
      <dgm:spPr/>
    </dgm:pt>
    <dgm:pt modelId="{6305411F-B32B-442C-8C9B-88EE79BCDB32}" type="pres">
      <dgm:prSet presAssocID="{F72174C9-0651-4304-A6C7-BEF2CBF89C03}" presName="parTx" presStyleLbl="alignNode1" presStyleIdx="1" presStyleCnt="3" custScaleX="140576" custScaleY="100000" custLinFactNeighborY="-19176">
        <dgm:presLayoutVars>
          <dgm:chMax val="0"/>
          <dgm:chPref val="0"/>
          <dgm:bulletEnabled val="1"/>
        </dgm:presLayoutVars>
      </dgm:prSet>
      <dgm:spPr/>
    </dgm:pt>
    <dgm:pt modelId="{71918451-B7F5-498A-8AAF-DCDE26E662A7}" type="pres">
      <dgm:prSet presAssocID="{F72174C9-0651-4304-A6C7-BEF2CBF89C03}" presName="desTx" presStyleLbl="alignAccFollowNode1" presStyleIdx="1" presStyleCnt="3" custScaleX="140576">
        <dgm:presLayoutVars>
          <dgm:bulletEnabled val="1"/>
        </dgm:presLayoutVars>
      </dgm:prSet>
      <dgm:spPr/>
    </dgm:pt>
    <dgm:pt modelId="{8F5B64DB-39F0-4226-80A5-88728DC5F015}" type="pres">
      <dgm:prSet presAssocID="{A9C08D79-F82A-4392-8092-9325A52784BD}" presName="space" presStyleCnt="0"/>
      <dgm:spPr/>
    </dgm:pt>
    <dgm:pt modelId="{406E43C7-EB78-4253-865F-E4BDCFDD4BF0}" type="pres">
      <dgm:prSet presAssocID="{934BB9D9-CBB8-4116-A6C9-84A48A91BB0B}" presName="composite" presStyleCnt="0"/>
      <dgm:spPr/>
    </dgm:pt>
    <dgm:pt modelId="{C61C367E-5830-4C94-B446-044BF090EF97}" type="pres">
      <dgm:prSet presAssocID="{934BB9D9-CBB8-4116-A6C9-84A48A91BB0B}" presName="parTx" presStyleLbl="alignNode1" presStyleIdx="2" presStyleCnt="3">
        <dgm:presLayoutVars>
          <dgm:chMax val="0"/>
          <dgm:chPref val="0"/>
          <dgm:bulletEnabled val="1"/>
        </dgm:presLayoutVars>
      </dgm:prSet>
      <dgm:spPr/>
    </dgm:pt>
    <dgm:pt modelId="{D8D294C3-15A9-4E78-90CC-56EEB52B7288}" type="pres">
      <dgm:prSet presAssocID="{934BB9D9-CBB8-4116-A6C9-84A48A91BB0B}" presName="desTx" presStyleLbl="alignAccFollowNode1" presStyleIdx="2" presStyleCnt="3">
        <dgm:presLayoutVars>
          <dgm:bulletEnabled val="1"/>
        </dgm:presLayoutVars>
      </dgm:prSet>
      <dgm:spPr/>
    </dgm:pt>
  </dgm:ptLst>
  <dgm:cxnLst>
    <dgm:cxn modelId="{987D1DFD-065F-4838-94A3-E8D1ED632AE6}" srcId="{934BB9D9-CBB8-4116-A6C9-84A48A91BB0B}" destId="{7B4CC43A-3A4F-4B5F-8793-4B77C6549B8C}" srcOrd="13" destOrd="0" parTransId="{FCC6B302-D51D-40C6-827B-4A164F47F695}" sibTransId="{920D8834-ACC8-4642-AA6F-23B4A0FBDF5C}"/>
    <dgm:cxn modelId="{F9A83869-F6C9-4251-8E92-0B95F87A0B79}" type="presOf" srcId="{3C2D8A89-DED9-46E5-ACB6-9973A9B687C7}" destId="{71918451-B7F5-498A-8AAF-DCDE26E662A7}" srcOrd="0" destOrd="1" presId="urn:microsoft.com/office/officeart/2005/8/layout/hList1"/>
    <dgm:cxn modelId="{101FE1DC-3188-402D-A3C7-84C814AD5E6D}" type="presOf" srcId="{71157793-CE70-4BDF-A39E-1F2B59FA0129}" destId="{71918451-B7F5-498A-8AAF-DCDE26E662A7}" srcOrd="0" destOrd="7" presId="urn:microsoft.com/office/officeart/2005/8/layout/hList1"/>
    <dgm:cxn modelId="{7A7D2E05-35B8-42C0-81EA-48F484B7E43E}" srcId="{F72174C9-0651-4304-A6C7-BEF2CBF89C03}" destId="{5CF03CED-809D-4F1E-B0DE-0283474CC508}" srcOrd="12" destOrd="0" parTransId="{B9762179-8E77-448D-9E65-E9D69AEBA260}" sibTransId="{CAA7DA6B-DDCC-4D95-BD7B-4C72E4A46CDA}"/>
    <dgm:cxn modelId="{F7B23727-3741-4AAF-B608-3C71CB176D27}" type="presOf" srcId="{F72174C9-0651-4304-A6C7-BEF2CBF89C03}" destId="{6305411F-B32B-442C-8C9B-88EE79BCDB32}" srcOrd="0" destOrd="0" presId="urn:microsoft.com/office/officeart/2005/8/layout/hList1"/>
    <dgm:cxn modelId="{61441CE2-586F-42DE-B7C4-379E8533BA18}" type="presOf" srcId="{7996C932-35F5-415F-8770-97EF4271CEC8}" destId="{D8D294C3-15A9-4E78-90CC-56EEB52B7288}" srcOrd="0" destOrd="3" presId="urn:microsoft.com/office/officeart/2005/8/layout/hList1"/>
    <dgm:cxn modelId="{2BCA0DE0-0FBD-4376-8F67-9B048FAC6813}" type="presOf" srcId="{719E3A6A-F317-4E50-8837-F37FBEEB4707}" destId="{D8D294C3-15A9-4E78-90CC-56EEB52B7288}" srcOrd="0" destOrd="15" presId="urn:microsoft.com/office/officeart/2005/8/layout/hList1"/>
    <dgm:cxn modelId="{A8EC1B4B-6131-46F7-9F1B-0B6BDE68B114}" type="presOf" srcId="{95D08F9A-D1E3-4FA7-A9D6-5CD6627A694E}" destId="{E46C7767-A0C7-45B8-9498-B39A172FCDB2}" srcOrd="0" destOrd="0" presId="urn:microsoft.com/office/officeart/2005/8/layout/hList1"/>
    <dgm:cxn modelId="{95682E82-439D-482C-8D4E-595AA4ED2955}" srcId="{95D08F9A-D1E3-4FA7-A9D6-5CD6627A694E}" destId="{43CAD554-EB5E-4137-80D0-C49AF27641A9}" srcOrd="2" destOrd="0" parTransId="{F11416F7-F384-4AD3-9B92-1984B79C3D19}" sibTransId="{EDA85D1F-3C4D-4020-BFF0-7998BD50A977}"/>
    <dgm:cxn modelId="{551E3EF0-34CB-4A32-8456-43CEFA65FD3E}" srcId="{2814912D-120C-4FB4-8706-3AEB34EFF671}" destId="{F72174C9-0651-4304-A6C7-BEF2CBF89C03}" srcOrd="1" destOrd="0" parTransId="{EBA47FAA-335A-4CFB-A253-352E9F0F0C0A}" sibTransId="{A9C08D79-F82A-4392-8092-9325A52784BD}"/>
    <dgm:cxn modelId="{97F8A54E-C9B2-4EC8-A910-937CBDF529EF}" srcId="{2814912D-120C-4FB4-8706-3AEB34EFF671}" destId="{934BB9D9-CBB8-4116-A6C9-84A48A91BB0B}" srcOrd="2" destOrd="0" parTransId="{EFF78970-566A-4012-A05A-32786819E1BF}" sibTransId="{35A769AF-E316-4222-ABBA-F5C074165583}"/>
    <dgm:cxn modelId="{7996D0C5-D8F3-465C-BBC9-F92E39A08D52}" type="presOf" srcId="{C6B466F5-E765-47F3-BBA1-B1BB01F0154D}" destId="{D8D294C3-15A9-4E78-90CC-56EEB52B7288}" srcOrd="0" destOrd="8" presId="urn:microsoft.com/office/officeart/2005/8/layout/hList1"/>
    <dgm:cxn modelId="{7DC86FD5-E8C4-4ACA-9766-0C54462C9302}" srcId="{F72174C9-0651-4304-A6C7-BEF2CBF89C03}" destId="{14B0C294-757E-43B9-8907-0D9000022B27}" srcOrd="9" destOrd="0" parTransId="{20819374-7DF0-47EA-85DF-226D0B6E7CF1}" sibTransId="{BAF3D98C-7B9C-476B-8C75-2F815C2D3D28}"/>
    <dgm:cxn modelId="{E2D2449F-5F47-4296-9A54-E16DF9A4C3C3}" type="presOf" srcId="{7B4CC43A-3A4F-4B5F-8793-4B77C6549B8C}" destId="{D8D294C3-15A9-4E78-90CC-56EEB52B7288}" srcOrd="0" destOrd="13" presId="urn:microsoft.com/office/officeart/2005/8/layout/hList1"/>
    <dgm:cxn modelId="{DDC4A372-E497-4379-9CE4-E6D98718776B}" srcId="{934BB9D9-CBB8-4116-A6C9-84A48A91BB0B}" destId="{C6B466F5-E765-47F3-BBA1-B1BB01F0154D}" srcOrd="8" destOrd="0" parTransId="{1A96A7C2-0495-4858-AD2D-C1A448AF8047}" sibTransId="{0FDEA7CA-21C0-4962-A8B5-277A61258081}"/>
    <dgm:cxn modelId="{96F49D8A-3328-4EC4-B2E2-A0FEC0AB10B8}" type="presOf" srcId="{DE8E4615-A553-4063-B289-AD902FB0981C}" destId="{D8D294C3-15A9-4E78-90CC-56EEB52B7288}" srcOrd="0" destOrd="16" presId="urn:microsoft.com/office/officeart/2005/8/layout/hList1"/>
    <dgm:cxn modelId="{31988139-12F2-4762-B3E0-7B74F9A5879F}" type="presOf" srcId="{873E94DB-3FE0-4123-96CF-1B079CA2C0C4}" destId="{71918451-B7F5-498A-8AAF-DCDE26E662A7}" srcOrd="0" destOrd="5" presId="urn:microsoft.com/office/officeart/2005/8/layout/hList1"/>
    <dgm:cxn modelId="{04A1C63E-DE07-43E1-A932-7A3D5C17B5E7}" srcId="{F72174C9-0651-4304-A6C7-BEF2CBF89C03}" destId="{71157793-CE70-4BDF-A39E-1F2B59FA0129}" srcOrd="7" destOrd="0" parTransId="{828E8D4E-38E7-4D28-8FD1-152361D7D350}" sibTransId="{3D5DAECE-F183-4AC7-A7A4-1E6EA11B05F6}"/>
    <dgm:cxn modelId="{F18F187E-9C3A-4B19-8A5F-D3938C674835}" srcId="{F72174C9-0651-4304-A6C7-BEF2CBF89C03}" destId="{A371BB95-56D5-4502-864E-43F70643A5C0}" srcOrd="14" destOrd="0" parTransId="{B57881A6-4657-46B6-ACD7-FA0C413D2877}" sibTransId="{5BB4A1DF-0BC3-4F54-98DA-0F7E51FCE9EE}"/>
    <dgm:cxn modelId="{F21EF4FA-4BA2-4F3E-9681-A36070C07D47}" type="presOf" srcId="{E4E68F3C-3F6E-4B4E-A5C6-CDF85F038268}" destId="{D57C648A-BD69-4227-8522-2A5532D829B5}" srcOrd="0" destOrd="1" presId="urn:microsoft.com/office/officeart/2005/8/layout/hList1"/>
    <dgm:cxn modelId="{20368B85-2370-4928-865E-950A68871AAC}" srcId="{934BB9D9-CBB8-4116-A6C9-84A48A91BB0B}" destId="{F87B982E-95DA-420E-8B3C-209483819D12}" srcOrd="1" destOrd="0" parTransId="{802B14B8-D46D-4F4C-9CE7-4A7203E5283F}" sibTransId="{BC068BE6-7EB7-4E40-8C3D-314011F3B505}"/>
    <dgm:cxn modelId="{51E9F1DE-7581-4568-BB79-74F7A28DB94E}" type="presOf" srcId="{4A4A6035-1198-419C-9ED1-38EF34205672}" destId="{71918451-B7F5-498A-8AAF-DCDE26E662A7}" srcOrd="0" destOrd="6" presId="urn:microsoft.com/office/officeart/2005/8/layout/hList1"/>
    <dgm:cxn modelId="{7BCF1702-040E-4A35-A127-F327370DB0E2}" srcId="{F72174C9-0651-4304-A6C7-BEF2CBF89C03}" destId="{8DDFCC8E-21C3-4BBC-AF5C-FCA01992C732}" srcOrd="3" destOrd="0" parTransId="{CB4DDD79-D2FD-47DB-AD2A-6DC6D9C8C96E}" sibTransId="{EB4743EA-9CAC-41BB-86DE-D2421957F4F7}"/>
    <dgm:cxn modelId="{5A1253CB-D339-4FA6-8287-2F48B63CF7CE}" srcId="{934BB9D9-CBB8-4116-A6C9-84A48A91BB0B}" destId="{1D3BDA5A-DF14-4DBC-B9E1-905E02D80003}" srcOrd="11" destOrd="0" parTransId="{FB1E24FF-AB24-474F-9069-0B45D799AD8C}" sibTransId="{786DA927-FFDD-4AC1-8587-C2C335A45B70}"/>
    <dgm:cxn modelId="{7DC5FD54-252F-4590-A668-05D1C1F50C2E}" type="presOf" srcId="{934BB9D9-CBB8-4116-A6C9-84A48A91BB0B}" destId="{C61C367E-5830-4C94-B446-044BF090EF97}" srcOrd="0" destOrd="0" presId="urn:microsoft.com/office/officeart/2005/8/layout/hList1"/>
    <dgm:cxn modelId="{205C1EAD-EAB7-4940-BC40-02D99C3D892F}" srcId="{F72174C9-0651-4304-A6C7-BEF2CBF89C03}" destId="{646DCAE3-33C9-4E12-A36B-EA1EFE40E11D}" srcOrd="13" destOrd="0" parTransId="{C9F5CB21-7603-408B-9B0F-E34936755B1B}" sibTransId="{C6BFDD38-F262-4DDB-B8E1-E4FD43AB67D7}"/>
    <dgm:cxn modelId="{E25A7EE4-DD9C-463A-8ABF-2CE845286595}" type="presOf" srcId="{78AB3F06-78D9-4B54-87AF-00677A23490E}" destId="{D8D294C3-15A9-4E78-90CC-56EEB52B7288}" srcOrd="0" destOrd="4" presId="urn:microsoft.com/office/officeart/2005/8/layout/hList1"/>
    <dgm:cxn modelId="{27C6F91E-1F6A-4215-8E0C-3B5929EDA5B4}" type="presOf" srcId="{F87B982E-95DA-420E-8B3C-209483819D12}" destId="{D8D294C3-15A9-4E78-90CC-56EEB52B7288}" srcOrd="0" destOrd="1" presId="urn:microsoft.com/office/officeart/2005/8/layout/hList1"/>
    <dgm:cxn modelId="{518CBEFC-7702-4869-AA5F-E83D14669257}" type="presOf" srcId="{8DDFCC8E-21C3-4BBC-AF5C-FCA01992C732}" destId="{71918451-B7F5-498A-8AAF-DCDE26E662A7}" srcOrd="0" destOrd="3" presId="urn:microsoft.com/office/officeart/2005/8/layout/hList1"/>
    <dgm:cxn modelId="{5EF00DCF-BB76-40B3-9222-A1E892892729}" type="presOf" srcId="{CF327732-4EC8-4E1D-8DD7-5A0BEAC82E2F}" destId="{D8D294C3-15A9-4E78-90CC-56EEB52B7288}" srcOrd="0" destOrd="5" presId="urn:microsoft.com/office/officeart/2005/8/layout/hList1"/>
    <dgm:cxn modelId="{322D8E7D-3CCB-4399-B4C1-26E2E8E56B4B}" type="presOf" srcId="{5CF03CED-809D-4F1E-B0DE-0283474CC508}" destId="{71918451-B7F5-498A-8AAF-DCDE26E662A7}" srcOrd="0" destOrd="12" presId="urn:microsoft.com/office/officeart/2005/8/layout/hList1"/>
    <dgm:cxn modelId="{86A3EC29-1473-43C5-B1F8-BEB67975A269}" srcId="{95D08F9A-D1E3-4FA7-A9D6-5CD6627A694E}" destId="{E4E68F3C-3F6E-4B4E-A5C6-CDF85F038268}" srcOrd="1" destOrd="0" parTransId="{97219AEA-2D50-4DF4-91EF-62D051533CDF}" sibTransId="{803F42AB-522A-447B-82AD-9AA4E24D8F53}"/>
    <dgm:cxn modelId="{C279425E-A82B-4CF6-A958-A7C6E2B10766}" srcId="{F72174C9-0651-4304-A6C7-BEF2CBF89C03}" destId="{DCD49220-5CB4-414E-B7A6-198B577D3F43}" srcOrd="2" destOrd="0" parTransId="{14670F10-C1C8-4C59-8D98-03D37904850C}" sibTransId="{31CD8DBB-2B96-48FC-9AE4-F6174FEDEB1D}"/>
    <dgm:cxn modelId="{63701F73-0613-4185-9794-B76B40340192}" type="presOf" srcId="{07577D3F-B6FE-4AC3-B601-DFD077105636}" destId="{71918451-B7F5-498A-8AAF-DCDE26E662A7}" srcOrd="0" destOrd="8" presId="urn:microsoft.com/office/officeart/2005/8/layout/hList1"/>
    <dgm:cxn modelId="{64DCA327-914B-41C0-872D-B63304C458E1}" type="presOf" srcId="{385264EB-280C-4042-A598-115D8F9A59D3}" destId="{71918451-B7F5-498A-8AAF-DCDE26E662A7}" srcOrd="0" destOrd="0" presId="urn:microsoft.com/office/officeart/2005/8/layout/hList1"/>
    <dgm:cxn modelId="{E5BC02DF-4F06-46B8-B2AA-A14AC025BC4F}" srcId="{934BB9D9-CBB8-4116-A6C9-84A48A91BB0B}" destId="{3BA4F343-2DA4-4259-9CD1-8FF4A1F44428}" srcOrd="12" destOrd="0" parTransId="{1996D258-6510-4F76-856A-9F74869E5C80}" sibTransId="{325DA48F-4FD9-47FE-B4E2-51539646AE2E}"/>
    <dgm:cxn modelId="{D0879481-37AF-4894-811E-226AB9910406}" type="presOf" srcId="{2471EAC8-A06D-495B-B94B-DE88E93896B1}" destId="{D8D294C3-15A9-4E78-90CC-56EEB52B7288}" srcOrd="0" destOrd="2" presId="urn:microsoft.com/office/officeart/2005/8/layout/hList1"/>
    <dgm:cxn modelId="{EB181EFD-5F87-45E9-8BA0-B6B8B67565A2}" type="presOf" srcId="{14B0C294-757E-43B9-8907-0D9000022B27}" destId="{71918451-B7F5-498A-8AAF-DCDE26E662A7}" srcOrd="0" destOrd="9" presId="urn:microsoft.com/office/officeart/2005/8/layout/hList1"/>
    <dgm:cxn modelId="{4828B668-3FC9-42A1-B6B3-03C692223592}" type="presOf" srcId="{A17C6E1A-700E-4FD6-B5B2-A5930067BE94}" destId="{D8D294C3-15A9-4E78-90CC-56EEB52B7288}" srcOrd="0" destOrd="10" presId="urn:microsoft.com/office/officeart/2005/8/layout/hList1"/>
    <dgm:cxn modelId="{8003C002-26DF-462E-9311-C757240F73CD}" srcId="{934BB9D9-CBB8-4116-A6C9-84A48A91BB0B}" destId="{02D7977B-5A34-4748-BBE5-21BCC84926D9}" srcOrd="14" destOrd="0" parTransId="{5F7C1BE4-2AC5-4669-8462-B89ABD196C93}" sibTransId="{9D3C28FA-75BD-468D-9E14-A6CCD21DDAB7}"/>
    <dgm:cxn modelId="{71E37A57-7D1D-4EE0-9C1C-A1B9E3CAD3C8}" srcId="{F72174C9-0651-4304-A6C7-BEF2CBF89C03}" destId="{873E94DB-3FE0-4123-96CF-1B079CA2C0C4}" srcOrd="5" destOrd="0" parTransId="{5241764F-ED09-4638-89BC-E3ED85651C93}" sibTransId="{1593C1CA-20E9-47B0-8D85-95A181B2D131}"/>
    <dgm:cxn modelId="{6197323F-F830-4C3C-AE74-F3A4E0CAFB0B}" type="presOf" srcId="{F95026C1-6C79-4469-B0A9-EEC349C740DA}" destId="{D57C648A-BD69-4227-8522-2A5532D829B5}" srcOrd="0" destOrd="4" presId="urn:microsoft.com/office/officeart/2005/8/layout/hList1"/>
    <dgm:cxn modelId="{5B140816-0721-4A3D-AF90-BCDD3D27DEA0}" type="presOf" srcId="{5E0C96FD-9198-4FD3-BEBA-6C883F4B8907}" destId="{D57C648A-BD69-4227-8522-2A5532D829B5}" srcOrd="0" destOrd="0" presId="urn:microsoft.com/office/officeart/2005/8/layout/hList1"/>
    <dgm:cxn modelId="{90A6BA3F-F6D5-4F4F-A4C5-310D7E094976}" type="presOf" srcId="{3BA4F343-2DA4-4259-9CD1-8FF4A1F44428}" destId="{D8D294C3-15A9-4E78-90CC-56EEB52B7288}" srcOrd="0" destOrd="12" presId="urn:microsoft.com/office/officeart/2005/8/layout/hList1"/>
    <dgm:cxn modelId="{07FE2D37-FF96-4EDE-9B42-37D04AADCD44}" srcId="{934BB9D9-CBB8-4116-A6C9-84A48A91BB0B}" destId="{CF327732-4EC8-4E1D-8DD7-5A0BEAC82E2F}" srcOrd="5" destOrd="0" parTransId="{0FFE8518-5811-4229-B5D1-6B1E4C8B1EFC}" sibTransId="{F1D5AB67-CFE4-45AA-AAE3-7AA86304776C}"/>
    <dgm:cxn modelId="{317DA707-06E8-4F7C-B0B3-B176371C56C6}" type="presOf" srcId="{1D3BDA5A-DF14-4DBC-B9E1-905E02D80003}" destId="{D8D294C3-15A9-4E78-90CC-56EEB52B7288}" srcOrd="0" destOrd="11" presId="urn:microsoft.com/office/officeart/2005/8/layout/hList1"/>
    <dgm:cxn modelId="{3DF03DC8-22DA-4B5D-8CB9-8BEE8FBB6E47}" srcId="{934BB9D9-CBB8-4116-A6C9-84A48A91BB0B}" destId="{7996C932-35F5-415F-8770-97EF4271CEC8}" srcOrd="3" destOrd="0" parTransId="{D22004DC-C203-4BBE-B504-2B7DA405DDF7}" sibTransId="{759FF3AB-28B0-425E-BCDF-6BA7CCCAD264}"/>
    <dgm:cxn modelId="{C7D061A6-25B7-413A-BDA5-ED9109120F93}" type="presOf" srcId="{92FF0DC2-8FE6-4DBA-ABAA-28B67F1ABA72}" destId="{D8D294C3-15A9-4E78-90CC-56EEB52B7288}" srcOrd="0" destOrd="9" presId="urn:microsoft.com/office/officeart/2005/8/layout/hList1"/>
    <dgm:cxn modelId="{5829AB21-1261-4A06-8990-8AD5BB5B5BFC}" type="presOf" srcId="{2814912D-120C-4FB4-8706-3AEB34EFF671}" destId="{C1A4D728-249C-4F67-966F-4ECDCDC6EB28}" srcOrd="0" destOrd="0" presId="urn:microsoft.com/office/officeart/2005/8/layout/hList1"/>
    <dgm:cxn modelId="{08EA347A-F271-42D1-B28C-CAA3D781F723}" type="presOf" srcId="{02D7977B-5A34-4748-BBE5-21BCC84926D9}" destId="{D8D294C3-15A9-4E78-90CC-56EEB52B7288}" srcOrd="0" destOrd="14" presId="urn:microsoft.com/office/officeart/2005/8/layout/hList1"/>
    <dgm:cxn modelId="{019908B3-07E6-4A05-9B87-809E2FD2CD4A}" srcId="{934BB9D9-CBB8-4116-A6C9-84A48A91BB0B}" destId="{719E3A6A-F317-4E50-8837-F37FBEEB4707}" srcOrd="15" destOrd="0" parTransId="{2424689E-ED8A-4E84-9098-E6601A51311B}" sibTransId="{B99CF81C-83CB-4674-A1D7-241BCEF0C192}"/>
    <dgm:cxn modelId="{31883901-3676-48DD-B290-A51EB0B2DCB4}" type="presOf" srcId="{608E6269-287E-46DE-B4E6-0168E96FEDC0}" destId="{71918451-B7F5-498A-8AAF-DCDE26E662A7}" srcOrd="0" destOrd="10" presId="urn:microsoft.com/office/officeart/2005/8/layout/hList1"/>
    <dgm:cxn modelId="{A4CBDE96-D823-48AC-AAFF-0137E412DC6D}" type="presOf" srcId="{07103700-6177-43FB-BFBF-F587F716ACEA}" destId="{D8D294C3-15A9-4E78-90CC-56EEB52B7288}" srcOrd="0" destOrd="0" presId="urn:microsoft.com/office/officeart/2005/8/layout/hList1"/>
    <dgm:cxn modelId="{D11B0D34-63B7-49E0-BC32-26C9E09F10A5}" srcId="{934BB9D9-CBB8-4116-A6C9-84A48A91BB0B}" destId="{62E8FA75-B5AE-4A38-ABAE-BC4B4EC3BDB6}" srcOrd="6" destOrd="0" parTransId="{79CF6364-86E8-4EEB-9439-DC8341B70BB8}" sibTransId="{CCAB6416-AF2F-41EB-A545-73EC0D423B12}"/>
    <dgm:cxn modelId="{B0D03D1B-24F7-4980-AC0F-B191EF5844B2}" srcId="{934BB9D9-CBB8-4116-A6C9-84A48A91BB0B}" destId="{78AB3F06-78D9-4B54-87AF-00677A23490E}" srcOrd="4" destOrd="0" parTransId="{84E28CC3-CF06-4B11-8219-E754640B7FF3}" sibTransId="{6BDF8443-8AA7-4646-8472-F67F6CA9FB26}"/>
    <dgm:cxn modelId="{07DDC7F3-E9E3-4F24-A429-8722B1F5BF7A}" srcId="{2814912D-120C-4FB4-8706-3AEB34EFF671}" destId="{95D08F9A-D1E3-4FA7-A9D6-5CD6627A694E}" srcOrd="0" destOrd="0" parTransId="{BF767F64-CA42-4F74-B52B-9B6802EF53BF}" sibTransId="{49B3937C-52DB-4E16-862C-F6590A68D04F}"/>
    <dgm:cxn modelId="{BF3CE8CB-AC9E-4E01-930B-0CAB69D00AF2}" type="presOf" srcId="{DCD49220-5CB4-414E-B7A6-198B577D3F43}" destId="{71918451-B7F5-498A-8AAF-DCDE26E662A7}" srcOrd="0" destOrd="2" presId="urn:microsoft.com/office/officeart/2005/8/layout/hList1"/>
    <dgm:cxn modelId="{D5FAA62E-EB68-436E-AE1B-8E53B071D446}" type="presOf" srcId="{B684455D-447C-4AE6-B912-45D9BF147D25}" destId="{71918451-B7F5-498A-8AAF-DCDE26E662A7}" srcOrd="0" destOrd="4" presId="urn:microsoft.com/office/officeart/2005/8/layout/hList1"/>
    <dgm:cxn modelId="{0341FF54-86F7-4F76-8CC8-1143256C935B}" srcId="{934BB9D9-CBB8-4116-A6C9-84A48A91BB0B}" destId="{2471EAC8-A06D-495B-B94B-DE88E93896B1}" srcOrd="2" destOrd="0" parTransId="{C493E111-6B69-49B3-97F3-268173A4A049}" sibTransId="{7BFC26DD-68D6-4D4C-8681-9F2F0B43EA3E}"/>
    <dgm:cxn modelId="{1D35F26F-FD59-4590-B4BE-F5673E0DA8D5}" srcId="{934BB9D9-CBB8-4116-A6C9-84A48A91BB0B}" destId="{76FA6374-6EED-4D08-AF83-1F4C0C314135}" srcOrd="7" destOrd="0" parTransId="{7F3A555E-D985-4BF3-A2D6-7A678F702B74}" sibTransId="{397DEBBF-FF9B-4AA7-AC78-AF6F29464A0F}"/>
    <dgm:cxn modelId="{053E2499-6ACF-47CE-B084-C65A20FD95FF}" type="presOf" srcId="{7CE63387-1188-4036-9533-C361B7F6FED1}" destId="{D57C648A-BD69-4227-8522-2A5532D829B5}" srcOrd="0" destOrd="3" presId="urn:microsoft.com/office/officeart/2005/8/layout/hList1"/>
    <dgm:cxn modelId="{0DB3D193-2BF0-46BC-B903-6EDCB0EAF124}" srcId="{F72174C9-0651-4304-A6C7-BEF2CBF89C03}" destId="{B684455D-447C-4AE6-B912-45D9BF147D25}" srcOrd="4" destOrd="0" parTransId="{C04612E0-75E5-4D04-9C19-F233FB504E29}" sibTransId="{6F005AE5-68D9-4E88-B51D-E220429E47BC}"/>
    <dgm:cxn modelId="{3E6D23A6-5B89-490A-B02C-2CC6B574B4CA}" type="presOf" srcId="{76FA6374-6EED-4D08-AF83-1F4C0C314135}" destId="{D8D294C3-15A9-4E78-90CC-56EEB52B7288}" srcOrd="0" destOrd="7" presId="urn:microsoft.com/office/officeart/2005/8/layout/hList1"/>
    <dgm:cxn modelId="{028FB026-6208-4B11-A34F-D39E0CEB2503}" srcId="{934BB9D9-CBB8-4116-A6C9-84A48A91BB0B}" destId="{A17C6E1A-700E-4FD6-B5B2-A5930067BE94}" srcOrd="10" destOrd="0" parTransId="{A437A88B-683E-410B-AACF-53C6CE9BE134}" sibTransId="{2D5AEA46-B026-45B5-8517-1FA1A596631C}"/>
    <dgm:cxn modelId="{98932661-E95E-4CB9-B2E0-C43895EE2AED}" srcId="{95D08F9A-D1E3-4FA7-A9D6-5CD6627A694E}" destId="{5E0C96FD-9198-4FD3-BEBA-6C883F4B8907}" srcOrd="0" destOrd="0" parTransId="{D6EBE5BB-94E5-48C0-AB48-A481C4344A98}" sibTransId="{305A842F-B6A4-4DA4-97CF-57A8401F73A2}"/>
    <dgm:cxn modelId="{D7DA709C-56AE-4F98-82B9-F848897E708A}" type="presOf" srcId="{62E8FA75-B5AE-4A38-ABAE-BC4B4EC3BDB6}" destId="{D8D294C3-15A9-4E78-90CC-56EEB52B7288}" srcOrd="0" destOrd="6" presId="urn:microsoft.com/office/officeart/2005/8/layout/hList1"/>
    <dgm:cxn modelId="{E389ADD1-3091-479D-A8AB-E5C68018D715}" srcId="{F72174C9-0651-4304-A6C7-BEF2CBF89C03}" destId="{608E6269-287E-46DE-B4E6-0168E96FEDC0}" srcOrd="10" destOrd="0" parTransId="{E4CA30B5-7DE0-40CC-94C4-3AAE2A589FC7}" sibTransId="{F4A680AB-5C50-4A69-845E-B3F591116269}"/>
    <dgm:cxn modelId="{35B1673A-41E4-4C03-8C23-364AEB0D8CD3}" srcId="{F72174C9-0651-4304-A6C7-BEF2CBF89C03}" destId="{385264EB-280C-4042-A598-115D8F9A59D3}" srcOrd="0" destOrd="0" parTransId="{20799E45-FB62-49DD-ACA0-5D93B2A9C860}" sibTransId="{A286E74B-A17A-42CF-B1EB-A7F18DB31487}"/>
    <dgm:cxn modelId="{E1549567-CA36-450F-953B-23EF4A707940}" srcId="{95D08F9A-D1E3-4FA7-A9D6-5CD6627A694E}" destId="{7CE63387-1188-4036-9533-C361B7F6FED1}" srcOrd="3" destOrd="0" parTransId="{635DE5D4-9803-47F9-9243-7542E361CA62}" sibTransId="{B5F3C45F-1E8A-407E-A4EE-61C14977C8A9}"/>
    <dgm:cxn modelId="{3D6D7699-0947-4325-AF1B-5F53570FD591}" srcId="{F72174C9-0651-4304-A6C7-BEF2CBF89C03}" destId="{07577D3F-B6FE-4AC3-B601-DFD077105636}" srcOrd="8" destOrd="0" parTransId="{FCFEF59E-E791-4280-8B36-2078DEB8853F}" sibTransId="{92BDEF09-6B9E-499B-B615-92A9060C3BF5}"/>
    <dgm:cxn modelId="{41BB9ABE-4DC5-48D5-9406-E5C2CA2F376A}" type="presOf" srcId="{43CAD554-EB5E-4137-80D0-C49AF27641A9}" destId="{D57C648A-BD69-4227-8522-2A5532D829B5}" srcOrd="0" destOrd="2" presId="urn:microsoft.com/office/officeart/2005/8/layout/hList1"/>
    <dgm:cxn modelId="{A82EEBE6-274B-4298-8767-309257D36BFF}" srcId="{934BB9D9-CBB8-4116-A6C9-84A48A91BB0B}" destId="{92FF0DC2-8FE6-4DBA-ABAA-28B67F1ABA72}" srcOrd="9" destOrd="0" parTransId="{AE69CB54-AAC8-4F70-8425-DD0C15C6FE41}" sibTransId="{135694CF-26DB-4CFD-90BB-8F7FE8B9B579}"/>
    <dgm:cxn modelId="{02F1154C-1A74-468B-84AA-7C56B67CC6D1}" srcId="{95D08F9A-D1E3-4FA7-A9D6-5CD6627A694E}" destId="{F95026C1-6C79-4469-B0A9-EEC349C740DA}" srcOrd="4" destOrd="0" parTransId="{837AC11C-3F4B-45AE-A2A8-E1F6CC26B0C7}" sibTransId="{6912ABFB-F5BA-4947-B285-FCD7D636DAA4}"/>
    <dgm:cxn modelId="{EBC854E2-A4D1-4658-83E7-B49CDFAD0449}" type="presOf" srcId="{646DCAE3-33C9-4E12-A36B-EA1EFE40E11D}" destId="{71918451-B7F5-498A-8AAF-DCDE26E662A7}" srcOrd="0" destOrd="13" presId="urn:microsoft.com/office/officeart/2005/8/layout/hList1"/>
    <dgm:cxn modelId="{2ABC8E3B-5EFE-4A32-9C94-3F09480C4C33}" srcId="{F72174C9-0651-4304-A6C7-BEF2CBF89C03}" destId="{0F1C5266-8453-4150-B143-1C646D932DD2}" srcOrd="11" destOrd="0" parTransId="{56478B5F-3C2E-4E66-A988-4CDAEAEB8D69}" sibTransId="{65EB1482-FC78-413F-89DB-FEC9B24DE0FE}"/>
    <dgm:cxn modelId="{1C967D9D-EB44-4D82-AB9E-D0C80B051E2A}" srcId="{F72174C9-0651-4304-A6C7-BEF2CBF89C03}" destId="{4A4A6035-1198-419C-9ED1-38EF34205672}" srcOrd="6" destOrd="0" parTransId="{37D8E4FF-7E75-4F29-82B5-2251101C6DBC}" sibTransId="{285E7D80-D6B4-4613-B742-CC5FDC443205}"/>
    <dgm:cxn modelId="{92FB7D5C-B207-4E89-8DDA-415A04E27DA3}" srcId="{F72174C9-0651-4304-A6C7-BEF2CBF89C03}" destId="{3C2D8A89-DED9-46E5-ACB6-9973A9B687C7}" srcOrd="1" destOrd="0" parTransId="{A95EE8E8-8AFE-4D43-B8FD-84325BF23463}" sibTransId="{E1C36C0B-7612-4893-8D74-3C9337895602}"/>
    <dgm:cxn modelId="{237B90F2-8CE8-4A27-9005-F994DD5E8E1D}" type="presOf" srcId="{A371BB95-56D5-4502-864E-43F70643A5C0}" destId="{71918451-B7F5-498A-8AAF-DCDE26E662A7}" srcOrd="0" destOrd="14" presId="urn:microsoft.com/office/officeart/2005/8/layout/hList1"/>
    <dgm:cxn modelId="{0CB68A2D-9FBF-47BD-896B-635ED43F7176}" srcId="{934BB9D9-CBB8-4116-A6C9-84A48A91BB0B}" destId="{DE8E4615-A553-4063-B289-AD902FB0981C}" srcOrd="16" destOrd="0" parTransId="{63D3CC66-2571-46B3-84D9-789ECE366B4B}" sibTransId="{C63D8F27-38B5-48B9-8C37-66A42C58C616}"/>
    <dgm:cxn modelId="{C9EDB50B-8F85-4A56-B830-571952E1D2BC}" srcId="{934BB9D9-CBB8-4116-A6C9-84A48A91BB0B}" destId="{07103700-6177-43FB-BFBF-F587F716ACEA}" srcOrd="0" destOrd="0" parTransId="{9BB13368-9AEA-4AA8-9B89-EC2E087F2659}" sibTransId="{346D5C25-3A90-43E5-B6A4-8DB8E58036C5}"/>
    <dgm:cxn modelId="{A8A6871A-CC03-4122-8D27-6031F50DAE25}" type="presOf" srcId="{0F1C5266-8453-4150-B143-1C646D932DD2}" destId="{71918451-B7F5-498A-8AAF-DCDE26E662A7}" srcOrd="0" destOrd="11" presId="urn:microsoft.com/office/officeart/2005/8/layout/hList1"/>
    <dgm:cxn modelId="{BDB76FF3-F43E-4F1E-91CB-4C7FF324EDF9}" type="presParOf" srcId="{C1A4D728-249C-4F67-966F-4ECDCDC6EB28}" destId="{F671F15C-6189-4733-AD49-9C61890F4AAD}" srcOrd="0" destOrd="0" presId="urn:microsoft.com/office/officeart/2005/8/layout/hList1"/>
    <dgm:cxn modelId="{8A91515D-1D76-4595-A0D2-1B333A8F5036}" type="presParOf" srcId="{F671F15C-6189-4733-AD49-9C61890F4AAD}" destId="{E46C7767-A0C7-45B8-9498-B39A172FCDB2}" srcOrd="0" destOrd="0" presId="urn:microsoft.com/office/officeart/2005/8/layout/hList1"/>
    <dgm:cxn modelId="{EB9D5F04-5B5D-47F6-8795-43D309C310E5}" type="presParOf" srcId="{F671F15C-6189-4733-AD49-9C61890F4AAD}" destId="{D57C648A-BD69-4227-8522-2A5532D829B5}" srcOrd="1" destOrd="0" presId="urn:microsoft.com/office/officeart/2005/8/layout/hList1"/>
    <dgm:cxn modelId="{A955D19C-058E-4C95-875C-4379E9F9B0DB}" type="presParOf" srcId="{C1A4D728-249C-4F67-966F-4ECDCDC6EB28}" destId="{7C51411B-AD98-4CDA-A82D-FEF7CF58EEF2}" srcOrd="1" destOrd="0" presId="urn:microsoft.com/office/officeart/2005/8/layout/hList1"/>
    <dgm:cxn modelId="{EE9B5E54-C12A-4459-961E-774C32D64F00}" type="presParOf" srcId="{C1A4D728-249C-4F67-966F-4ECDCDC6EB28}" destId="{D976B1A4-93F2-4E4D-8E8A-1F86F04090FD}" srcOrd="2" destOrd="0" presId="urn:microsoft.com/office/officeart/2005/8/layout/hList1"/>
    <dgm:cxn modelId="{EEA6AE01-1591-4A19-8FC5-6F7B1BCFBAA5}" type="presParOf" srcId="{D976B1A4-93F2-4E4D-8E8A-1F86F04090FD}" destId="{6305411F-B32B-442C-8C9B-88EE79BCDB32}" srcOrd="0" destOrd="0" presId="urn:microsoft.com/office/officeart/2005/8/layout/hList1"/>
    <dgm:cxn modelId="{A5D8233E-6CBC-4B44-AD1B-3AB59DDB9159}" type="presParOf" srcId="{D976B1A4-93F2-4E4D-8E8A-1F86F04090FD}" destId="{71918451-B7F5-498A-8AAF-DCDE26E662A7}" srcOrd="1" destOrd="0" presId="urn:microsoft.com/office/officeart/2005/8/layout/hList1"/>
    <dgm:cxn modelId="{C728CF3A-F21D-42A2-A0B4-DF431AFA4E0E}" type="presParOf" srcId="{C1A4D728-249C-4F67-966F-4ECDCDC6EB28}" destId="{8F5B64DB-39F0-4226-80A5-88728DC5F015}" srcOrd="3" destOrd="0" presId="urn:microsoft.com/office/officeart/2005/8/layout/hList1"/>
    <dgm:cxn modelId="{E3E855EB-8315-4A20-BF43-C98961F93A08}" type="presParOf" srcId="{C1A4D728-249C-4F67-966F-4ECDCDC6EB28}" destId="{406E43C7-EB78-4253-865F-E4BDCFDD4BF0}" srcOrd="4" destOrd="0" presId="urn:microsoft.com/office/officeart/2005/8/layout/hList1"/>
    <dgm:cxn modelId="{F9FAE21D-F093-4CFB-9854-DBA594301660}" type="presParOf" srcId="{406E43C7-EB78-4253-865F-E4BDCFDD4BF0}" destId="{C61C367E-5830-4C94-B446-044BF090EF97}" srcOrd="0" destOrd="0" presId="urn:microsoft.com/office/officeart/2005/8/layout/hList1"/>
    <dgm:cxn modelId="{B7D80D4A-5C31-4FD4-8F6F-515DA6D57355}" type="presParOf" srcId="{406E43C7-EB78-4253-865F-E4BDCFDD4BF0}" destId="{D8D294C3-15A9-4E78-90CC-56EEB52B728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4646803-9329-436E-8644-BA244BCF14DB}" type="doc">
      <dgm:prSet loTypeId="urn:microsoft.com/office/officeart/2005/8/layout/vList6" loCatId="list" qsTypeId="urn:microsoft.com/office/officeart/2005/8/quickstyle/simple1" qsCatId="simple" csTypeId="urn:microsoft.com/office/officeart/2005/8/colors/colorful4" csCatId="colorful" phldr="1"/>
      <dgm:spPr/>
      <dgm:t>
        <a:bodyPr/>
        <a:lstStyle/>
        <a:p>
          <a:endParaRPr lang="es-CO"/>
        </a:p>
      </dgm:t>
    </dgm:pt>
    <dgm:pt modelId="{92AFC556-125E-4058-A865-B89506F8290C}">
      <dgm:prSet phldrT="[Texto]"/>
      <dgm:spPr/>
      <dgm:t>
        <a:bodyPr/>
        <a:lstStyle/>
        <a:p>
          <a:r>
            <a:rPr lang="es-CO" dirty="0"/>
            <a:t>Cumplimiento de actividades II semestre</a:t>
          </a:r>
        </a:p>
      </dgm:t>
    </dgm:pt>
    <dgm:pt modelId="{FA4DBA89-BE97-4C2A-A3A3-BFF296337769}" type="parTrans" cxnId="{92E840F8-ED09-4425-A809-292FF75945A9}">
      <dgm:prSet/>
      <dgm:spPr/>
      <dgm:t>
        <a:bodyPr/>
        <a:lstStyle/>
        <a:p>
          <a:endParaRPr lang="es-CO"/>
        </a:p>
      </dgm:t>
    </dgm:pt>
    <dgm:pt modelId="{4A180225-6A52-4C20-8154-82B9376C7F9E}" type="sibTrans" cxnId="{92E840F8-ED09-4425-A809-292FF75945A9}">
      <dgm:prSet/>
      <dgm:spPr/>
      <dgm:t>
        <a:bodyPr/>
        <a:lstStyle/>
        <a:p>
          <a:endParaRPr lang="es-CO"/>
        </a:p>
      </dgm:t>
    </dgm:pt>
    <dgm:pt modelId="{6396088B-A058-4BF4-BEE5-7EA47A79F4D4}">
      <dgm:prSet phldrT="[Texto]"/>
      <dgm:spPr/>
      <dgm:t>
        <a:bodyPr/>
        <a:lstStyle/>
        <a:p>
          <a:pPr defTabSz="2196000"/>
          <a:r>
            <a:rPr lang="es-CO" dirty="0"/>
            <a:t>  56%</a:t>
          </a:r>
        </a:p>
      </dgm:t>
    </dgm:pt>
    <dgm:pt modelId="{23AF6EA7-CED9-42CA-82FF-DBB8A221F10D}" type="parTrans" cxnId="{BA6CE012-E153-4BEC-B563-F4A5E2EBBFF2}">
      <dgm:prSet/>
      <dgm:spPr/>
      <dgm:t>
        <a:bodyPr/>
        <a:lstStyle/>
        <a:p>
          <a:endParaRPr lang="es-CO"/>
        </a:p>
      </dgm:t>
    </dgm:pt>
    <dgm:pt modelId="{002522A2-0DB2-47AA-993D-818304AB6FAD}" type="sibTrans" cxnId="{BA6CE012-E153-4BEC-B563-F4A5E2EBBFF2}">
      <dgm:prSet/>
      <dgm:spPr/>
      <dgm:t>
        <a:bodyPr/>
        <a:lstStyle/>
        <a:p>
          <a:endParaRPr lang="es-CO"/>
        </a:p>
      </dgm:t>
    </dgm:pt>
    <dgm:pt modelId="{85905945-8137-41E5-9E5D-39F8386C56E0}">
      <dgm:prSet phldrT="[Texto]"/>
      <dgm:spPr/>
      <dgm:t>
        <a:bodyPr/>
        <a:lstStyle/>
        <a:p>
          <a:r>
            <a:rPr lang="es-CO" dirty="0"/>
            <a:t>Avance meta</a:t>
          </a:r>
        </a:p>
      </dgm:t>
    </dgm:pt>
    <dgm:pt modelId="{72668A5A-747A-4736-9280-3AC50FD4A4D2}" type="parTrans" cxnId="{55823CFF-52D5-496A-8E61-99E67F152CFA}">
      <dgm:prSet/>
      <dgm:spPr/>
      <dgm:t>
        <a:bodyPr/>
        <a:lstStyle/>
        <a:p>
          <a:endParaRPr lang="es-CO"/>
        </a:p>
      </dgm:t>
    </dgm:pt>
    <dgm:pt modelId="{8F132ACB-E63A-449C-BE1B-566556EF7EDE}" type="sibTrans" cxnId="{55823CFF-52D5-496A-8E61-99E67F152CFA}">
      <dgm:prSet/>
      <dgm:spPr/>
      <dgm:t>
        <a:bodyPr/>
        <a:lstStyle/>
        <a:p>
          <a:endParaRPr lang="es-CO"/>
        </a:p>
      </dgm:t>
    </dgm:pt>
    <dgm:pt modelId="{39A0C2F8-FC64-4B17-AB26-562BA1D1C680}">
      <dgm:prSet phldrT="[Texto]"/>
      <dgm:spPr/>
      <dgm:t>
        <a:bodyPr/>
        <a:lstStyle/>
        <a:p>
          <a:r>
            <a:rPr lang="es-CO" dirty="0"/>
            <a:t>  48%</a:t>
          </a:r>
        </a:p>
      </dgm:t>
    </dgm:pt>
    <dgm:pt modelId="{1F2F612D-F0A2-4F1D-A1B4-DBE96ECC10FA}" type="parTrans" cxnId="{5431A8CB-443B-45B5-928B-D01FAFB15FA7}">
      <dgm:prSet/>
      <dgm:spPr/>
      <dgm:t>
        <a:bodyPr/>
        <a:lstStyle/>
        <a:p>
          <a:endParaRPr lang="es-CO"/>
        </a:p>
      </dgm:t>
    </dgm:pt>
    <dgm:pt modelId="{878798C6-F9A1-4EDF-AC63-60CDAFAA841F}" type="sibTrans" cxnId="{5431A8CB-443B-45B5-928B-D01FAFB15FA7}">
      <dgm:prSet/>
      <dgm:spPr/>
      <dgm:t>
        <a:bodyPr/>
        <a:lstStyle/>
        <a:p>
          <a:endParaRPr lang="es-CO"/>
        </a:p>
      </dgm:t>
    </dgm:pt>
    <dgm:pt modelId="{548AE0D1-5CD6-4A70-AD32-A61F75ADC89B}" type="pres">
      <dgm:prSet presAssocID="{B4646803-9329-436E-8644-BA244BCF14DB}" presName="Name0" presStyleCnt="0">
        <dgm:presLayoutVars>
          <dgm:dir/>
          <dgm:animLvl val="lvl"/>
          <dgm:resizeHandles/>
        </dgm:presLayoutVars>
      </dgm:prSet>
      <dgm:spPr/>
    </dgm:pt>
    <dgm:pt modelId="{B5288F7A-64A8-4338-BE54-2D56F04DE846}" type="pres">
      <dgm:prSet presAssocID="{92AFC556-125E-4058-A865-B89506F8290C}" presName="linNode" presStyleCnt="0"/>
      <dgm:spPr/>
    </dgm:pt>
    <dgm:pt modelId="{F74641E0-75C6-4EB7-A448-F58606887677}" type="pres">
      <dgm:prSet presAssocID="{92AFC556-125E-4058-A865-B89506F8290C}" presName="parentShp" presStyleLbl="node1" presStyleIdx="0" presStyleCnt="2">
        <dgm:presLayoutVars>
          <dgm:bulletEnabled val="1"/>
        </dgm:presLayoutVars>
      </dgm:prSet>
      <dgm:spPr/>
    </dgm:pt>
    <dgm:pt modelId="{A630720E-B543-4F53-B603-1A945A5C099E}" type="pres">
      <dgm:prSet presAssocID="{92AFC556-125E-4058-A865-B89506F8290C}" presName="childShp" presStyleLbl="bgAccFollowNode1" presStyleIdx="0" presStyleCnt="2" custLinFactNeighborX="-17969" custLinFactNeighborY="-26">
        <dgm:presLayoutVars>
          <dgm:bulletEnabled val="1"/>
        </dgm:presLayoutVars>
      </dgm:prSet>
      <dgm:spPr/>
    </dgm:pt>
    <dgm:pt modelId="{9A1C81C0-6FB0-47FE-B7BF-D9EC58CF28F3}" type="pres">
      <dgm:prSet presAssocID="{4A180225-6A52-4C20-8154-82B9376C7F9E}" presName="spacing" presStyleCnt="0"/>
      <dgm:spPr/>
    </dgm:pt>
    <dgm:pt modelId="{10050D49-8145-443B-96D1-292EBA471887}" type="pres">
      <dgm:prSet presAssocID="{85905945-8137-41E5-9E5D-39F8386C56E0}" presName="linNode" presStyleCnt="0"/>
      <dgm:spPr/>
    </dgm:pt>
    <dgm:pt modelId="{3D0A437C-7792-4644-9C76-48CBCD9FF4F3}" type="pres">
      <dgm:prSet presAssocID="{85905945-8137-41E5-9E5D-39F8386C56E0}" presName="parentShp" presStyleLbl="node1" presStyleIdx="1" presStyleCnt="2" custLinFactNeighborY="961">
        <dgm:presLayoutVars>
          <dgm:bulletEnabled val="1"/>
        </dgm:presLayoutVars>
      </dgm:prSet>
      <dgm:spPr/>
    </dgm:pt>
    <dgm:pt modelId="{769CD71A-EEFC-437B-B6D4-4A61924B5502}" type="pres">
      <dgm:prSet presAssocID="{85905945-8137-41E5-9E5D-39F8386C56E0}" presName="childShp" presStyleLbl="bgAccFollowNode1" presStyleIdx="1" presStyleCnt="2" custLinFactNeighborX="-18139" custLinFactNeighborY="961">
        <dgm:presLayoutVars>
          <dgm:bulletEnabled val="1"/>
        </dgm:presLayoutVars>
      </dgm:prSet>
      <dgm:spPr/>
    </dgm:pt>
  </dgm:ptLst>
  <dgm:cxnLst>
    <dgm:cxn modelId="{12E35896-A78F-4E16-9DBB-8858DA4ED479}" type="presOf" srcId="{39A0C2F8-FC64-4B17-AB26-562BA1D1C680}" destId="{769CD71A-EEFC-437B-B6D4-4A61924B5502}" srcOrd="0" destOrd="0" presId="urn:microsoft.com/office/officeart/2005/8/layout/vList6"/>
    <dgm:cxn modelId="{3EA719E6-462D-4C30-95A4-D24AAB2AAAC5}" type="presOf" srcId="{85905945-8137-41E5-9E5D-39F8386C56E0}" destId="{3D0A437C-7792-4644-9C76-48CBCD9FF4F3}" srcOrd="0" destOrd="0" presId="urn:microsoft.com/office/officeart/2005/8/layout/vList6"/>
    <dgm:cxn modelId="{92E840F8-ED09-4425-A809-292FF75945A9}" srcId="{B4646803-9329-436E-8644-BA244BCF14DB}" destId="{92AFC556-125E-4058-A865-B89506F8290C}" srcOrd="0" destOrd="0" parTransId="{FA4DBA89-BE97-4C2A-A3A3-BFF296337769}" sibTransId="{4A180225-6A52-4C20-8154-82B9376C7F9E}"/>
    <dgm:cxn modelId="{14F0C06F-E611-453E-854F-F511DC665D6D}" type="presOf" srcId="{B4646803-9329-436E-8644-BA244BCF14DB}" destId="{548AE0D1-5CD6-4A70-AD32-A61F75ADC89B}" srcOrd="0" destOrd="0" presId="urn:microsoft.com/office/officeart/2005/8/layout/vList6"/>
    <dgm:cxn modelId="{4B7A3AC8-F325-4300-BDBE-312728384C51}" type="presOf" srcId="{6396088B-A058-4BF4-BEE5-7EA47A79F4D4}" destId="{A630720E-B543-4F53-B603-1A945A5C099E}" srcOrd="0" destOrd="0" presId="urn:microsoft.com/office/officeart/2005/8/layout/vList6"/>
    <dgm:cxn modelId="{55823CFF-52D5-496A-8E61-99E67F152CFA}" srcId="{B4646803-9329-436E-8644-BA244BCF14DB}" destId="{85905945-8137-41E5-9E5D-39F8386C56E0}" srcOrd="1" destOrd="0" parTransId="{72668A5A-747A-4736-9280-3AC50FD4A4D2}" sibTransId="{8F132ACB-E63A-449C-BE1B-566556EF7EDE}"/>
    <dgm:cxn modelId="{BA6CE012-E153-4BEC-B563-F4A5E2EBBFF2}" srcId="{92AFC556-125E-4058-A865-B89506F8290C}" destId="{6396088B-A058-4BF4-BEE5-7EA47A79F4D4}" srcOrd="0" destOrd="0" parTransId="{23AF6EA7-CED9-42CA-82FF-DBB8A221F10D}" sibTransId="{002522A2-0DB2-47AA-993D-818304AB6FAD}"/>
    <dgm:cxn modelId="{0478F9D2-E8B2-4B4A-9C6A-2E6898125502}" type="presOf" srcId="{92AFC556-125E-4058-A865-B89506F8290C}" destId="{F74641E0-75C6-4EB7-A448-F58606887677}" srcOrd="0" destOrd="0" presId="urn:microsoft.com/office/officeart/2005/8/layout/vList6"/>
    <dgm:cxn modelId="{5431A8CB-443B-45B5-928B-D01FAFB15FA7}" srcId="{85905945-8137-41E5-9E5D-39F8386C56E0}" destId="{39A0C2F8-FC64-4B17-AB26-562BA1D1C680}" srcOrd="0" destOrd="0" parTransId="{1F2F612D-F0A2-4F1D-A1B4-DBE96ECC10FA}" sibTransId="{878798C6-F9A1-4EDF-AC63-60CDAFAA841F}"/>
    <dgm:cxn modelId="{14C9E8A8-B5FD-4557-AFE4-B5986748FAD3}" type="presParOf" srcId="{548AE0D1-5CD6-4A70-AD32-A61F75ADC89B}" destId="{B5288F7A-64A8-4338-BE54-2D56F04DE846}" srcOrd="0" destOrd="0" presId="urn:microsoft.com/office/officeart/2005/8/layout/vList6"/>
    <dgm:cxn modelId="{0A40412C-5ABC-40A5-99DF-0C5580277DC3}" type="presParOf" srcId="{B5288F7A-64A8-4338-BE54-2D56F04DE846}" destId="{F74641E0-75C6-4EB7-A448-F58606887677}" srcOrd="0" destOrd="0" presId="urn:microsoft.com/office/officeart/2005/8/layout/vList6"/>
    <dgm:cxn modelId="{816C3CCE-80E8-42A3-A052-9EC6A1DCA174}" type="presParOf" srcId="{B5288F7A-64A8-4338-BE54-2D56F04DE846}" destId="{A630720E-B543-4F53-B603-1A945A5C099E}" srcOrd="1" destOrd="0" presId="urn:microsoft.com/office/officeart/2005/8/layout/vList6"/>
    <dgm:cxn modelId="{74217493-C25B-4CF3-BC91-3B67CEC45FAD}" type="presParOf" srcId="{548AE0D1-5CD6-4A70-AD32-A61F75ADC89B}" destId="{9A1C81C0-6FB0-47FE-B7BF-D9EC58CF28F3}" srcOrd="1" destOrd="0" presId="urn:microsoft.com/office/officeart/2005/8/layout/vList6"/>
    <dgm:cxn modelId="{CBDDE8CD-A1F6-40CF-B578-C6A0068558F8}" type="presParOf" srcId="{548AE0D1-5CD6-4A70-AD32-A61F75ADC89B}" destId="{10050D49-8145-443B-96D1-292EBA471887}" srcOrd="2" destOrd="0" presId="urn:microsoft.com/office/officeart/2005/8/layout/vList6"/>
    <dgm:cxn modelId="{670D40DA-FFCE-40F1-AD2F-D8E95EEABF71}" type="presParOf" srcId="{10050D49-8145-443B-96D1-292EBA471887}" destId="{3D0A437C-7792-4644-9C76-48CBCD9FF4F3}" srcOrd="0" destOrd="0" presId="urn:microsoft.com/office/officeart/2005/8/layout/vList6"/>
    <dgm:cxn modelId="{B148988D-90A5-4774-A763-BDB730AD6E22}" type="presParOf" srcId="{10050D49-8145-443B-96D1-292EBA471887}" destId="{769CD71A-EEFC-437B-B6D4-4A61924B5502}"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4646803-9329-436E-8644-BA244BCF14DB}" type="doc">
      <dgm:prSet loTypeId="urn:microsoft.com/office/officeart/2005/8/layout/vList6" loCatId="list" qsTypeId="urn:microsoft.com/office/officeart/2005/8/quickstyle/simple1" qsCatId="simple" csTypeId="urn:microsoft.com/office/officeart/2005/8/colors/colorful3" csCatId="colorful" phldr="1"/>
      <dgm:spPr/>
      <dgm:t>
        <a:bodyPr/>
        <a:lstStyle/>
        <a:p>
          <a:endParaRPr lang="es-CO"/>
        </a:p>
      </dgm:t>
    </dgm:pt>
    <dgm:pt modelId="{85905945-8137-41E5-9E5D-39F8386C56E0}">
      <dgm:prSet phldrT="[Texto]"/>
      <dgm:spPr/>
      <dgm:t>
        <a:bodyPr/>
        <a:lstStyle/>
        <a:p>
          <a:r>
            <a:rPr lang="es-CO" dirty="0"/>
            <a:t>Avance de cumplimiento</a:t>
          </a:r>
        </a:p>
      </dgm:t>
    </dgm:pt>
    <dgm:pt modelId="{72668A5A-747A-4736-9280-3AC50FD4A4D2}" type="parTrans" cxnId="{55823CFF-52D5-496A-8E61-99E67F152CFA}">
      <dgm:prSet/>
      <dgm:spPr/>
      <dgm:t>
        <a:bodyPr/>
        <a:lstStyle/>
        <a:p>
          <a:endParaRPr lang="es-CO"/>
        </a:p>
      </dgm:t>
    </dgm:pt>
    <dgm:pt modelId="{8F132ACB-E63A-449C-BE1B-566556EF7EDE}" type="sibTrans" cxnId="{55823CFF-52D5-496A-8E61-99E67F152CFA}">
      <dgm:prSet/>
      <dgm:spPr/>
      <dgm:t>
        <a:bodyPr/>
        <a:lstStyle/>
        <a:p>
          <a:endParaRPr lang="es-CO"/>
        </a:p>
      </dgm:t>
    </dgm:pt>
    <dgm:pt modelId="{39A0C2F8-FC64-4B17-AB26-562BA1D1C680}">
      <dgm:prSet phldrT="[Texto]"/>
      <dgm:spPr/>
      <dgm:t>
        <a:bodyPr/>
        <a:lstStyle/>
        <a:p>
          <a:r>
            <a:rPr lang="es-CO" dirty="0"/>
            <a:t>  48%</a:t>
          </a:r>
        </a:p>
      </dgm:t>
    </dgm:pt>
    <dgm:pt modelId="{1F2F612D-F0A2-4F1D-A1B4-DBE96ECC10FA}" type="parTrans" cxnId="{5431A8CB-443B-45B5-928B-D01FAFB15FA7}">
      <dgm:prSet/>
      <dgm:spPr/>
      <dgm:t>
        <a:bodyPr/>
        <a:lstStyle/>
        <a:p>
          <a:endParaRPr lang="es-CO"/>
        </a:p>
      </dgm:t>
    </dgm:pt>
    <dgm:pt modelId="{878798C6-F9A1-4EDF-AC63-60CDAFAA841F}" type="sibTrans" cxnId="{5431A8CB-443B-45B5-928B-D01FAFB15FA7}">
      <dgm:prSet/>
      <dgm:spPr/>
      <dgm:t>
        <a:bodyPr/>
        <a:lstStyle/>
        <a:p>
          <a:endParaRPr lang="es-CO"/>
        </a:p>
      </dgm:t>
    </dgm:pt>
    <dgm:pt modelId="{548AE0D1-5CD6-4A70-AD32-A61F75ADC89B}" type="pres">
      <dgm:prSet presAssocID="{B4646803-9329-436E-8644-BA244BCF14DB}" presName="Name0" presStyleCnt="0">
        <dgm:presLayoutVars>
          <dgm:dir/>
          <dgm:animLvl val="lvl"/>
          <dgm:resizeHandles/>
        </dgm:presLayoutVars>
      </dgm:prSet>
      <dgm:spPr/>
    </dgm:pt>
    <dgm:pt modelId="{10050D49-8145-443B-96D1-292EBA471887}" type="pres">
      <dgm:prSet presAssocID="{85905945-8137-41E5-9E5D-39F8386C56E0}" presName="linNode" presStyleCnt="0"/>
      <dgm:spPr/>
    </dgm:pt>
    <dgm:pt modelId="{3D0A437C-7792-4644-9C76-48CBCD9FF4F3}" type="pres">
      <dgm:prSet presAssocID="{85905945-8137-41E5-9E5D-39F8386C56E0}" presName="parentShp" presStyleLbl="node1" presStyleIdx="0" presStyleCnt="1">
        <dgm:presLayoutVars>
          <dgm:bulletEnabled val="1"/>
        </dgm:presLayoutVars>
      </dgm:prSet>
      <dgm:spPr/>
    </dgm:pt>
    <dgm:pt modelId="{769CD71A-EEFC-437B-B6D4-4A61924B5502}" type="pres">
      <dgm:prSet presAssocID="{85905945-8137-41E5-9E5D-39F8386C56E0}" presName="childShp" presStyleLbl="bgAccFollowNode1" presStyleIdx="0" presStyleCnt="1" custScaleY="83795" custLinFactNeighborX="-18139">
        <dgm:presLayoutVars>
          <dgm:bulletEnabled val="1"/>
        </dgm:presLayoutVars>
      </dgm:prSet>
      <dgm:spPr/>
    </dgm:pt>
  </dgm:ptLst>
  <dgm:cxnLst>
    <dgm:cxn modelId="{55823CFF-52D5-496A-8E61-99E67F152CFA}" srcId="{B4646803-9329-436E-8644-BA244BCF14DB}" destId="{85905945-8137-41E5-9E5D-39F8386C56E0}" srcOrd="0" destOrd="0" parTransId="{72668A5A-747A-4736-9280-3AC50FD4A4D2}" sibTransId="{8F132ACB-E63A-449C-BE1B-566556EF7EDE}"/>
    <dgm:cxn modelId="{5431A8CB-443B-45B5-928B-D01FAFB15FA7}" srcId="{85905945-8137-41E5-9E5D-39F8386C56E0}" destId="{39A0C2F8-FC64-4B17-AB26-562BA1D1C680}" srcOrd="0" destOrd="0" parTransId="{1F2F612D-F0A2-4F1D-A1B4-DBE96ECC10FA}" sibTransId="{878798C6-F9A1-4EDF-AC63-60CDAFAA841F}"/>
    <dgm:cxn modelId="{6AF44DE3-02C4-4A4C-A511-ED60CCCCE2B5}" type="presOf" srcId="{B4646803-9329-436E-8644-BA244BCF14DB}" destId="{548AE0D1-5CD6-4A70-AD32-A61F75ADC89B}" srcOrd="0" destOrd="0" presId="urn:microsoft.com/office/officeart/2005/8/layout/vList6"/>
    <dgm:cxn modelId="{AF897A21-ABEE-488D-A784-02C18F845239}" type="presOf" srcId="{85905945-8137-41E5-9E5D-39F8386C56E0}" destId="{3D0A437C-7792-4644-9C76-48CBCD9FF4F3}" srcOrd="0" destOrd="0" presId="urn:microsoft.com/office/officeart/2005/8/layout/vList6"/>
    <dgm:cxn modelId="{1ED421E0-8B92-4C81-88FD-C1A822FF7E50}" type="presOf" srcId="{39A0C2F8-FC64-4B17-AB26-562BA1D1C680}" destId="{769CD71A-EEFC-437B-B6D4-4A61924B5502}" srcOrd="0" destOrd="0" presId="urn:microsoft.com/office/officeart/2005/8/layout/vList6"/>
    <dgm:cxn modelId="{E32D9D89-D332-4F24-AC64-719AD488C749}" type="presParOf" srcId="{548AE0D1-5CD6-4A70-AD32-A61F75ADC89B}" destId="{10050D49-8145-443B-96D1-292EBA471887}" srcOrd="0" destOrd="0" presId="urn:microsoft.com/office/officeart/2005/8/layout/vList6"/>
    <dgm:cxn modelId="{BC7F6624-16FB-43E1-8054-3F35FF303DF3}" type="presParOf" srcId="{10050D49-8145-443B-96D1-292EBA471887}" destId="{3D0A437C-7792-4644-9C76-48CBCD9FF4F3}" srcOrd="0" destOrd="0" presId="urn:microsoft.com/office/officeart/2005/8/layout/vList6"/>
    <dgm:cxn modelId="{D4FA90A0-A2EB-4A57-B9CA-0C06DCB68235}" type="presParOf" srcId="{10050D49-8145-443B-96D1-292EBA471887}" destId="{769CD71A-EEFC-437B-B6D4-4A61924B5502}"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2B986-ABAF-4864-AC45-0BF7DB744D66}">
      <dsp:nvSpPr>
        <dsp:cNvPr id="0" name=""/>
        <dsp:cNvSpPr/>
      </dsp:nvSpPr>
      <dsp:spPr>
        <a:xfrm>
          <a:off x="1877501" y="0"/>
          <a:ext cx="2047445" cy="2047757"/>
        </a:xfrm>
        <a:prstGeom prst="circularArrow">
          <a:avLst>
            <a:gd name="adj1" fmla="val 10980"/>
            <a:gd name="adj2" fmla="val 1142322"/>
            <a:gd name="adj3" fmla="val 4500000"/>
            <a:gd name="adj4" fmla="val 10800000"/>
            <a:gd name="adj5" fmla="val 12500"/>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446587-17DF-4C96-A13D-909190FCD25A}">
      <dsp:nvSpPr>
        <dsp:cNvPr id="0" name=""/>
        <dsp:cNvSpPr/>
      </dsp:nvSpPr>
      <dsp:spPr>
        <a:xfrm>
          <a:off x="2367860" y="660693"/>
          <a:ext cx="1137726" cy="568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s-CO" sz="900" kern="1200" dirty="0">
              <a:latin typeface="Arial" panose="020B0604020202020204" pitchFamily="34" charset="0"/>
              <a:cs typeface="Arial" panose="020B0604020202020204" pitchFamily="34" charset="0"/>
            </a:rPr>
            <a:t>67,9% nivel satisfactorio (escala de evaluación del Departamento Administrativo de la Función Publica).</a:t>
          </a:r>
          <a:endParaRPr lang="es-CO" sz="900" kern="1200" dirty="0"/>
        </a:p>
      </dsp:txBody>
      <dsp:txXfrm>
        <a:off x="2367860" y="660693"/>
        <a:ext cx="1137726" cy="568726"/>
      </dsp:txXfrm>
    </dsp:sp>
    <dsp:sp modelId="{B8C90446-33CC-41F4-95DC-ECE4C74B634B}">
      <dsp:nvSpPr>
        <dsp:cNvPr id="0" name=""/>
        <dsp:cNvSpPr/>
      </dsp:nvSpPr>
      <dsp:spPr>
        <a:xfrm>
          <a:off x="1308830" y="1176588"/>
          <a:ext cx="2047445" cy="2047757"/>
        </a:xfrm>
        <a:prstGeom prst="leftCircularArrow">
          <a:avLst>
            <a:gd name="adj1" fmla="val 10980"/>
            <a:gd name="adj2" fmla="val 1142322"/>
            <a:gd name="adj3" fmla="val 6300000"/>
            <a:gd name="adj4" fmla="val 18900000"/>
            <a:gd name="adj5" fmla="val 12500"/>
          </a:avLst>
        </a:prstGeom>
        <a:solidFill>
          <a:schemeClr val="accent3">
            <a:shade val="80000"/>
            <a:hueOff val="109454"/>
            <a:satOff val="-716"/>
            <a:lumOff val="122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6AC8B8-5BCF-4966-973A-70E9634EA624}">
      <dsp:nvSpPr>
        <dsp:cNvPr id="0" name=""/>
        <dsp:cNvSpPr/>
      </dsp:nvSpPr>
      <dsp:spPr>
        <a:xfrm>
          <a:off x="1763690" y="1922696"/>
          <a:ext cx="1137726" cy="568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CO" sz="1100" kern="1200">
              <a:latin typeface="Arial" panose="020B0604020202020204" pitchFamily="34" charset="0"/>
              <a:cs typeface="Arial" panose="020B0604020202020204" pitchFamily="34" charset="0"/>
            </a:rPr>
            <a:t>64,75% superando la calificación del año anterior.</a:t>
          </a:r>
          <a:endParaRPr lang="es-CO" sz="1100" kern="1200" dirty="0"/>
        </a:p>
      </dsp:txBody>
      <dsp:txXfrm>
        <a:off x="1763690" y="1922696"/>
        <a:ext cx="1137726" cy="568726"/>
      </dsp:txXfrm>
    </dsp:sp>
    <dsp:sp modelId="{20824A5B-D734-4275-A7D0-218B76CA18DE}">
      <dsp:nvSpPr>
        <dsp:cNvPr id="0" name=""/>
        <dsp:cNvSpPr/>
      </dsp:nvSpPr>
      <dsp:spPr>
        <a:xfrm>
          <a:off x="2023225" y="2493975"/>
          <a:ext cx="1759072" cy="1759778"/>
        </a:xfrm>
        <a:prstGeom prst="blockArc">
          <a:avLst>
            <a:gd name="adj1" fmla="val 13500000"/>
            <a:gd name="adj2" fmla="val 10800000"/>
            <a:gd name="adj3" fmla="val 12740"/>
          </a:avLst>
        </a:prstGeom>
        <a:solidFill>
          <a:schemeClr val="accent3">
            <a:shade val="80000"/>
            <a:hueOff val="218907"/>
            <a:satOff val="-1431"/>
            <a:lumOff val="245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0639F9-BB0F-45D4-AB84-E01F111EC381}">
      <dsp:nvSpPr>
        <dsp:cNvPr id="0" name=""/>
        <dsp:cNvSpPr/>
      </dsp:nvSpPr>
      <dsp:spPr>
        <a:xfrm>
          <a:off x="2332745" y="3107792"/>
          <a:ext cx="1137726" cy="568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CO" sz="1100" kern="1200">
              <a:latin typeface="Arial" panose="020B0604020202020204" pitchFamily="34" charset="0"/>
              <a:cs typeface="Arial" panose="020B0604020202020204" pitchFamily="34" charset="0"/>
            </a:rPr>
            <a:t>82,63% de cumplimiento y 47,08% de avance</a:t>
          </a:r>
          <a:endParaRPr lang="es-CO" sz="1100" kern="1200" dirty="0"/>
        </a:p>
      </dsp:txBody>
      <dsp:txXfrm>
        <a:off x="2332745" y="3107792"/>
        <a:ext cx="1137726" cy="56872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F5B608-5A91-4F57-A9E8-A7AE0A5DB107}">
      <dsp:nvSpPr>
        <dsp:cNvPr id="0" name=""/>
        <dsp:cNvSpPr/>
      </dsp:nvSpPr>
      <dsp:spPr>
        <a:xfrm>
          <a:off x="586564" y="268"/>
          <a:ext cx="1476002" cy="634110"/>
        </a:xfrm>
        <a:prstGeom prst="chevr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s-ES" sz="1400" kern="1200" dirty="0">
              <a:latin typeface="Arial" panose="020B0604020202020204" pitchFamily="34" charset="0"/>
              <a:cs typeface="Arial" panose="020B0604020202020204" pitchFamily="34" charset="0"/>
            </a:rPr>
            <a:t>Objetivo 1</a:t>
          </a:r>
        </a:p>
      </dsp:txBody>
      <dsp:txXfrm>
        <a:off x="903619" y="268"/>
        <a:ext cx="841892" cy="634110"/>
      </dsp:txXfrm>
    </dsp:sp>
    <dsp:sp modelId="{F460449C-6B9C-41BE-BEB7-7B4A6FA79B77}">
      <dsp:nvSpPr>
        <dsp:cNvPr id="0" name=""/>
        <dsp:cNvSpPr/>
      </dsp:nvSpPr>
      <dsp:spPr>
        <a:xfrm>
          <a:off x="1856480" y="42726"/>
          <a:ext cx="4176004" cy="549195"/>
        </a:xfrm>
        <a:prstGeom prst="chevron">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l" defTabSz="622300">
            <a:lnSpc>
              <a:spcPct val="90000"/>
            </a:lnSpc>
            <a:spcBef>
              <a:spcPct val="0"/>
            </a:spcBef>
            <a:spcAft>
              <a:spcPct val="35000"/>
            </a:spcAft>
            <a:buNone/>
          </a:pPr>
          <a:r>
            <a:rPr lang="es-ES" sz="1400" kern="1200" dirty="0">
              <a:latin typeface="Arial" panose="020B0604020202020204" pitchFamily="34" charset="0"/>
              <a:cs typeface="Arial" panose="020B0604020202020204" pitchFamily="34" charset="0"/>
            </a:rPr>
            <a:t>Mejorar los niveles de seguridad operacional del transporte aéreo. </a:t>
          </a:r>
        </a:p>
      </dsp:txBody>
      <dsp:txXfrm>
        <a:off x="2131078" y="42726"/>
        <a:ext cx="3626809" cy="549195"/>
      </dsp:txXfrm>
    </dsp:sp>
    <dsp:sp modelId="{1D7B4345-CCE8-4FE1-8E79-D2138004D79A}">
      <dsp:nvSpPr>
        <dsp:cNvPr id="0" name=""/>
        <dsp:cNvSpPr/>
      </dsp:nvSpPr>
      <dsp:spPr>
        <a:xfrm>
          <a:off x="586564" y="723154"/>
          <a:ext cx="1476002" cy="634110"/>
        </a:xfrm>
        <a:prstGeom prst="chevron">
          <a:avLst/>
        </a:prstGeom>
        <a:solidFill>
          <a:schemeClr val="accent4">
            <a:hueOff val="-892954"/>
            <a:satOff val="5380"/>
            <a:lumOff val="4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s-ES" sz="1400" kern="1200" dirty="0">
              <a:latin typeface="Arial" panose="020B0604020202020204" pitchFamily="34" charset="0"/>
              <a:cs typeface="Arial" panose="020B0604020202020204" pitchFamily="34" charset="0"/>
            </a:rPr>
            <a:t>Objetivo 2</a:t>
          </a:r>
        </a:p>
      </dsp:txBody>
      <dsp:txXfrm>
        <a:off x="903619" y="723154"/>
        <a:ext cx="841892" cy="634110"/>
      </dsp:txXfrm>
    </dsp:sp>
    <dsp:sp modelId="{1059E4F3-828B-41AB-B99D-178A76BB3D6F}">
      <dsp:nvSpPr>
        <dsp:cNvPr id="0" name=""/>
        <dsp:cNvSpPr/>
      </dsp:nvSpPr>
      <dsp:spPr>
        <a:xfrm>
          <a:off x="1856480" y="765611"/>
          <a:ext cx="4176004" cy="549195"/>
        </a:xfrm>
        <a:prstGeom prst="chevron">
          <a:avLst/>
        </a:prstGeom>
        <a:solidFill>
          <a:schemeClr val="accent4">
            <a:tint val="40000"/>
            <a:alpha val="90000"/>
            <a:hueOff val="-789142"/>
            <a:satOff val="4431"/>
            <a:lumOff val="282"/>
            <a:alphaOff val="0"/>
          </a:schemeClr>
        </a:solidFill>
        <a:ln w="25400" cap="flat" cmpd="sng" algn="ctr">
          <a:solidFill>
            <a:schemeClr val="accent4">
              <a:tint val="40000"/>
              <a:alpha val="90000"/>
              <a:hueOff val="-789142"/>
              <a:satOff val="4431"/>
              <a:lumOff val="28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l" defTabSz="622300">
            <a:lnSpc>
              <a:spcPct val="90000"/>
            </a:lnSpc>
            <a:spcBef>
              <a:spcPct val="0"/>
            </a:spcBef>
            <a:spcAft>
              <a:spcPct val="35000"/>
            </a:spcAft>
            <a:buNone/>
          </a:pPr>
          <a:r>
            <a:rPr lang="es-ES" sz="1400" kern="1200" dirty="0">
              <a:latin typeface="Arial" panose="020B0604020202020204" pitchFamily="34" charset="0"/>
              <a:cs typeface="Arial" panose="020B0604020202020204" pitchFamily="34" charset="0"/>
            </a:rPr>
            <a:t>Mejorar la eficiencia e incrementar la capacidad de los servicios a la   navegación aérea y </a:t>
          </a:r>
          <a:r>
            <a:rPr lang="es-ES" sz="1400" kern="1200" dirty="0">
              <a:solidFill>
                <a:srgbClr val="C00000"/>
              </a:solidFill>
              <a:latin typeface="Arial" panose="020B0604020202020204" pitchFamily="34" charset="0"/>
              <a:cs typeface="Arial" panose="020B0604020202020204" pitchFamily="34" charset="0"/>
            </a:rPr>
            <a:t>de los servicios </a:t>
          </a:r>
          <a:r>
            <a:rPr lang="es-ES" sz="1400" kern="1200" dirty="0">
              <a:latin typeface="Arial" panose="020B0604020202020204" pitchFamily="34" charset="0"/>
              <a:cs typeface="Arial" panose="020B0604020202020204" pitchFamily="34" charset="0"/>
            </a:rPr>
            <a:t>aeroportuarios. </a:t>
          </a:r>
        </a:p>
      </dsp:txBody>
      <dsp:txXfrm>
        <a:off x="2131078" y="765611"/>
        <a:ext cx="3626809" cy="549195"/>
      </dsp:txXfrm>
    </dsp:sp>
    <dsp:sp modelId="{7746CFFE-545C-448A-B2D2-0476FAB6F5DF}">
      <dsp:nvSpPr>
        <dsp:cNvPr id="0" name=""/>
        <dsp:cNvSpPr/>
      </dsp:nvSpPr>
      <dsp:spPr>
        <a:xfrm>
          <a:off x="586564" y="1446040"/>
          <a:ext cx="1476002" cy="634110"/>
        </a:xfrm>
        <a:prstGeom prst="chevron">
          <a:avLst/>
        </a:prstGeom>
        <a:solidFill>
          <a:schemeClr val="accent4">
            <a:hueOff val="-1785908"/>
            <a:satOff val="10760"/>
            <a:lumOff val="8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s-ES" sz="1400" kern="1200" dirty="0">
              <a:latin typeface="Arial" panose="020B0604020202020204" pitchFamily="34" charset="0"/>
              <a:cs typeface="Arial" panose="020B0604020202020204" pitchFamily="34" charset="0"/>
            </a:rPr>
            <a:t>Objetivo 3</a:t>
          </a:r>
        </a:p>
      </dsp:txBody>
      <dsp:txXfrm>
        <a:off x="903619" y="1446040"/>
        <a:ext cx="841892" cy="634110"/>
      </dsp:txXfrm>
    </dsp:sp>
    <dsp:sp modelId="{5B002B30-2F9A-4547-8C9A-932FAD72B987}">
      <dsp:nvSpPr>
        <dsp:cNvPr id="0" name=""/>
        <dsp:cNvSpPr/>
      </dsp:nvSpPr>
      <dsp:spPr>
        <a:xfrm>
          <a:off x="1856480" y="1488497"/>
          <a:ext cx="4176004" cy="549195"/>
        </a:xfrm>
        <a:prstGeom prst="chevron">
          <a:avLst/>
        </a:prstGeom>
        <a:solidFill>
          <a:schemeClr val="accent4">
            <a:tint val="40000"/>
            <a:alpha val="90000"/>
            <a:hueOff val="-1578284"/>
            <a:satOff val="8863"/>
            <a:lumOff val="563"/>
            <a:alphaOff val="0"/>
          </a:schemeClr>
        </a:solidFill>
        <a:ln w="25400" cap="flat" cmpd="sng" algn="ctr">
          <a:solidFill>
            <a:schemeClr val="accent4">
              <a:tint val="40000"/>
              <a:alpha val="90000"/>
              <a:hueOff val="-1578284"/>
              <a:satOff val="8863"/>
              <a:lumOff val="56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l" defTabSz="622300">
            <a:lnSpc>
              <a:spcPct val="90000"/>
            </a:lnSpc>
            <a:spcBef>
              <a:spcPct val="0"/>
            </a:spcBef>
            <a:spcAft>
              <a:spcPct val="35000"/>
            </a:spcAft>
            <a:buNone/>
          </a:pPr>
          <a:r>
            <a:rPr lang="es-ES" sz="1400" kern="1200" dirty="0">
              <a:latin typeface="Arial" panose="020B0604020202020204" pitchFamily="34" charset="0"/>
              <a:cs typeface="Arial" panose="020B0604020202020204" pitchFamily="34" charset="0"/>
            </a:rPr>
            <a:t>Mejorar la facilitación y la seguridad de la aviación civil. </a:t>
          </a:r>
        </a:p>
      </dsp:txBody>
      <dsp:txXfrm>
        <a:off x="2131078" y="1488497"/>
        <a:ext cx="3626809" cy="549195"/>
      </dsp:txXfrm>
    </dsp:sp>
    <dsp:sp modelId="{6E2F60BB-2199-41D1-90A2-A906C2B22BA6}">
      <dsp:nvSpPr>
        <dsp:cNvPr id="0" name=""/>
        <dsp:cNvSpPr/>
      </dsp:nvSpPr>
      <dsp:spPr>
        <a:xfrm>
          <a:off x="586564" y="2168925"/>
          <a:ext cx="1476002" cy="634110"/>
        </a:xfrm>
        <a:prstGeom prst="chevron">
          <a:avLst/>
        </a:prstGeom>
        <a:solidFill>
          <a:schemeClr val="accent4">
            <a:hueOff val="-2678862"/>
            <a:satOff val="16139"/>
            <a:lumOff val="1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s-ES" sz="1400" kern="1200" dirty="0">
              <a:latin typeface="Arial" panose="020B0604020202020204" pitchFamily="34" charset="0"/>
              <a:cs typeface="Arial" panose="020B0604020202020204" pitchFamily="34" charset="0"/>
            </a:rPr>
            <a:t>Objetivo 4</a:t>
          </a:r>
        </a:p>
      </dsp:txBody>
      <dsp:txXfrm>
        <a:off x="903619" y="2168925"/>
        <a:ext cx="841892" cy="634110"/>
      </dsp:txXfrm>
    </dsp:sp>
    <dsp:sp modelId="{A9BC1228-AD5D-419A-8FCA-A67C1B97ED1D}">
      <dsp:nvSpPr>
        <dsp:cNvPr id="0" name=""/>
        <dsp:cNvSpPr/>
      </dsp:nvSpPr>
      <dsp:spPr>
        <a:xfrm>
          <a:off x="1856480" y="2211383"/>
          <a:ext cx="4176004" cy="549195"/>
        </a:xfrm>
        <a:prstGeom prst="chevron">
          <a:avLst/>
        </a:prstGeom>
        <a:solidFill>
          <a:schemeClr val="accent4">
            <a:tint val="40000"/>
            <a:alpha val="90000"/>
            <a:hueOff val="-2367426"/>
            <a:satOff val="13294"/>
            <a:lumOff val="845"/>
            <a:alphaOff val="0"/>
          </a:schemeClr>
        </a:solidFill>
        <a:ln w="25400" cap="flat" cmpd="sng" algn="ctr">
          <a:solidFill>
            <a:schemeClr val="accent4">
              <a:tint val="40000"/>
              <a:alpha val="90000"/>
              <a:hueOff val="-2367426"/>
              <a:satOff val="13294"/>
              <a:lumOff val="8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l" defTabSz="622300">
            <a:lnSpc>
              <a:spcPct val="90000"/>
            </a:lnSpc>
            <a:spcBef>
              <a:spcPct val="0"/>
            </a:spcBef>
            <a:spcAft>
              <a:spcPct val="35000"/>
            </a:spcAft>
            <a:buNone/>
          </a:pPr>
          <a:r>
            <a:rPr lang="es-ES" sz="1400" kern="1200" dirty="0">
              <a:latin typeface="Arial" panose="020B0604020202020204" pitchFamily="34" charset="0"/>
              <a:cs typeface="Arial" panose="020B0604020202020204" pitchFamily="34" charset="0"/>
            </a:rPr>
            <a:t>Minimizar los impactos negativos que generan el transporte aéreo   sobre el medio ambiente y los recursos naturales. </a:t>
          </a:r>
        </a:p>
      </dsp:txBody>
      <dsp:txXfrm>
        <a:off x="2131078" y="2211383"/>
        <a:ext cx="3626809" cy="549195"/>
      </dsp:txXfrm>
    </dsp:sp>
    <dsp:sp modelId="{070179EC-AA5F-48D9-AEA0-A0EFAEF138A2}">
      <dsp:nvSpPr>
        <dsp:cNvPr id="0" name=""/>
        <dsp:cNvSpPr/>
      </dsp:nvSpPr>
      <dsp:spPr>
        <a:xfrm>
          <a:off x="586564" y="2891811"/>
          <a:ext cx="1476002" cy="634110"/>
        </a:xfrm>
        <a:prstGeom prst="chevron">
          <a:avLst/>
        </a:prstGeom>
        <a:solidFill>
          <a:schemeClr val="accent4">
            <a:hueOff val="-3571816"/>
            <a:satOff val="21519"/>
            <a:lumOff val="1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s-ES" sz="1400" kern="1200" dirty="0">
              <a:latin typeface="Arial" panose="020B0604020202020204" pitchFamily="34" charset="0"/>
              <a:cs typeface="Arial" panose="020B0604020202020204" pitchFamily="34" charset="0"/>
            </a:rPr>
            <a:t>Objetivo 5</a:t>
          </a:r>
        </a:p>
      </dsp:txBody>
      <dsp:txXfrm>
        <a:off x="903619" y="2891811"/>
        <a:ext cx="841892" cy="634110"/>
      </dsp:txXfrm>
    </dsp:sp>
    <dsp:sp modelId="{5C3BF443-983C-4E65-8D01-97A1653F8787}">
      <dsp:nvSpPr>
        <dsp:cNvPr id="0" name=""/>
        <dsp:cNvSpPr/>
      </dsp:nvSpPr>
      <dsp:spPr>
        <a:xfrm>
          <a:off x="1856480" y="2934268"/>
          <a:ext cx="4176004" cy="549195"/>
        </a:xfrm>
        <a:prstGeom prst="chevron">
          <a:avLst/>
        </a:prstGeom>
        <a:solidFill>
          <a:schemeClr val="accent4">
            <a:tint val="40000"/>
            <a:alpha val="90000"/>
            <a:hueOff val="-3156568"/>
            <a:satOff val="17726"/>
            <a:lumOff val="1126"/>
            <a:alphaOff val="0"/>
          </a:schemeClr>
        </a:solidFill>
        <a:ln w="25400" cap="flat" cmpd="sng" algn="ctr">
          <a:solidFill>
            <a:schemeClr val="accent4">
              <a:tint val="40000"/>
              <a:alpha val="90000"/>
              <a:hueOff val="-3156568"/>
              <a:satOff val="17726"/>
              <a:lumOff val="112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l" defTabSz="622300">
            <a:lnSpc>
              <a:spcPct val="90000"/>
            </a:lnSpc>
            <a:spcBef>
              <a:spcPct val="0"/>
            </a:spcBef>
            <a:spcAft>
              <a:spcPct val="35000"/>
            </a:spcAft>
            <a:buNone/>
          </a:pPr>
          <a:r>
            <a:rPr lang="es-ES" sz="1400" kern="1200" dirty="0">
              <a:latin typeface="Arial" panose="020B0604020202020204" pitchFamily="34" charset="0"/>
              <a:cs typeface="Arial" panose="020B0604020202020204" pitchFamily="34" charset="0"/>
            </a:rPr>
            <a:t>Fomentar la cobertura y el crecimiento de la aviación civil. </a:t>
          </a:r>
        </a:p>
      </dsp:txBody>
      <dsp:txXfrm>
        <a:off x="2131078" y="2934268"/>
        <a:ext cx="3626809" cy="549195"/>
      </dsp:txXfrm>
    </dsp:sp>
    <dsp:sp modelId="{721D721D-E414-4DD2-8504-28D78A07ABEF}">
      <dsp:nvSpPr>
        <dsp:cNvPr id="0" name=""/>
        <dsp:cNvSpPr/>
      </dsp:nvSpPr>
      <dsp:spPr>
        <a:xfrm>
          <a:off x="586564" y="3614696"/>
          <a:ext cx="1476002" cy="634110"/>
        </a:xfrm>
        <a:prstGeom prst="chevron">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s-ES" sz="1400" kern="1200" dirty="0">
              <a:latin typeface="Arial" panose="020B0604020202020204" pitchFamily="34" charset="0"/>
              <a:cs typeface="Arial" panose="020B0604020202020204" pitchFamily="34" charset="0"/>
            </a:rPr>
            <a:t>Objetivo 6</a:t>
          </a:r>
        </a:p>
      </dsp:txBody>
      <dsp:txXfrm>
        <a:off x="903619" y="3614696"/>
        <a:ext cx="841892" cy="634110"/>
      </dsp:txXfrm>
    </dsp:sp>
    <dsp:sp modelId="{31206C23-6AF8-4FA4-80CF-93170B9397A6}">
      <dsp:nvSpPr>
        <dsp:cNvPr id="0" name=""/>
        <dsp:cNvSpPr/>
      </dsp:nvSpPr>
      <dsp:spPr>
        <a:xfrm>
          <a:off x="1856480" y="3657154"/>
          <a:ext cx="4176004" cy="549195"/>
        </a:xfrm>
        <a:prstGeom prst="chevron">
          <a:avLst/>
        </a:prstGeom>
        <a:solidFill>
          <a:schemeClr val="accent4">
            <a:tint val="40000"/>
            <a:alpha val="90000"/>
            <a:hueOff val="-3945710"/>
            <a:satOff val="22157"/>
            <a:lumOff val="1408"/>
            <a:alphaOff val="0"/>
          </a:schemeClr>
        </a:solidFill>
        <a:ln w="25400" cap="flat" cmpd="sng" algn="ctr">
          <a:solidFill>
            <a:schemeClr val="accent4">
              <a:tint val="40000"/>
              <a:alpha val="90000"/>
              <a:hueOff val="-3945710"/>
              <a:satOff val="22157"/>
              <a:lumOff val="14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l" defTabSz="622300">
            <a:lnSpc>
              <a:spcPct val="90000"/>
            </a:lnSpc>
            <a:spcBef>
              <a:spcPct val="0"/>
            </a:spcBef>
            <a:spcAft>
              <a:spcPct val="35000"/>
            </a:spcAft>
            <a:buNone/>
          </a:pPr>
          <a:r>
            <a:rPr lang="es-ES" sz="1400" kern="1200" dirty="0">
              <a:latin typeface="Arial" panose="020B0604020202020204" pitchFamily="34" charset="0"/>
              <a:cs typeface="Arial" panose="020B0604020202020204" pitchFamily="34" charset="0"/>
            </a:rPr>
            <a:t>Fortalecer la gestión y eficiencia institucional.</a:t>
          </a:r>
        </a:p>
      </dsp:txBody>
      <dsp:txXfrm>
        <a:off x="2131078" y="3657154"/>
        <a:ext cx="3626809" cy="54919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D9EED9-6F18-457F-BA89-D99D2F1D4303}">
      <dsp:nvSpPr>
        <dsp:cNvPr id="0" name=""/>
        <dsp:cNvSpPr/>
      </dsp:nvSpPr>
      <dsp:spPr>
        <a:xfrm>
          <a:off x="1774535" y="2210"/>
          <a:ext cx="2859641" cy="1212585"/>
        </a:xfrm>
        <a:prstGeom prst="roundRect">
          <a:avLst>
            <a:gd name="adj" fmla="val 1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s-CO" sz="2200" kern="1200" dirty="0">
              <a:latin typeface="Arial" panose="020B0604020202020204" pitchFamily="34" charset="0"/>
              <a:cs typeface="Arial" panose="020B0604020202020204" pitchFamily="34" charset="0"/>
            </a:rPr>
            <a:t>Sistema Unificado de Inversión y Finanzas Públicas SUIFP</a:t>
          </a:r>
        </a:p>
      </dsp:txBody>
      <dsp:txXfrm>
        <a:off x="1810050" y="37725"/>
        <a:ext cx="2788611" cy="1141555"/>
      </dsp:txXfrm>
    </dsp:sp>
    <dsp:sp modelId="{A9CFC8E0-FBD3-43AF-84B3-10C137C7264F}">
      <dsp:nvSpPr>
        <dsp:cNvPr id="0" name=""/>
        <dsp:cNvSpPr/>
      </dsp:nvSpPr>
      <dsp:spPr>
        <a:xfrm>
          <a:off x="2060499" y="1214796"/>
          <a:ext cx="1143854" cy="897216"/>
        </a:xfrm>
        <a:custGeom>
          <a:avLst/>
          <a:gdLst/>
          <a:ahLst/>
          <a:cxnLst/>
          <a:rect l="0" t="0" r="0" b="0"/>
          <a:pathLst>
            <a:path>
              <a:moveTo>
                <a:pt x="0" y="0"/>
              </a:moveTo>
              <a:lnTo>
                <a:pt x="0" y="897216"/>
              </a:lnTo>
              <a:lnTo>
                <a:pt x="1143854" y="89721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B20397-8927-4822-8707-36DAC5D12D88}">
      <dsp:nvSpPr>
        <dsp:cNvPr id="0" name=""/>
        <dsp:cNvSpPr/>
      </dsp:nvSpPr>
      <dsp:spPr>
        <a:xfrm>
          <a:off x="3204353" y="1505720"/>
          <a:ext cx="1940137" cy="1212585"/>
        </a:xfrm>
        <a:prstGeom prst="roundRect">
          <a:avLst>
            <a:gd name="adj" fmla="val 10000"/>
          </a:avLst>
        </a:prstGeom>
        <a:solidFill>
          <a:schemeClr val="accent1">
            <a:lumMod val="40000"/>
            <a:lumOff val="6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s-CO" sz="3200" kern="1200" dirty="0">
              <a:latin typeface="Arial" panose="020B0604020202020204" pitchFamily="34" charset="0"/>
              <a:cs typeface="Arial" panose="020B0604020202020204" pitchFamily="34" charset="0"/>
            </a:rPr>
            <a:t>33</a:t>
          </a:r>
          <a:r>
            <a:rPr lang="es-CO" sz="1400" kern="1200" dirty="0">
              <a:latin typeface="Arial" panose="020B0604020202020204" pitchFamily="34" charset="0"/>
              <a:cs typeface="Arial" panose="020B0604020202020204" pitchFamily="34" charset="0"/>
            </a:rPr>
            <a:t> proyectos de inversión registrados de la Aeronáutica Civil.</a:t>
          </a:r>
        </a:p>
      </dsp:txBody>
      <dsp:txXfrm>
        <a:off x="3239868" y="1541235"/>
        <a:ext cx="1869107" cy="1141555"/>
      </dsp:txXfrm>
    </dsp:sp>
    <dsp:sp modelId="{D86D5106-56CF-4887-BB02-90A02FD294AE}">
      <dsp:nvSpPr>
        <dsp:cNvPr id="0" name=""/>
        <dsp:cNvSpPr/>
      </dsp:nvSpPr>
      <dsp:spPr>
        <a:xfrm>
          <a:off x="2060499" y="1214796"/>
          <a:ext cx="2192983" cy="2418332"/>
        </a:xfrm>
        <a:custGeom>
          <a:avLst/>
          <a:gdLst/>
          <a:ahLst/>
          <a:cxnLst/>
          <a:rect l="0" t="0" r="0" b="0"/>
          <a:pathLst>
            <a:path>
              <a:moveTo>
                <a:pt x="0" y="0"/>
              </a:moveTo>
              <a:lnTo>
                <a:pt x="0" y="2418332"/>
              </a:lnTo>
              <a:lnTo>
                <a:pt x="2192983" y="241833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8A07DE-A406-40B5-9981-FB69D1A8692F}">
      <dsp:nvSpPr>
        <dsp:cNvPr id="0" name=""/>
        <dsp:cNvSpPr/>
      </dsp:nvSpPr>
      <dsp:spPr>
        <a:xfrm>
          <a:off x="4253482" y="3026836"/>
          <a:ext cx="1940137" cy="1212585"/>
        </a:xfrm>
        <a:prstGeom prst="roundRect">
          <a:avLst>
            <a:gd name="adj" fmla="val 10000"/>
          </a:avLst>
        </a:prstGeom>
        <a:solidFill>
          <a:schemeClr val="accent1">
            <a:lumMod val="20000"/>
            <a:lumOff val="8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CO" sz="1400" kern="1200" dirty="0">
              <a:latin typeface="Arial" panose="020B0604020202020204" pitchFamily="34" charset="0"/>
              <a:cs typeface="Arial" panose="020B0604020202020204" pitchFamily="34" charset="0"/>
            </a:rPr>
            <a:t>Seguimiento:</a:t>
          </a:r>
        </a:p>
        <a:p>
          <a:pPr marL="0" lvl="0" indent="0" algn="ctr" defTabSz="622300">
            <a:lnSpc>
              <a:spcPct val="90000"/>
            </a:lnSpc>
            <a:spcBef>
              <a:spcPct val="0"/>
            </a:spcBef>
            <a:spcAft>
              <a:spcPct val="35000"/>
            </a:spcAft>
            <a:buNone/>
          </a:pPr>
          <a:r>
            <a:rPr lang="es-CO" sz="1400" kern="1200" dirty="0">
              <a:latin typeface="Arial" panose="020B0604020202020204" pitchFamily="34" charset="0"/>
              <a:cs typeface="Arial" panose="020B0604020202020204" pitchFamily="34" charset="0"/>
              <a:hlinkClick xmlns:r="http://schemas.openxmlformats.org/officeDocument/2006/relationships" r:id="rId1"/>
            </a:rPr>
            <a:t>https://spi.dnp.gov.co/</a:t>
          </a:r>
          <a:endParaRPr lang="es-CO" sz="1400" kern="1200" dirty="0">
            <a:latin typeface="Arial" panose="020B0604020202020204" pitchFamily="34" charset="0"/>
            <a:cs typeface="Arial" panose="020B0604020202020204" pitchFamily="34" charset="0"/>
          </a:endParaRPr>
        </a:p>
      </dsp:txBody>
      <dsp:txXfrm>
        <a:off x="4288997" y="3062351"/>
        <a:ext cx="1869107" cy="114155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38E080-65CE-4FE3-B207-C496866A64F5}">
      <dsp:nvSpPr>
        <dsp:cNvPr id="0" name=""/>
        <dsp:cNvSpPr/>
      </dsp:nvSpPr>
      <dsp:spPr>
        <a:xfrm>
          <a:off x="-3514265" y="-553444"/>
          <a:ext cx="4293195" cy="4293195"/>
        </a:xfrm>
        <a:prstGeom prst="blockArc">
          <a:avLst>
            <a:gd name="adj1" fmla="val 18900000"/>
            <a:gd name="adj2" fmla="val 2700000"/>
            <a:gd name="adj3" fmla="val 503"/>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EEB358A-55BA-480F-8DA7-444EE1A89B71}">
      <dsp:nvSpPr>
        <dsp:cNvPr id="0" name=""/>
        <dsp:cNvSpPr/>
      </dsp:nvSpPr>
      <dsp:spPr>
        <a:xfrm>
          <a:off x="623893" y="244963"/>
          <a:ext cx="4169931" cy="49018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9081" tIns="48260" rIns="48260" bIns="48260" numCol="1" spcCol="1270" anchor="ctr" anchorCtr="0">
          <a:noAutofit/>
        </a:bodyPr>
        <a:lstStyle/>
        <a:p>
          <a:pPr marL="0" lvl="0" indent="0" algn="l" defTabSz="844550">
            <a:lnSpc>
              <a:spcPct val="90000"/>
            </a:lnSpc>
            <a:spcBef>
              <a:spcPct val="0"/>
            </a:spcBef>
            <a:spcAft>
              <a:spcPct val="35000"/>
            </a:spcAft>
            <a:buNone/>
          </a:pPr>
          <a:r>
            <a:rPr lang="es-ES" sz="1900" kern="1200" dirty="0">
              <a:latin typeface="Arial" panose="020B0604020202020204" pitchFamily="34" charset="0"/>
              <a:cs typeface="Arial" panose="020B0604020202020204" pitchFamily="34" charset="0"/>
            </a:rPr>
            <a:t>Región Pacífico</a:t>
          </a:r>
        </a:p>
      </dsp:txBody>
      <dsp:txXfrm>
        <a:off x="623893" y="244963"/>
        <a:ext cx="4169931" cy="490181"/>
      </dsp:txXfrm>
    </dsp:sp>
    <dsp:sp modelId="{9FE3BC86-EDB3-4E5E-8B8A-0CD05ED74BAB}">
      <dsp:nvSpPr>
        <dsp:cNvPr id="0" name=""/>
        <dsp:cNvSpPr/>
      </dsp:nvSpPr>
      <dsp:spPr>
        <a:xfrm>
          <a:off x="143399" y="183690"/>
          <a:ext cx="612726" cy="612726"/>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80C21A-6C3A-4014-859C-E8987A24BA44}">
      <dsp:nvSpPr>
        <dsp:cNvPr id="0" name=""/>
        <dsp:cNvSpPr/>
      </dsp:nvSpPr>
      <dsp:spPr>
        <a:xfrm>
          <a:off x="904920" y="980362"/>
          <a:ext cx="3888908" cy="490181"/>
        </a:xfrm>
        <a:prstGeom prst="rect">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9081" tIns="48260" rIns="48260" bIns="48260" numCol="1" spcCol="1270" anchor="ctr" anchorCtr="0">
          <a:noAutofit/>
        </a:bodyPr>
        <a:lstStyle/>
        <a:p>
          <a:pPr marL="0" lvl="0" indent="0" algn="l" defTabSz="844550">
            <a:lnSpc>
              <a:spcPct val="90000"/>
            </a:lnSpc>
            <a:spcBef>
              <a:spcPct val="0"/>
            </a:spcBef>
            <a:spcAft>
              <a:spcPct val="35000"/>
            </a:spcAft>
            <a:buNone/>
          </a:pPr>
          <a:r>
            <a:rPr lang="es-ES" sz="1900" kern="1200" dirty="0">
              <a:latin typeface="Arial" panose="020B0604020202020204" pitchFamily="34" charset="0"/>
              <a:cs typeface="Arial" panose="020B0604020202020204" pitchFamily="34" charset="0"/>
            </a:rPr>
            <a:t>Región Llanos</a:t>
          </a:r>
        </a:p>
      </dsp:txBody>
      <dsp:txXfrm>
        <a:off x="904920" y="980362"/>
        <a:ext cx="3888908" cy="490181"/>
      </dsp:txXfrm>
    </dsp:sp>
    <dsp:sp modelId="{9238BE2C-52D1-42D0-9442-06E817D58D8F}">
      <dsp:nvSpPr>
        <dsp:cNvPr id="0" name=""/>
        <dsp:cNvSpPr/>
      </dsp:nvSpPr>
      <dsp:spPr>
        <a:xfrm>
          <a:off x="424431" y="919089"/>
          <a:ext cx="612726" cy="612726"/>
        </a:xfrm>
        <a:prstGeom prst="ellipse">
          <a:avLst/>
        </a:prstGeom>
        <a:solidFill>
          <a:schemeClr val="lt1">
            <a:hueOff val="0"/>
            <a:satOff val="0"/>
            <a:lumOff val="0"/>
            <a:alphaOff val="0"/>
          </a:schemeClr>
        </a:solidFill>
        <a:ln w="25400" cap="flat" cmpd="sng" algn="ctr">
          <a:solidFill>
            <a:schemeClr val="accent2">
              <a:hueOff val="1560506"/>
              <a:satOff val="-1946"/>
              <a:lumOff val="458"/>
              <a:alphaOff val="0"/>
            </a:schemeClr>
          </a:solidFill>
          <a:prstDash val="solid"/>
        </a:ln>
        <a:effectLst/>
      </dsp:spPr>
      <dsp:style>
        <a:lnRef idx="2">
          <a:scrgbClr r="0" g="0" b="0"/>
        </a:lnRef>
        <a:fillRef idx="1">
          <a:scrgbClr r="0" g="0" b="0"/>
        </a:fillRef>
        <a:effectRef idx="0">
          <a:scrgbClr r="0" g="0" b="0"/>
        </a:effectRef>
        <a:fontRef idx="minor"/>
      </dsp:style>
    </dsp:sp>
    <dsp:sp modelId="{BFEDF375-B7FA-48E3-8EBF-C3C0D9AC7DB0}">
      <dsp:nvSpPr>
        <dsp:cNvPr id="0" name=""/>
        <dsp:cNvSpPr/>
      </dsp:nvSpPr>
      <dsp:spPr>
        <a:xfrm>
          <a:off x="904920" y="1715762"/>
          <a:ext cx="3888908" cy="490181"/>
        </a:xfrm>
        <a:prstGeom prst="rect">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9081" tIns="48260" rIns="48260" bIns="48260" numCol="1" spcCol="1270" anchor="ctr" anchorCtr="0">
          <a:noAutofit/>
        </a:bodyPr>
        <a:lstStyle/>
        <a:p>
          <a:pPr marL="0" lvl="0" indent="0" algn="l" defTabSz="844550">
            <a:lnSpc>
              <a:spcPct val="90000"/>
            </a:lnSpc>
            <a:spcBef>
              <a:spcPct val="0"/>
            </a:spcBef>
            <a:spcAft>
              <a:spcPct val="35000"/>
            </a:spcAft>
            <a:buNone/>
          </a:pPr>
          <a:r>
            <a:rPr lang="es-ES" sz="1900" kern="1200" dirty="0">
              <a:latin typeface="Arial" panose="020B0604020202020204" pitchFamily="34" charset="0"/>
              <a:cs typeface="Arial" panose="020B0604020202020204" pitchFamily="34" charset="0"/>
            </a:rPr>
            <a:t>Región Eje Cafetero</a:t>
          </a:r>
        </a:p>
      </dsp:txBody>
      <dsp:txXfrm>
        <a:off x="904920" y="1715762"/>
        <a:ext cx="3888908" cy="490181"/>
      </dsp:txXfrm>
    </dsp:sp>
    <dsp:sp modelId="{ED14FF0E-C88F-43F3-9A11-4AD494464006}">
      <dsp:nvSpPr>
        <dsp:cNvPr id="0" name=""/>
        <dsp:cNvSpPr/>
      </dsp:nvSpPr>
      <dsp:spPr>
        <a:xfrm>
          <a:off x="424431" y="1654489"/>
          <a:ext cx="612726" cy="612726"/>
        </a:xfrm>
        <a:prstGeom prst="ellipse">
          <a:avLst/>
        </a:prstGeom>
        <a:solidFill>
          <a:schemeClr val="lt1">
            <a:hueOff val="0"/>
            <a:satOff val="0"/>
            <a:lumOff val="0"/>
            <a:alphaOff val="0"/>
          </a:schemeClr>
        </a:solidFill>
        <a:ln w="25400" cap="flat" cmpd="sng" algn="ctr">
          <a:solidFill>
            <a:schemeClr val="accent2">
              <a:hueOff val="3121013"/>
              <a:satOff val="-3893"/>
              <a:lumOff val="915"/>
              <a:alphaOff val="0"/>
            </a:schemeClr>
          </a:solidFill>
          <a:prstDash val="solid"/>
        </a:ln>
        <a:effectLst/>
      </dsp:spPr>
      <dsp:style>
        <a:lnRef idx="2">
          <a:scrgbClr r="0" g="0" b="0"/>
        </a:lnRef>
        <a:fillRef idx="1">
          <a:scrgbClr r="0" g="0" b="0"/>
        </a:fillRef>
        <a:effectRef idx="0">
          <a:scrgbClr r="0" g="0" b="0"/>
        </a:effectRef>
        <a:fontRef idx="minor"/>
      </dsp:style>
    </dsp:sp>
    <dsp:sp modelId="{CE8937C9-1CB6-44FA-A40C-1D79FACE3F73}">
      <dsp:nvSpPr>
        <dsp:cNvPr id="0" name=""/>
        <dsp:cNvSpPr/>
      </dsp:nvSpPr>
      <dsp:spPr>
        <a:xfrm>
          <a:off x="623893" y="2451161"/>
          <a:ext cx="4169931" cy="490181"/>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9081" tIns="48260" rIns="48260" bIns="48260" numCol="1" spcCol="1270" anchor="ctr" anchorCtr="0">
          <a:noAutofit/>
        </a:bodyPr>
        <a:lstStyle/>
        <a:p>
          <a:pPr marL="0" lvl="0" indent="0" algn="l" defTabSz="844550">
            <a:lnSpc>
              <a:spcPct val="90000"/>
            </a:lnSpc>
            <a:spcBef>
              <a:spcPct val="0"/>
            </a:spcBef>
            <a:spcAft>
              <a:spcPct val="35000"/>
            </a:spcAft>
            <a:buNone/>
          </a:pPr>
          <a:r>
            <a:rPr lang="es-ES" sz="1900" kern="1200" dirty="0">
              <a:latin typeface="Arial" panose="020B0604020202020204" pitchFamily="34" charset="0"/>
              <a:cs typeface="Arial" panose="020B0604020202020204" pitchFamily="34" charset="0"/>
            </a:rPr>
            <a:t>Región Centro Sur Amazonia</a:t>
          </a:r>
        </a:p>
      </dsp:txBody>
      <dsp:txXfrm>
        <a:off x="623893" y="2451161"/>
        <a:ext cx="4169931" cy="490181"/>
      </dsp:txXfrm>
    </dsp:sp>
    <dsp:sp modelId="{404AAA21-E7B1-40CA-991C-4D250074A7EE}">
      <dsp:nvSpPr>
        <dsp:cNvPr id="0" name=""/>
        <dsp:cNvSpPr/>
      </dsp:nvSpPr>
      <dsp:spPr>
        <a:xfrm>
          <a:off x="143399" y="2389888"/>
          <a:ext cx="612726" cy="612726"/>
        </a:xfrm>
        <a:prstGeom prst="ellipse">
          <a:avLst/>
        </a:prstGeom>
        <a:solidFill>
          <a:schemeClr val="lt1">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0B77D7-8FA7-4E82-9D0E-5CB44A7C0CE5}">
      <dsp:nvSpPr>
        <dsp:cNvPr id="0" name=""/>
        <dsp:cNvSpPr/>
      </dsp:nvSpPr>
      <dsp:spPr>
        <a:xfrm>
          <a:off x="-4594335" y="-704407"/>
          <a:ext cx="5472816" cy="5472816"/>
        </a:xfrm>
        <a:prstGeom prst="blockArc">
          <a:avLst>
            <a:gd name="adj1" fmla="val 18900000"/>
            <a:gd name="adj2" fmla="val 2700000"/>
            <a:gd name="adj3" fmla="val 395"/>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44041A-A75F-4BF9-9D92-B8D1361CF97F}">
      <dsp:nvSpPr>
        <dsp:cNvPr id="0" name=""/>
        <dsp:cNvSpPr/>
      </dsp:nvSpPr>
      <dsp:spPr>
        <a:xfrm>
          <a:off x="328048" y="214010"/>
          <a:ext cx="4901676" cy="427857"/>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25400" rIns="25400" bIns="25400" numCol="1" spcCol="1270" anchor="ctr" anchorCtr="0">
          <a:noAutofit/>
        </a:bodyPr>
        <a:lstStyle/>
        <a:p>
          <a:pPr marL="0" lvl="0" indent="0" algn="l" defTabSz="444500">
            <a:lnSpc>
              <a:spcPct val="90000"/>
            </a:lnSpc>
            <a:spcBef>
              <a:spcPct val="0"/>
            </a:spcBef>
            <a:spcAft>
              <a:spcPct val="35000"/>
            </a:spcAft>
            <a:buNone/>
          </a:pPr>
          <a:r>
            <a:rPr lang="es-CO" sz="1000" kern="1200" dirty="0">
              <a:latin typeface="Arial" panose="020B0604020202020204" pitchFamily="34" charset="0"/>
              <a:cs typeface="Arial" panose="020B0604020202020204" pitchFamily="34" charset="0"/>
            </a:rPr>
            <a:t>Pasajeros movilizados en el Aeropuerto Internacional El Dorado </a:t>
          </a:r>
        </a:p>
        <a:p>
          <a:pPr marL="0" lvl="0" indent="0" algn="l" defTabSz="444500">
            <a:lnSpc>
              <a:spcPct val="90000"/>
            </a:lnSpc>
            <a:spcBef>
              <a:spcPct val="0"/>
            </a:spcBef>
            <a:spcAft>
              <a:spcPct val="35000"/>
            </a:spcAft>
            <a:buNone/>
          </a:pPr>
          <a:r>
            <a:rPr lang="es-CO" sz="1000" kern="1200" dirty="0">
              <a:latin typeface="Arial" panose="020B0604020202020204" pitchFamily="34" charset="0"/>
              <a:cs typeface="Arial" panose="020B0604020202020204" pitchFamily="34" charset="0"/>
            </a:rPr>
            <a:t>(incluye pasajeros en tránsito)</a:t>
          </a:r>
        </a:p>
      </dsp:txBody>
      <dsp:txXfrm>
        <a:off x="328048" y="214010"/>
        <a:ext cx="4901676" cy="427857"/>
      </dsp:txXfrm>
    </dsp:sp>
    <dsp:sp modelId="{AAB106BA-629E-4CCA-B423-B32552BE1181}">
      <dsp:nvSpPr>
        <dsp:cNvPr id="0" name=""/>
        <dsp:cNvSpPr/>
      </dsp:nvSpPr>
      <dsp:spPr>
        <a:xfrm>
          <a:off x="96224" y="159816"/>
          <a:ext cx="534822" cy="534822"/>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5761D0-C725-4B44-BAA7-07E955908D39}">
      <dsp:nvSpPr>
        <dsp:cNvPr id="0" name=""/>
        <dsp:cNvSpPr/>
      </dsp:nvSpPr>
      <dsp:spPr>
        <a:xfrm>
          <a:off x="679991" y="855715"/>
          <a:ext cx="4549734" cy="427857"/>
        </a:xfrm>
        <a:prstGeom prst="rect">
          <a:avLst/>
        </a:prstGeom>
        <a:solidFill>
          <a:schemeClr val="accent3">
            <a:hueOff val="2250053"/>
            <a:satOff val="-337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25400" rIns="25400" bIns="25400" numCol="1" spcCol="1270" anchor="ctr" anchorCtr="0">
          <a:noAutofit/>
        </a:bodyPr>
        <a:lstStyle/>
        <a:p>
          <a:pPr marL="0" lvl="0" indent="0" algn="l" defTabSz="444500">
            <a:lnSpc>
              <a:spcPct val="90000"/>
            </a:lnSpc>
            <a:spcBef>
              <a:spcPct val="0"/>
            </a:spcBef>
            <a:spcAft>
              <a:spcPct val="35000"/>
            </a:spcAft>
            <a:buNone/>
          </a:pPr>
          <a:r>
            <a:rPr lang="es-CO" sz="1000" kern="1200" dirty="0">
              <a:latin typeface="Arial" panose="020B0604020202020204" pitchFamily="34" charset="0"/>
              <a:cs typeface="Arial" panose="020B0604020202020204" pitchFamily="34" charset="0"/>
            </a:rPr>
            <a:t>Pasajeros movilizados por años entre los aeropuertos del país (millones)</a:t>
          </a:r>
        </a:p>
      </dsp:txBody>
      <dsp:txXfrm>
        <a:off x="679991" y="855715"/>
        <a:ext cx="4549734" cy="427857"/>
      </dsp:txXfrm>
    </dsp:sp>
    <dsp:sp modelId="{BD930CD9-6844-45E3-A018-727F182A3477}">
      <dsp:nvSpPr>
        <dsp:cNvPr id="0" name=""/>
        <dsp:cNvSpPr/>
      </dsp:nvSpPr>
      <dsp:spPr>
        <a:xfrm>
          <a:off x="412579" y="802233"/>
          <a:ext cx="534822" cy="534822"/>
        </a:xfrm>
        <a:prstGeom prst="ellipse">
          <a:avLst/>
        </a:prstGeom>
        <a:solidFill>
          <a:schemeClr val="lt1">
            <a:hueOff val="0"/>
            <a:satOff val="0"/>
            <a:lumOff val="0"/>
            <a:alphaOff val="0"/>
          </a:schemeClr>
        </a:solidFill>
        <a:ln w="25400" cap="flat" cmpd="sng" algn="ctr">
          <a:solidFill>
            <a:schemeClr val="accent3">
              <a:hueOff val="2250053"/>
              <a:satOff val="-3376"/>
              <a:lumOff val="-549"/>
              <a:alphaOff val="0"/>
            </a:schemeClr>
          </a:solidFill>
          <a:prstDash val="solid"/>
        </a:ln>
        <a:effectLst/>
      </dsp:spPr>
      <dsp:style>
        <a:lnRef idx="2">
          <a:scrgbClr r="0" g="0" b="0"/>
        </a:lnRef>
        <a:fillRef idx="1">
          <a:scrgbClr r="0" g="0" b="0"/>
        </a:fillRef>
        <a:effectRef idx="0">
          <a:scrgbClr r="0" g="0" b="0"/>
        </a:effectRef>
        <a:fontRef idx="minor"/>
      </dsp:style>
    </dsp:sp>
    <dsp:sp modelId="{8E26FE61-3A33-45C4-8AF9-A26C91BDA280}">
      <dsp:nvSpPr>
        <dsp:cNvPr id="0" name=""/>
        <dsp:cNvSpPr/>
      </dsp:nvSpPr>
      <dsp:spPr>
        <a:xfrm>
          <a:off x="840925" y="1497421"/>
          <a:ext cx="4388800" cy="427857"/>
        </a:xfrm>
        <a:prstGeom prst="rect">
          <a:avLst/>
        </a:prstGeom>
        <a:solidFill>
          <a:schemeClr val="accent3">
            <a:hueOff val="4500106"/>
            <a:satOff val="-6752"/>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25400" rIns="25400" bIns="25400" numCol="1" spcCol="1270" anchor="ctr" anchorCtr="0">
          <a:noAutofit/>
        </a:bodyPr>
        <a:lstStyle/>
        <a:p>
          <a:pPr marL="0" lvl="0" indent="0" algn="l" defTabSz="444500">
            <a:lnSpc>
              <a:spcPct val="90000"/>
            </a:lnSpc>
            <a:spcBef>
              <a:spcPct val="0"/>
            </a:spcBef>
            <a:spcAft>
              <a:spcPct val="35000"/>
            </a:spcAft>
            <a:buNone/>
          </a:pPr>
          <a:r>
            <a:rPr lang="es-CO" sz="1000" kern="1200" dirty="0">
              <a:latin typeface="Arial" panose="020B0604020202020204" pitchFamily="34" charset="0"/>
              <a:cs typeface="Arial" panose="020B0604020202020204" pitchFamily="34" charset="0"/>
            </a:rPr>
            <a:t>Intervenciones terminadas en mantenimiento de infraestructura aeroportuaria (iguales o superiores a $800 millones)</a:t>
          </a:r>
        </a:p>
      </dsp:txBody>
      <dsp:txXfrm>
        <a:off x="840925" y="1497421"/>
        <a:ext cx="4388800" cy="427857"/>
      </dsp:txXfrm>
    </dsp:sp>
    <dsp:sp modelId="{C476BD46-2F69-4939-B494-72C7C7028384}">
      <dsp:nvSpPr>
        <dsp:cNvPr id="0" name=""/>
        <dsp:cNvSpPr/>
      </dsp:nvSpPr>
      <dsp:spPr>
        <a:xfrm>
          <a:off x="573514" y="1443939"/>
          <a:ext cx="534822" cy="534822"/>
        </a:xfrm>
        <a:prstGeom prst="ellipse">
          <a:avLst/>
        </a:prstGeom>
        <a:solidFill>
          <a:schemeClr val="lt1">
            <a:hueOff val="0"/>
            <a:satOff val="0"/>
            <a:lumOff val="0"/>
            <a:alphaOff val="0"/>
          </a:schemeClr>
        </a:solidFill>
        <a:ln w="25400" cap="flat" cmpd="sng" algn="ctr">
          <a:solidFill>
            <a:schemeClr val="accent3">
              <a:hueOff val="4500106"/>
              <a:satOff val="-6752"/>
              <a:lumOff val="-1098"/>
              <a:alphaOff val="0"/>
            </a:schemeClr>
          </a:solidFill>
          <a:prstDash val="solid"/>
        </a:ln>
        <a:effectLst/>
      </dsp:spPr>
      <dsp:style>
        <a:lnRef idx="2">
          <a:scrgbClr r="0" g="0" b="0"/>
        </a:lnRef>
        <a:fillRef idx="1">
          <a:scrgbClr r="0" g="0" b="0"/>
        </a:fillRef>
        <a:effectRef idx="0">
          <a:scrgbClr r="0" g="0" b="0"/>
        </a:effectRef>
        <a:fontRef idx="minor"/>
      </dsp:style>
    </dsp:sp>
    <dsp:sp modelId="{E5BE0428-2BD2-4E28-A538-10C0D37ABB80}">
      <dsp:nvSpPr>
        <dsp:cNvPr id="0" name=""/>
        <dsp:cNvSpPr/>
      </dsp:nvSpPr>
      <dsp:spPr>
        <a:xfrm>
          <a:off x="840925" y="2138720"/>
          <a:ext cx="4388800" cy="427857"/>
        </a:xfrm>
        <a:prstGeom prst="rect">
          <a:avLst/>
        </a:prstGeom>
        <a:solidFill>
          <a:schemeClr val="accent3">
            <a:hueOff val="6750158"/>
            <a:satOff val="-10128"/>
            <a:lumOff val="-1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25400" rIns="25400" bIns="25400" numCol="1" spcCol="1270" anchor="ctr" anchorCtr="0">
          <a:noAutofit/>
        </a:bodyPr>
        <a:lstStyle/>
        <a:p>
          <a:pPr marL="0" lvl="0" indent="0" algn="l" defTabSz="444500">
            <a:lnSpc>
              <a:spcPct val="90000"/>
            </a:lnSpc>
            <a:spcBef>
              <a:spcPct val="0"/>
            </a:spcBef>
            <a:spcAft>
              <a:spcPct val="35000"/>
            </a:spcAft>
            <a:buNone/>
          </a:pPr>
          <a:r>
            <a:rPr lang="es-CO" sz="1000" kern="1200" dirty="0">
              <a:latin typeface="Arial" panose="020B0604020202020204" pitchFamily="34" charset="0"/>
              <a:cs typeface="Arial" panose="020B0604020202020204" pitchFamily="34" charset="0"/>
            </a:rPr>
            <a:t>Aeropuertos para la prosperidad intervenidos.</a:t>
          </a:r>
        </a:p>
      </dsp:txBody>
      <dsp:txXfrm>
        <a:off x="840925" y="2138720"/>
        <a:ext cx="4388800" cy="427857"/>
      </dsp:txXfrm>
    </dsp:sp>
    <dsp:sp modelId="{40D6F01F-79B1-4067-B88D-6658A4196BD0}">
      <dsp:nvSpPr>
        <dsp:cNvPr id="0" name=""/>
        <dsp:cNvSpPr/>
      </dsp:nvSpPr>
      <dsp:spPr>
        <a:xfrm>
          <a:off x="573514" y="2085238"/>
          <a:ext cx="534822" cy="534822"/>
        </a:xfrm>
        <a:prstGeom prst="ellipse">
          <a:avLst/>
        </a:prstGeom>
        <a:solidFill>
          <a:schemeClr val="lt1">
            <a:hueOff val="0"/>
            <a:satOff val="0"/>
            <a:lumOff val="0"/>
            <a:alphaOff val="0"/>
          </a:schemeClr>
        </a:solidFill>
        <a:ln w="25400" cap="flat" cmpd="sng" algn="ctr">
          <a:solidFill>
            <a:schemeClr val="accent3">
              <a:hueOff val="6750158"/>
              <a:satOff val="-10128"/>
              <a:lumOff val="-1647"/>
              <a:alphaOff val="0"/>
            </a:schemeClr>
          </a:solidFill>
          <a:prstDash val="solid"/>
        </a:ln>
        <a:effectLst/>
      </dsp:spPr>
      <dsp:style>
        <a:lnRef idx="2">
          <a:scrgbClr r="0" g="0" b="0"/>
        </a:lnRef>
        <a:fillRef idx="1">
          <a:scrgbClr r="0" g="0" b="0"/>
        </a:fillRef>
        <a:effectRef idx="0">
          <a:scrgbClr r="0" g="0" b="0"/>
        </a:effectRef>
        <a:fontRef idx="minor"/>
      </dsp:style>
    </dsp:sp>
    <dsp:sp modelId="{57D86575-43B0-4E7D-BA87-DFD9A301CACE}">
      <dsp:nvSpPr>
        <dsp:cNvPr id="0" name=""/>
        <dsp:cNvSpPr/>
      </dsp:nvSpPr>
      <dsp:spPr>
        <a:xfrm>
          <a:off x="679991" y="2780426"/>
          <a:ext cx="4549734" cy="427857"/>
        </a:xfrm>
        <a:prstGeom prst="rect">
          <a:avLst/>
        </a:prstGeom>
        <a:solidFill>
          <a:schemeClr val="accent3">
            <a:hueOff val="9000211"/>
            <a:satOff val="-13504"/>
            <a:lumOff val="-2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25400" rIns="25400" bIns="25400" numCol="1" spcCol="1270" anchor="ctr" anchorCtr="0">
          <a:noAutofit/>
        </a:bodyPr>
        <a:lstStyle/>
        <a:p>
          <a:pPr marL="0" lvl="0" indent="0" algn="l" defTabSz="444500">
            <a:lnSpc>
              <a:spcPct val="90000"/>
            </a:lnSpc>
            <a:spcBef>
              <a:spcPct val="0"/>
            </a:spcBef>
            <a:spcAft>
              <a:spcPct val="35000"/>
            </a:spcAft>
            <a:buNone/>
          </a:pPr>
          <a:r>
            <a:rPr lang="es-CO" sz="1000" kern="1200" dirty="0">
              <a:latin typeface="Arial" panose="020B0604020202020204" pitchFamily="34" charset="0"/>
              <a:cs typeface="Arial" panose="020B0604020202020204" pitchFamily="34" charset="0"/>
            </a:rPr>
            <a:t>Aeropuertos para la prosperidad intervenidos con obras de construcción (torres de control, plataforma, calles de rodaje, terminales, pistas, cuartel de bomberos…)</a:t>
          </a:r>
        </a:p>
      </dsp:txBody>
      <dsp:txXfrm>
        <a:off x="679991" y="2780426"/>
        <a:ext cx="4549734" cy="427857"/>
      </dsp:txXfrm>
    </dsp:sp>
    <dsp:sp modelId="{53699700-6299-4030-99A0-1F352335F340}">
      <dsp:nvSpPr>
        <dsp:cNvPr id="0" name=""/>
        <dsp:cNvSpPr/>
      </dsp:nvSpPr>
      <dsp:spPr>
        <a:xfrm>
          <a:off x="412579" y="2726944"/>
          <a:ext cx="534822" cy="534822"/>
        </a:xfrm>
        <a:prstGeom prst="ellipse">
          <a:avLst/>
        </a:prstGeom>
        <a:solidFill>
          <a:schemeClr val="lt1">
            <a:hueOff val="0"/>
            <a:satOff val="0"/>
            <a:lumOff val="0"/>
            <a:alphaOff val="0"/>
          </a:schemeClr>
        </a:solidFill>
        <a:ln w="25400" cap="flat" cmpd="sng" algn="ctr">
          <a:solidFill>
            <a:schemeClr val="accent3">
              <a:hueOff val="9000211"/>
              <a:satOff val="-13504"/>
              <a:lumOff val="-2196"/>
              <a:alphaOff val="0"/>
            </a:schemeClr>
          </a:solidFill>
          <a:prstDash val="solid"/>
        </a:ln>
        <a:effectLst/>
      </dsp:spPr>
      <dsp:style>
        <a:lnRef idx="2">
          <a:scrgbClr r="0" g="0" b="0"/>
        </a:lnRef>
        <a:fillRef idx="1">
          <a:scrgbClr r="0" g="0" b="0"/>
        </a:fillRef>
        <a:effectRef idx="0">
          <a:scrgbClr r="0" g="0" b="0"/>
        </a:effectRef>
        <a:fontRef idx="minor"/>
      </dsp:style>
    </dsp:sp>
    <dsp:sp modelId="{614870D7-B779-4EDB-BBFA-BFD09145F2FA}">
      <dsp:nvSpPr>
        <dsp:cNvPr id="0" name=""/>
        <dsp:cNvSpPr/>
      </dsp:nvSpPr>
      <dsp:spPr>
        <a:xfrm>
          <a:off x="328048" y="3422131"/>
          <a:ext cx="4901676" cy="427857"/>
        </a:xfrm>
        <a:prstGeom prst="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25400" rIns="25400" bIns="25400" numCol="1" spcCol="1270" anchor="ctr" anchorCtr="0">
          <a:noAutofit/>
        </a:bodyPr>
        <a:lstStyle/>
        <a:p>
          <a:pPr marL="0" lvl="0" indent="0" algn="l" defTabSz="444500">
            <a:lnSpc>
              <a:spcPct val="90000"/>
            </a:lnSpc>
            <a:spcBef>
              <a:spcPct val="0"/>
            </a:spcBef>
            <a:spcAft>
              <a:spcPct val="35000"/>
            </a:spcAft>
            <a:buNone/>
          </a:pPr>
          <a:r>
            <a:rPr lang="es-CO" sz="1000" kern="1200" dirty="0">
              <a:latin typeface="Arial" panose="020B0604020202020204" pitchFamily="34" charset="0"/>
              <a:cs typeface="Arial" panose="020B0604020202020204" pitchFamily="34" charset="0"/>
            </a:rPr>
            <a:t>Aeropuertos con obras de construcción y ampliación de aeropuertos terminados.</a:t>
          </a:r>
        </a:p>
      </dsp:txBody>
      <dsp:txXfrm>
        <a:off x="328048" y="3422131"/>
        <a:ext cx="4901676" cy="427857"/>
      </dsp:txXfrm>
    </dsp:sp>
    <dsp:sp modelId="{0BEBF8A5-C331-417F-822D-DF63B1488D68}">
      <dsp:nvSpPr>
        <dsp:cNvPr id="0" name=""/>
        <dsp:cNvSpPr/>
      </dsp:nvSpPr>
      <dsp:spPr>
        <a:xfrm>
          <a:off x="60637" y="3368649"/>
          <a:ext cx="534822" cy="534822"/>
        </a:xfrm>
        <a:prstGeom prst="ellipse">
          <a:avLst/>
        </a:prstGeom>
        <a:solidFill>
          <a:schemeClr val="lt1">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8819FE-107F-4F4A-9479-0E17DD7E673A}">
      <dsp:nvSpPr>
        <dsp:cNvPr id="0" name=""/>
        <dsp:cNvSpPr/>
      </dsp:nvSpPr>
      <dsp:spPr>
        <a:xfrm>
          <a:off x="1656359" y="3486741"/>
          <a:ext cx="3597115"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D5253A0-7A77-4F72-8F3D-A64E97E102DB}">
      <dsp:nvSpPr>
        <dsp:cNvPr id="0" name=""/>
        <dsp:cNvSpPr/>
      </dsp:nvSpPr>
      <dsp:spPr>
        <a:xfrm>
          <a:off x="1656359" y="2880008"/>
          <a:ext cx="3039700"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CCC14C-884E-43CB-95DD-5A10B98448C7}">
      <dsp:nvSpPr>
        <dsp:cNvPr id="0" name=""/>
        <dsp:cNvSpPr/>
      </dsp:nvSpPr>
      <dsp:spPr>
        <a:xfrm>
          <a:off x="1656359" y="2119537"/>
          <a:ext cx="2838520"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2F5361-77D3-4B0A-BA10-6AD0B991D7F0}">
      <dsp:nvSpPr>
        <dsp:cNvPr id="0" name=""/>
        <dsp:cNvSpPr/>
      </dsp:nvSpPr>
      <dsp:spPr>
        <a:xfrm>
          <a:off x="1656359" y="1399469"/>
          <a:ext cx="3039700"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C8F5F1-C0E8-49FC-B617-B2C9B65158A3}">
      <dsp:nvSpPr>
        <dsp:cNvPr id="0" name=""/>
        <dsp:cNvSpPr/>
      </dsp:nvSpPr>
      <dsp:spPr>
        <a:xfrm>
          <a:off x="1051936" y="720080"/>
          <a:ext cx="3597115"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8DDE11-DB54-47D0-9380-4165F9D336A2}">
      <dsp:nvSpPr>
        <dsp:cNvPr id="0" name=""/>
        <dsp:cNvSpPr/>
      </dsp:nvSpPr>
      <dsp:spPr>
        <a:xfrm>
          <a:off x="117881" y="504059"/>
          <a:ext cx="3076601" cy="3094129"/>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3175"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503F2B50-733A-4C59-B780-13AD436674B7}">
      <dsp:nvSpPr>
        <dsp:cNvPr id="0" name=""/>
        <dsp:cNvSpPr/>
      </dsp:nvSpPr>
      <dsp:spPr>
        <a:xfrm>
          <a:off x="520951" y="2141992"/>
          <a:ext cx="2270816" cy="117088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es-CO" sz="6500" kern="1200" dirty="0"/>
        </a:p>
      </dsp:txBody>
      <dsp:txXfrm>
        <a:off x="520951" y="2141992"/>
        <a:ext cx="2270816" cy="1170889"/>
      </dsp:txXfrm>
    </dsp:sp>
    <dsp:sp modelId="{F8549336-8DCA-448E-8161-F7607A0EFF21}">
      <dsp:nvSpPr>
        <dsp:cNvPr id="0" name=""/>
        <dsp:cNvSpPr/>
      </dsp:nvSpPr>
      <dsp:spPr>
        <a:xfrm>
          <a:off x="4636656" y="369448"/>
          <a:ext cx="638667" cy="638667"/>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1000" r="-11000"/>
          </a:stretch>
        </a:blipFill>
        <a:ln w="3175" cap="flat" cmpd="sng" algn="ctr">
          <a:solidFill>
            <a:scrgbClr r="0" g="0" b="0"/>
          </a:solidFill>
          <a:prstDash val="solid"/>
        </a:ln>
        <a:effectLst/>
      </dsp:spPr>
      <dsp:style>
        <a:lnRef idx="2">
          <a:scrgbClr r="0" g="0" b="0"/>
        </a:lnRef>
        <a:fillRef idx="1">
          <a:scrgbClr r="0" g="0" b="0"/>
        </a:fillRef>
        <a:effectRef idx="0">
          <a:scrgbClr r="0" g="0" b="0"/>
        </a:effectRef>
        <a:fontRef idx="minor"/>
      </dsp:style>
    </dsp:sp>
    <dsp:sp modelId="{0763BF30-629F-46B0-8497-7ECA0AF3F753}">
      <dsp:nvSpPr>
        <dsp:cNvPr id="0" name=""/>
        <dsp:cNvSpPr/>
      </dsp:nvSpPr>
      <dsp:spPr>
        <a:xfrm>
          <a:off x="5337197" y="501659"/>
          <a:ext cx="1405434" cy="434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0" rIns="38100" bIns="0" numCol="1" spcCol="1270" anchor="ctr" anchorCtr="0">
          <a:noAutofit/>
        </a:bodyPr>
        <a:lstStyle/>
        <a:p>
          <a:pPr marL="0" lvl="0" indent="0" algn="ctr" defTabSz="444500">
            <a:lnSpc>
              <a:spcPct val="90000"/>
            </a:lnSpc>
            <a:spcBef>
              <a:spcPct val="0"/>
            </a:spcBef>
            <a:spcAft>
              <a:spcPct val="35000"/>
            </a:spcAft>
            <a:buNone/>
          </a:pPr>
          <a:r>
            <a:rPr lang="es-CO" sz="1000" kern="1200" dirty="0">
              <a:latin typeface="Arial" panose="020B0604020202020204" pitchFamily="34" charset="0"/>
              <a:cs typeface="Arial" panose="020B0604020202020204" pitchFamily="34" charset="0"/>
              <a:hlinkClick xmlns:r="http://schemas.openxmlformats.org/officeDocument/2006/relationships" r:id="rId3"/>
            </a:rPr>
            <a:t>Gestión del Riesgo de Corrupción – Mapa de Riesgos de Corrupción </a:t>
          </a:r>
          <a:endParaRPr lang="es-CO" sz="1000" kern="1200" dirty="0"/>
        </a:p>
      </dsp:txBody>
      <dsp:txXfrm>
        <a:off x="5337197" y="501659"/>
        <a:ext cx="1405434" cy="434446"/>
      </dsp:txXfrm>
    </dsp:sp>
    <dsp:sp modelId="{C53628EB-E6A9-46E1-8454-4A89DCE60DD5}">
      <dsp:nvSpPr>
        <dsp:cNvPr id="0" name=""/>
        <dsp:cNvSpPr/>
      </dsp:nvSpPr>
      <dsp:spPr>
        <a:xfrm>
          <a:off x="4376727" y="1080119"/>
          <a:ext cx="638667" cy="638667"/>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17000" r="-17000"/>
          </a:stretch>
        </a:blipFill>
        <a:ln w="3175"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00B0EAA3-E1BD-43E5-916E-77A7115E7A7B}">
      <dsp:nvSpPr>
        <dsp:cNvPr id="0" name=""/>
        <dsp:cNvSpPr/>
      </dsp:nvSpPr>
      <dsp:spPr>
        <a:xfrm>
          <a:off x="5015394" y="1089526"/>
          <a:ext cx="969326" cy="63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0" rIns="38100" bIns="0" numCol="1" spcCol="1270" anchor="ctr" anchorCtr="0">
          <a:noAutofit/>
        </a:bodyPr>
        <a:lstStyle/>
        <a:p>
          <a:pPr marL="0" lvl="0" indent="0" algn="l" defTabSz="444500">
            <a:lnSpc>
              <a:spcPct val="90000"/>
            </a:lnSpc>
            <a:spcBef>
              <a:spcPct val="0"/>
            </a:spcBef>
            <a:spcAft>
              <a:spcPct val="35000"/>
            </a:spcAft>
            <a:buNone/>
          </a:pPr>
          <a:r>
            <a:rPr lang="es-CO" sz="1000" kern="1200" dirty="0">
              <a:latin typeface="Arial" panose="020B0604020202020204" pitchFamily="34" charset="0"/>
              <a:cs typeface="Arial" panose="020B0604020202020204" pitchFamily="34" charset="0"/>
              <a:hlinkClick xmlns:r="http://schemas.openxmlformats.org/officeDocument/2006/relationships" r:id="rId5"/>
            </a:rPr>
            <a:t>Estrategia de Racionalización de Trámites: </a:t>
          </a:r>
          <a:endParaRPr lang="es-CO" sz="1000" kern="1200" dirty="0">
            <a:latin typeface="Arial" panose="020B0604020202020204" pitchFamily="34" charset="0"/>
            <a:cs typeface="Arial" panose="020B0604020202020204" pitchFamily="34" charset="0"/>
          </a:endParaRPr>
        </a:p>
      </dsp:txBody>
      <dsp:txXfrm>
        <a:off x="5015394" y="1089526"/>
        <a:ext cx="969326" cy="638667"/>
      </dsp:txXfrm>
    </dsp:sp>
    <dsp:sp modelId="{922989A7-0110-4E8D-8505-9343A8E59D7A}">
      <dsp:nvSpPr>
        <dsp:cNvPr id="0" name=""/>
        <dsp:cNvSpPr/>
      </dsp:nvSpPr>
      <dsp:spPr>
        <a:xfrm>
          <a:off x="4175546" y="1800202"/>
          <a:ext cx="638667" cy="638667"/>
        </a:xfrm>
        <a:prstGeom prst="ellipse">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27000" r="-27000"/>
          </a:stretch>
        </a:blipFill>
        <a:ln w="3175" cap="flat" cmpd="sng" algn="ctr">
          <a:solidFill>
            <a:scrgbClr r="0" g="0" b="0"/>
          </a:solidFill>
          <a:prstDash val="solid"/>
        </a:ln>
        <a:effectLst/>
      </dsp:spPr>
      <dsp:style>
        <a:lnRef idx="2">
          <a:scrgbClr r="0" g="0" b="0"/>
        </a:lnRef>
        <a:fillRef idx="1">
          <a:scrgbClr r="0" g="0" b="0"/>
        </a:fillRef>
        <a:effectRef idx="0">
          <a:scrgbClr r="0" g="0" b="0"/>
        </a:effectRef>
        <a:fontRef idx="minor"/>
      </dsp:style>
    </dsp:sp>
    <dsp:sp modelId="{D68A5A79-48F2-4CA8-B30C-C9B89BB769D3}">
      <dsp:nvSpPr>
        <dsp:cNvPr id="0" name=""/>
        <dsp:cNvSpPr/>
      </dsp:nvSpPr>
      <dsp:spPr>
        <a:xfrm>
          <a:off x="4814214" y="1809603"/>
          <a:ext cx="1556466" cy="63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0" rIns="38100" bIns="0" numCol="1" spcCol="1270" anchor="ctr" anchorCtr="0">
          <a:noAutofit/>
        </a:bodyPr>
        <a:lstStyle/>
        <a:p>
          <a:pPr marL="0" lvl="0" indent="0" algn="l" defTabSz="444500">
            <a:lnSpc>
              <a:spcPct val="90000"/>
            </a:lnSpc>
            <a:spcBef>
              <a:spcPct val="0"/>
            </a:spcBef>
            <a:spcAft>
              <a:spcPct val="35000"/>
            </a:spcAft>
            <a:buNone/>
          </a:pPr>
          <a:r>
            <a:rPr lang="es-CO" sz="1000" kern="1200" dirty="0">
              <a:latin typeface="Arial" panose="020B0604020202020204" pitchFamily="34" charset="0"/>
              <a:cs typeface="Arial" panose="020B0604020202020204" pitchFamily="34" charset="0"/>
              <a:hlinkClick xmlns:r="http://schemas.openxmlformats.org/officeDocument/2006/relationships" r:id="rId7"/>
            </a:rPr>
            <a:t>Estrategia de Rendición de cuentas</a:t>
          </a:r>
          <a:endParaRPr lang="es-CO" sz="1000" kern="1200" dirty="0">
            <a:latin typeface="Arial" panose="020B0604020202020204" pitchFamily="34" charset="0"/>
            <a:cs typeface="Arial" panose="020B0604020202020204" pitchFamily="34" charset="0"/>
          </a:endParaRPr>
        </a:p>
      </dsp:txBody>
      <dsp:txXfrm>
        <a:off x="4814214" y="1809603"/>
        <a:ext cx="1556466" cy="638667"/>
      </dsp:txXfrm>
    </dsp:sp>
    <dsp:sp modelId="{12C5ECEE-A4E5-4C23-9064-B094F67CC072}">
      <dsp:nvSpPr>
        <dsp:cNvPr id="0" name=""/>
        <dsp:cNvSpPr/>
      </dsp:nvSpPr>
      <dsp:spPr>
        <a:xfrm>
          <a:off x="4376727" y="2560674"/>
          <a:ext cx="638667" cy="638667"/>
        </a:xfrm>
        <a:prstGeom prst="ellipse">
          <a:avLst/>
        </a:prstGeom>
        <a:blipFill>
          <a:blip xmlns:r="http://schemas.openxmlformats.org/officeDocument/2006/relationships" r:embed="rId8" cstate="print">
            <a:extLst>
              <a:ext uri="{28A0092B-C50C-407E-A947-70E740481C1C}">
                <a14:useLocalDpi xmlns:a14="http://schemas.microsoft.com/office/drawing/2010/main" val="0"/>
              </a:ext>
            </a:extLst>
          </a:blip>
          <a:srcRect/>
          <a:stretch>
            <a:fillRect l="-25000" r="-25000"/>
          </a:stretch>
        </a:blipFill>
        <a:ln w="3175"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A7E0FD15-DE2D-4DEB-8D4F-5BAE279ABD10}">
      <dsp:nvSpPr>
        <dsp:cNvPr id="0" name=""/>
        <dsp:cNvSpPr/>
      </dsp:nvSpPr>
      <dsp:spPr>
        <a:xfrm>
          <a:off x="5015394" y="2560674"/>
          <a:ext cx="1955359" cy="63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0" rIns="38100" bIns="0" numCol="1" spcCol="1270" anchor="ctr" anchorCtr="0">
          <a:noAutofit/>
        </a:bodyPr>
        <a:lstStyle/>
        <a:p>
          <a:pPr marL="0" lvl="0" indent="0" algn="l" defTabSz="444500">
            <a:lnSpc>
              <a:spcPct val="90000"/>
            </a:lnSpc>
            <a:spcBef>
              <a:spcPct val="0"/>
            </a:spcBef>
            <a:spcAft>
              <a:spcPct val="35000"/>
            </a:spcAft>
            <a:buNone/>
          </a:pPr>
          <a:r>
            <a:rPr lang="es-CO" sz="1000" kern="1200" dirty="0">
              <a:latin typeface="Arial" panose="020B0604020202020204" pitchFamily="34" charset="0"/>
              <a:cs typeface="Arial" panose="020B0604020202020204" pitchFamily="34" charset="0"/>
              <a:hlinkClick xmlns:r="http://schemas.openxmlformats.org/officeDocument/2006/relationships" r:id="rId7"/>
            </a:rPr>
            <a:t>Atención al Ciudadano</a:t>
          </a:r>
          <a:endParaRPr lang="es-CO" sz="1000" kern="1200" dirty="0">
            <a:latin typeface="Arial" panose="020B0604020202020204" pitchFamily="34" charset="0"/>
            <a:cs typeface="Arial" panose="020B0604020202020204" pitchFamily="34" charset="0"/>
          </a:endParaRPr>
        </a:p>
      </dsp:txBody>
      <dsp:txXfrm>
        <a:off x="5015394" y="2560674"/>
        <a:ext cx="1955359" cy="638667"/>
      </dsp:txXfrm>
    </dsp:sp>
    <dsp:sp modelId="{EA0A0D4E-A891-4F9C-ACE6-DB26D96D3CB8}">
      <dsp:nvSpPr>
        <dsp:cNvPr id="0" name=""/>
        <dsp:cNvSpPr/>
      </dsp:nvSpPr>
      <dsp:spPr>
        <a:xfrm>
          <a:off x="4934141" y="3167408"/>
          <a:ext cx="638667" cy="638667"/>
        </a:xfrm>
        <a:prstGeom prst="ellipse">
          <a:avLst/>
        </a:prstGeom>
        <a:blipFill>
          <a:blip xmlns:r="http://schemas.openxmlformats.org/officeDocument/2006/relationships" r:embed="rId9" cstate="print">
            <a:extLst>
              <a:ext uri="{28A0092B-C50C-407E-A947-70E740481C1C}">
                <a14:useLocalDpi xmlns:a14="http://schemas.microsoft.com/office/drawing/2010/main" val="0"/>
              </a:ext>
            </a:extLst>
          </a:blip>
          <a:srcRect/>
          <a:stretch>
            <a:fillRect l="-29000" r="-29000"/>
          </a:stretch>
        </a:blipFill>
        <a:ln w="3175"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70D5A284-1B02-4557-B15D-B4C773ACE510}">
      <dsp:nvSpPr>
        <dsp:cNvPr id="0" name=""/>
        <dsp:cNvSpPr/>
      </dsp:nvSpPr>
      <dsp:spPr>
        <a:xfrm>
          <a:off x="5572808" y="3167408"/>
          <a:ext cx="1200741" cy="63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0" rIns="38100" bIns="0" numCol="1" spcCol="1270" anchor="ctr" anchorCtr="0">
          <a:noAutofit/>
        </a:bodyPr>
        <a:lstStyle/>
        <a:p>
          <a:pPr marL="0" lvl="0" indent="0" algn="l" defTabSz="444500">
            <a:lnSpc>
              <a:spcPct val="90000"/>
            </a:lnSpc>
            <a:spcBef>
              <a:spcPct val="0"/>
            </a:spcBef>
            <a:spcAft>
              <a:spcPct val="35000"/>
            </a:spcAft>
            <a:buNone/>
          </a:pPr>
          <a:r>
            <a:rPr lang="es-CO" sz="1000" kern="1200" dirty="0">
              <a:latin typeface="Arial" panose="020B0604020202020204" pitchFamily="34" charset="0"/>
              <a:cs typeface="Arial" panose="020B0604020202020204" pitchFamily="34" charset="0"/>
              <a:hlinkClick xmlns:r="http://schemas.openxmlformats.org/officeDocument/2006/relationships" r:id="rId10"/>
            </a:rPr>
            <a:t>Transparencia y acceso a la información pública</a:t>
          </a:r>
          <a:endParaRPr lang="es-CO" sz="1000" kern="1200" dirty="0">
            <a:latin typeface="Arial" panose="020B0604020202020204" pitchFamily="34" charset="0"/>
            <a:cs typeface="Arial" panose="020B0604020202020204" pitchFamily="34" charset="0"/>
          </a:endParaRPr>
        </a:p>
      </dsp:txBody>
      <dsp:txXfrm>
        <a:off x="5572808" y="3167408"/>
        <a:ext cx="1200741" cy="63866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79FB81-BEE1-44A7-8B02-44E868AE9C2B}">
      <dsp:nvSpPr>
        <dsp:cNvPr id="0" name=""/>
        <dsp:cNvSpPr/>
      </dsp:nvSpPr>
      <dsp:spPr>
        <a:xfrm>
          <a:off x="2470211" y="26946"/>
          <a:ext cx="4702038" cy="2126656"/>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CO" sz="1300" kern="1200" dirty="0">
              <a:latin typeface="Arial" panose="020B0604020202020204" pitchFamily="34" charset="0"/>
              <a:cs typeface="Arial" panose="020B0604020202020204" pitchFamily="34" charset="0"/>
            </a:rPr>
            <a:t>70 trámites registrados en el Sistema Único de Información de Trámites – SUIT, que pueden ser consultados en la página web de la Entidad en el siguiente enlace: </a:t>
          </a:r>
          <a:r>
            <a:rPr lang="es-CO" sz="1300" kern="1200" dirty="0">
              <a:latin typeface="Arial" panose="020B0604020202020204" pitchFamily="34" charset="0"/>
              <a:cs typeface="Arial" panose="020B0604020202020204" pitchFamily="34" charset="0"/>
              <a:hlinkClick xmlns:r="http://schemas.openxmlformats.org/officeDocument/2006/relationships" r:id="rId1"/>
            </a:rPr>
            <a:t>http://www.aerocivil.gov.co/TServicios/Paginas/Inicio.aspx</a:t>
          </a:r>
          <a:endParaRPr lang="es-CO" sz="1300" kern="1200" dirty="0"/>
        </a:p>
      </dsp:txBody>
      <dsp:txXfrm>
        <a:off x="2470211" y="26946"/>
        <a:ext cx="4702038" cy="2126656"/>
      </dsp:txXfrm>
    </dsp:sp>
    <dsp:sp modelId="{3774A2C9-993D-4246-8B28-24ED6C4405AD}">
      <dsp:nvSpPr>
        <dsp:cNvPr id="0" name=""/>
        <dsp:cNvSpPr/>
      </dsp:nvSpPr>
      <dsp:spPr>
        <a:xfrm>
          <a:off x="91416" y="2150"/>
          <a:ext cx="2105390" cy="2126656"/>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8000" r="-18000"/>
          </a:stretch>
        </a:blip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EC03D9ED-00C4-479C-B7B2-C079588965B0}">
      <dsp:nvSpPr>
        <dsp:cNvPr id="0" name=""/>
        <dsp:cNvSpPr/>
      </dsp:nvSpPr>
      <dsp:spPr>
        <a:xfrm>
          <a:off x="29286" y="2479705"/>
          <a:ext cx="4702038" cy="2126656"/>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CO" sz="1300" kern="1200" dirty="0">
              <a:hlinkClick xmlns:r="http://schemas.openxmlformats.org/officeDocument/2006/relationships" r:id="rId3"/>
            </a:rPr>
            <a:t>A Empresarios, Proveedores y Contratistas</a:t>
          </a:r>
          <a:r>
            <a:rPr lang="es-CO" sz="1300" kern="1200" dirty="0"/>
            <a:t>: en esta sección se encuentra el trámite para Permisos de construcción y/o operación de aeródromos y helipuerto</a:t>
          </a:r>
        </a:p>
        <a:p>
          <a:pPr marL="0" lvl="0" indent="0" algn="ctr" defTabSz="577850">
            <a:lnSpc>
              <a:spcPct val="90000"/>
            </a:lnSpc>
            <a:spcBef>
              <a:spcPct val="0"/>
            </a:spcBef>
            <a:spcAft>
              <a:spcPct val="35000"/>
            </a:spcAft>
            <a:buNone/>
          </a:pPr>
          <a:r>
            <a:rPr lang="es-CO" sz="1300" kern="1200" dirty="0">
              <a:hlinkClick xmlns:r="http://schemas.openxmlformats.org/officeDocument/2006/relationships" r:id="rId4"/>
            </a:rPr>
            <a:t>A Empresas Aéreas</a:t>
          </a:r>
          <a:r>
            <a:rPr lang="es-CO" sz="1300" kern="1200" dirty="0"/>
            <a:t>: se encuentran trámites dirigidos a empresas aéreas y permisos de aeronavegabilidad.</a:t>
          </a:r>
        </a:p>
        <a:p>
          <a:pPr marL="0" lvl="0" indent="0" algn="ctr" defTabSz="577850">
            <a:lnSpc>
              <a:spcPct val="90000"/>
            </a:lnSpc>
            <a:spcBef>
              <a:spcPct val="0"/>
            </a:spcBef>
            <a:spcAft>
              <a:spcPct val="35000"/>
            </a:spcAft>
            <a:buNone/>
          </a:pPr>
          <a:r>
            <a:rPr lang="es-CO" sz="1300" kern="1200" dirty="0">
              <a:hlinkClick xmlns:r="http://schemas.openxmlformats.org/officeDocument/2006/relationships" r:id="rId5"/>
            </a:rPr>
            <a:t>Al Ciudadano</a:t>
          </a:r>
          <a:r>
            <a:rPr lang="es-CO" sz="1300" kern="1200" dirty="0"/>
            <a:t>: contiene los trámites que los ciudadanos pueden realizar para matricular aeronaves, obtener reconocimiento de su propiedad y/o explotación.</a:t>
          </a:r>
        </a:p>
        <a:p>
          <a:pPr marL="0" lvl="0" indent="0" algn="ctr" defTabSz="577850">
            <a:lnSpc>
              <a:spcPct val="90000"/>
            </a:lnSpc>
            <a:spcBef>
              <a:spcPct val="0"/>
            </a:spcBef>
            <a:spcAft>
              <a:spcPct val="35000"/>
            </a:spcAft>
            <a:buNone/>
          </a:pPr>
          <a:r>
            <a:rPr lang="es-CO" sz="1300" kern="1200" dirty="0">
              <a:hlinkClick xmlns:r="http://schemas.openxmlformats.org/officeDocument/2006/relationships" r:id="rId6"/>
            </a:rPr>
            <a:t>A Personal Aeronáutico</a:t>
          </a:r>
          <a:r>
            <a:rPr lang="es-CO" sz="1300" kern="1200" dirty="0"/>
            <a:t>: se encuentran los trámites para la expedición y habilitación de las licencias a personal aeronáutico. </a:t>
          </a:r>
        </a:p>
      </dsp:txBody>
      <dsp:txXfrm>
        <a:off x="29286" y="2479705"/>
        <a:ext cx="4702038" cy="2126656"/>
      </dsp:txXfrm>
    </dsp:sp>
    <dsp:sp modelId="{73E36CF7-5B73-4758-B670-8EBF12B82BAD}">
      <dsp:nvSpPr>
        <dsp:cNvPr id="0" name=""/>
        <dsp:cNvSpPr/>
      </dsp:nvSpPr>
      <dsp:spPr>
        <a:xfrm>
          <a:off x="4843057" y="2599031"/>
          <a:ext cx="2353910" cy="1871968"/>
        </a:xfrm>
        <a:prstGeom prst="rect">
          <a:avLst/>
        </a:prstGeom>
        <a:blipFill dpi="0" rotWithShape="1">
          <a:blip xmlns:r="http://schemas.openxmlformats.org/officeDocument/2006/relationships" r:embed="rId7">
            <a:extLst>
              <a:ext uri="{28A0092B-C50C-407E-A947-70E740481C1C}">
                <a14:useLocalDpi xmlns:a14="http://schemas.microsoft.com/office/drawing/2010/main" val="0"/>
              </a:ext>
            </a:extLst>
          </a:blip>
          <a:srcRect/>
          <a:stretch>
            <a:fillRect l="44" t="-4965" r="44" b="-4965"/>
          </a:stretch>
        </a:blip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885338-153B-4AEF-80AF-79347C8CBD83}">
      <dsp:nvSpPr>
        <dsp:cNvPr id="0" name=""/>
        <dsp:cNvSpPr/>
      </dsp:nvSpPr>
      <dsp:spPr>
        <a:xfrm>
          <a:off x="0" y="208916"/>
          <a:ext cx="7704856" cy="1717390"/>
        </a:xfrm>
        <a:prstGeom prst="roundRect">
          <a:avLst>
            <a:gd name="adj" fmla="val 10000"/>
          </a:avLst>
        </a:prstGeom>
        <a:solidFill>
          <a:schemeClr val="accent1">
            <a:lumMod val="20000"/>
            <a:lumOff val="80000"/>
            <a:alpha val="90000"/>
          </a:schemeClr>
        </a:solidFill>
        <a:ln w="3175"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 modelId="{636243B7-CA78-4BB3-B495-8FDF90E6751D}">
      <dsp:nvSpPr>
        <dsp:cNvPr id="0" name=""/>
        <dsp:cNvSpPr/>
      </dsp:nvSpPr>
      <dsp:spPr>
        <a:xfrm>
          <a:off x="216029" y="288030"/>
          <a:ext cx="2211004" cy="1724032"/>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6000" b="-6000"/>
          </a:stretch>
        </a:blipFill>
        <a:ln w="12700"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 modelId="{494B83F8-0A99-4E82-9E12-486599C71F38}">
      <dsp:nvSpPr>
        <dsp:cNvPr id="0" name=""/>
        <dsp:cNvSpPr/>
      </dsp:nvSpPr>
      <dsp:spPr>
        <a:xfrm rot="10800000">
          <a:off x="256862" y="2239738"/>
          <a:ext cx="2164474" cy="1503012"/>
        </a:xfrm>
        <a:prstGeom prst="round2SameRect">
          <a:avLst>
            <a:gd name="adj1" fmla="val 10500"/>
            <a:gd name="adj2" fmla="val 0"/>
          </a:avLst>
        </a:prstGeom>
        <a:solidFill>
          <a:schemeClr val="accent1">
            <a:lumMod val="20000"/>
            <a:lumOff val="80000"/>
          </a:schemeClr>
        </a:solidFill>
        <a:ln w="127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s-CO" sz="1200" kern="1200" dirty="0">
              <a:latin typeface="Arial" panose="020B0604020202020204" pitchFamily="34" charset="0"/>
              <a:cs typeface="Arial" panose="020B0604020202020204" pitchFamily="34" charset="0"/>
            </a:rPr>
            <a:t>La relación y estado de los procesos de contratación se encuentran publicados en el SECOP I y pueden ser consultados en el enlace: </a:t>
          </a:r>
          <a:r>
            <a:rPr lang="es-CO" sz="1200" kern="1200" dirty="0">
              <a:latin typeface="Arial" panose="020B0604020202020204" pitchFamily="34" charset="0"/>
              <a:cs typeface="Arial" panose="020B0604020202020204" pitchFamily="34" charset="0"/>
              <a:hlinkClick xmlns:r="http://schemas.openxmlformats.org/officeDocument/2006/relationships" r:id="rId2"/>
            </a:rPr>
            <a:t>http://colombiacompra.gov.co/secop/busqueda-de-procesos-de-contratacion</a:t>
          </a:r>
          <a:endParaRPr lang="es-CO" sz="1200" kern="1200" dirty="0"/>
        </a:p>
      </dsp:txBody>
      <dsp:txXfrm rot="10800000">
        <a:off x="303085" y="2239738"/>
        <a:ext cx="2072028" cy="1456789"/>
      </dsp:txXfrm>
    </dsp:sp>
    <dsp:sp modelId="{2CA32398-8492-4F3D-9775-1762B89DE088}">
      <dsp:nvSpPr>
        <dsp:cNvPr id="0" name=""/>
        <dsp:cNvSpPr/>
      </dsp:nvSpPr>
      <dsp:spPr>
        <a:xfrm>
          <a:off x="2596313" y="307501"/>
          <a:ext cx="2721772" cy="210075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8000" b="-18000"/>
          </a:stretch>
        </a:blipFill>
        <a:ln w="12700"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 modelId="{9B1F3A18-E0E5-441F-A84D-F560B690B82E}">
      <dsp:nvSpPr>
        <dsp:cNvPr id="0" name=""/>
        <dsp:cNvSpPr/>
      </dsp:nvSpPr>
      <dsp:spPr>
        <a:xfrm rot="10800000">
          <a:off x="3238480" y="2519451"/>
          <a:ext cx="1517119" cy="780357"/>
        </a:xfrm>
        <a:prstGeom prst="round2SameRect">
          <a:avLst>
            <a:gd name="adj1" fmla="val 10500"/>
            <a:gd name="adj2" fmla="val 0"/>
          </a:avLst>
        </a:prstGeom>
        <a:solidFill>
          <a:schemeClr val="accent1">
            <a:lumMod val="20000"/>
            <a:lumOff val="80000"/>
          </a:schemeClr>
        </a:solidFill>
        <a:ln w="127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s-CO" sz="1200" b="0" kern="1200" dirty="0">
              <a:latin typeface="Arial" panose="020B0604020202020204" pitchFamily="34" charset="0"/>
              <a:cs typeface="Arial" panose="020B0604020202020204" pitchFamily="34" charset="0"/>
            </a:rPr>
            <a:t>Buscar por procesos </a:t>
          </a:r>
        </a:p>
        <a:p>
          <a:pPr marL="0" lvl="0" indent="0" algn="ctr" defTabSz="533400">
            <a:lnSpc>
              <a:spcPct val="90000"/>
            </a:lnSpc>
            <a:spcBef>
              <a:spcPct val="0"/>
            </a:spcBef>
            <a:spcAft>
              <a:spcPct val="35000"/>
            </a:spcAft>
            <a:buNone/>
          </a:pPr>
          <a:r>
            <a:rPr lang="es-CO" sz="1200" b="0" kern="1200" dirty="0">
              <a:latin typeface="Arial" panose="020B0604020202020204" pitchFamily="34" charset="0"/>
              <a:cs typeface="Arial" panose="020B0604020202020204" pitchFamily="34" charset="0"/>
            </a:rPr>
            <a:t>de contratación</a:t>
          </a:r>
          <a:endParaRPr lang="es-CO" sz="1200" kern="1200" dirty="0"/>
        </a:p>
      </dsp:txBody>
      <dsp:txXfrm rot="10800000">
        <a:off x="3262479" y="2519451"/>
        <a:ext cx="1469121" cy="756358"/>
      </dsp:txXfrm>
    </dsp:sp>
    <dsp:sp modelId="{B9323D71-54B8-48C7-9520-EECD903ECD64}">
      <dsp:nvSpPr>
        <dsp:cNvPr id="0" name=""/>
        <dsp:cNvSpPr/>
      </dsp:nvSpPr>
      <dsp:spPr>
        <a:xfrm>
          <a:off x="5469798" y="289145"/>
          <a:ext cx="2001459" cy="1799093"/>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8000" r="-8000"/>
          </a:stretch>
        </a:blipFill>
        <a:ln w="12700"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 modelId="{1F493F08-9989-4565-A552-4FDF17F5C3F7}">
      <dsp:nvSpPr>
        <dsp:cNvPr id="0" name=""/>
        <dsp:cNvSpPr/>
      </dsp:nvSpPr>
      <dsp:spPr>
        <a:xfrm rot="10800000">
          <a:off x="5616617" y="2232255"/>
          <a:ext cx="1754275" cy="1365106"/>
        </a:xfrm>
        <a:prstGeom prst="round2SameRect">
          <a:avLst>
            <a:gd name="adj1" fmla="val 10500"/>
            <a:gd name="adj2" fmla="val 0"/>
          </a:avLst>
        </a:prstGeom>
        <a:solidFill>
          <a:schemeClr val="accent1">
            <a:lumMod val="20000"/>
            <a:lumOff val="80000"/>
          </a:schemeClr>
        </a:solidFill>
        <a:ln w="127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s-CO" sz="1200" b="0" kern="1200" dirty="0">
              <a:latin typeface="Arial" panose="020B0604020202020204" pitchFamily="34" charset="0"/>
              <a:cs typeface="Arial" panose="020B0604020202020204" pitchFamily="34" charset="0"/>
            </a:rPr>
            <a:t>* Buscar en el listado Aeronáutica Civil.</a:t>
          </a:r>
        </a:p>
        <a:p>
          <a:pPr marL="0" lvl="0" indent="0" algn="ctr" defTabSz="533400">
            <a:lnSpc>
              <a:spcPct val="90000"/>
            </a:lnSpc>
            <a:spcBef>
              <a:spcPct val="0"/>
            </a:spcBef>
            <a:spcAft>
              <a:spcPct val="35000"/>
            </a:spcAft>
            <a:buNone/>
          </a:pPr>
          <a:r>
            <a:rPr lang="es-CO" sz="1200" b="0" kern="1200" dirty="0">
              <a:latin typeface="Arial" panose="020B0604020202020204" pitchFamily="34" charset="0"/>
              <a:cs typeface="Arial" panose="020B0604020202020204" pitchFamily="34" charset="0"/>
            </a:rPr>
            <a:t>*  En fecha especificar el periodo que se quiere consultar.</a:t>
          </a:r>
        </a:p>
        <a:p>
          <a:pPr marL="0" lvl="0" indent="0" algn="ctr" defTabSz="533400">
            <a:lnSpc>
              <a:spcPct val="90000"/>
            </a:lnSpc>
            <a:spcBef>
              <a:spcPct val="0"/>
            </a:spcBef>
            <a:spcAft>
              <a:spcPct val="35000"/>
            </a:spcAft>
            <a:buNone/>
          </a:pPr>
          <a:endParaRPr lang="es-CO" sz="1200" kern="1200" dirty="0"/>
        </a:p>
      </dsp:txBody>
      <dsp:txXfrm rot="10800000">
        <a:off x="5658599" y="2232255"/>
        <a:ext cx="1670311" cy="132312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7FD91-4C11-48BE-A1FC-DE62C07B386D}">
      <dsp:nvSpPr>
        <dsp:cNvPr id="0" name=""/>
        <dsp:cNvSpPr/>
      </dsp:nvSpPr>
      <dsp:spPr>
        <a:xfrm>
          <a:off x="171262" y="412821"/>
          <a:ext cx="3318154" cy="4123681"/>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2000" r="-2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CAE980-09E5-456C-A2B5-6568AD5B1C01}">
      <dsp:nvSpPr>
        <dsp:cNvPr id="0" name=""/>
        <dsp:cNvSpPr/>
      </dsp:nvSpPr>
      <dsp:spPr>
        <a:xfrm>
          <a:off x="370020" y="4113759"/>
          <a:ext cx="2490230" cy="42274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b" anchorCtr="0">
          <a:noAutofit/>
        </a:bodyPr>
        <a:lstStyle/>
        <a:p>
          <a:pPr marL="0" lvl="0" indent="0" algn="l" defTabSz="222250">
            <a:lnSpc>
              <a:spcPct val="90000"/>
            </a:lnSpc>
            <a:spcBef>
              <a:spcPct val="0"/>
            </a:spcBef>
            <a:spcAft>
              <a:spcPct val="35000"/>
            </a:spcAft>
            <a:buNone/>
          </a:pPr>
          <a:endParaRPr lang="es-CO" sz="500" kern="1200" dirty="0"/>
        </a:p>
        <a:p>
          <a:pPr marL="0" lvl="0" indent="0" algn="l" defTabSz="222250">
            <a:lnSpc>
              <a:spcPct val="90000"/>
            </a:lnSpc>
            <a:spcBef>
              <a:spcPct val="0"/>
            </a:spcBef>
            <a:spcAft>
              <a:spcPct val="35000"/>
            </a:spcAft>
            <a:buNone/>
          </a:pPr>
          <a:endParaRPr lang="es-CO" sz="500" kern="1200" dirty="0"/>
        </a:p>
        <a:p>
          <a:pPr marL="0" lvl="0" indent="0" algn="l" defTabSz="222250">
            <a:lnSpc>
              <a:spcPct val="90000"/>
            </a:lnSpc>
            <a:spcBef>
              <a:spcPct val="0"/>
            </a:spcBef>
            <a:spcAft>
              <a:spcPct val="35000"/>
            </a:spcAft>
            <a:buNone/>
          </a:pPr>
          <a:endParaRPr lang="es-CO" sz="500" kern="1200" dirty="0"/>
        </a:p>
        <a:p>
          <a:pPr marL="0" lvl="0" indent="0" algn="l" defTabSz="222250">
            <a:lnSpc>
              <a:spcPct val="90000"/>
            </a:lnSpc>
            <a:spcBef>
              <a:spcPct val="0"/>
            </a:spcBef>
            <a:spcAft>
              <a:spcPct val="35000"/>
            </a:spcAft>
            <a:buNone/>
          </a:pPr>
          <a:endParaRPr lang="es-CO" sz="500" kern="1200" dirty="0"/>
        </a:p>
      </dsp:txBody>
      <dsp:txXfrm>
        <a:off x="370020" y="4113759"/>
        <a:ext cx="2490230" cy="422743"/>
      </dsp:txXfrm>
    </dsp:sp>
    <dsp:sp modelId="{B6236A00-CF4B-46B8-83A4-A87C66B7F658}">
      <dsp:nvSpPr>
        <dsp:cNvPr id="0" name=""/>
        <dsp:cNvSpPr/>
      </dsp:nvSpPr>
      <dsp:spPr>
        <a:xfrm>
          <a:off x="2958292" y="2473"/>
          <a:ext cx="998140" cy="998140"/>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3CCC8A-8322-4964-BF69-3C0DDC39AA2F}">
      <dsp:nvSpPr>
        <dsp:cNvPr id="0" name=""/>
        <dsp:cNvSpPr/>
      </dsp:nvSpPr>
      <dsp:spPr>
        <a:xfrm>
          <a:off x="3956432" y="2473"/>
          <a:ext cx="3782645" cy="998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16510" rIns="33020" bIns="16510" numCol="1" spcCol="1270" anchor="ctr" anchorCtr="0">
          <a:noAutofit/>
        </a:bodyPr>
        <a:lstStyle/>
        <a:p>
          <a:pPr marL="0" lvl="0" indent="0" algn="just" defTabSz="577850">
            <a:lnSpc>
              <a:spcPct val="90000"/>
            </a:lnSpc>
            <a:spcBef>
              <a:spcPct val="0"/>
            </a:spcBef>
            <a:spcAft>
              <a:spcPct val="35000"/>
            </a:spcAft>
            <a:buNone/>
          </a:pPr>
          <a:r>
            <a:rPr lang="es-CO" sz="1300" kern="1200" dirty="0"/>
            <a:t>Planear, programar y elaborar proyectos de infraestructura Aeronáutica y Aeroportuaria, dando cumplimiento a las políticas, planes, programas y proyectos relacionados con los sistemas operacionales tanto aeroportuarios como aeronáuticos.</a:t>
          </a:r>
        </a:p>
      </dsp:txBody>
      <dsp:txXfrm>
        <a:off x="3956432" y="2473"/>
        <a:ext cx="3782645" cy="998140"/>
      </dsp:txXfrm>
    </dsp:sp>
    <dsp:sp modelId="{0FB5A318-CF47-460D-B9D7-14415CB3857A}">
      <dsp:nvSpPr>
        <dsp:cNvPr id="0" name=""/>
        <dsp:cNvSpPr/>
      </dsp:nvSpPr>
      <dsp:spPr>
        <a:xfrm>
          <a:off x="2958292" y="1180278"/>
          <a:ext cx="998140" cy="998140"/>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9E43DD-6B51-429A-83BB-F235DC9DC651}">
      <dsp:nvSpPr>
        <dsp:cNvPr id="0" name=""/>
        <dsp:cNvSpPr/>
      </dsp:nvSpPr>
      <dsp:spPr>
        <a:xfrm>
          <a:off x="3956432" y="1180278"/>
          <a:ext cx="3782645" cy="998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16510" rIns="33020" bIns="16510" numCol="1" spcCol="1270" anchor="ctr" anchorCtr="0">
          <a:noAutofit/>
        </a:bodyPr>
        <a:lstStyle/>
        <a:p>
          <a:pPr marL="0" lvl="0" indent="0" algn="l" defTabSz="577850">
            <a:lnSpc>
              <a:spcPct val="90000"/>
            </a:lnSpc>
            <a:spcBef>
              <a:spcPct val="0"/>
            </a:spcBef>
            <a:spcAft>
              <a:spcPct val="35000"/>
            </a:spcAft>
            <a:buNone/>
          </a:pPr>
          <a:r>
            <a:rPr lang="es-CO" sz="1300" kern="1200"/>
            <a:t>Prestar servicios de protección y apoyo al vuelo para la navegación en el espacio aéreo nacional o el que le sea delegado</a:t>
          </a:r>
        </a:p>
      </dsp:txBody>
      <dsp:txXfrm>
        <a:off x="3956432" y="1180278"/>
        <a:ext cx="3782645" cy="998140"/>
      </dsp:txXfrm>
    </dsp:sp>
    <dsp:sp modelId="{60E2A7B1-5162-488E-AE85-BD0D25914099}">
      <dsp:nvSpPr>
        <dsp:cNvPr id="0" name=""/>
        <dsp:cNvSpPr/>
      </dsp:nvSpPr>
      <dsp:spPr>
        <a:xfrm>
          <a:off x="2958292" y="2358084"/>
          <a:ext cx="998140" cy="998140"/>
        </a:xfrm>
        <a:prstGeom prst="ellipse">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44E450-5CFA-4419-AFF9-96BFE720F5E5}">
      <dsp:nvSpPr>
        <dsp:cNvPr id="0" name=""/>
        <dsp:cNvSpPr/>
      </dsp:nvSpPr>
      <dsp:spPr>
        <a:xfrm>
          <a:off x="3956432" y="2358084"/>
          <a:ext cx="3782645" cy="998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16510" rIns="33020" bIns="16510" numCol="1" spcCol="1270" anchor="ctr" anchorCtr="0">
          <a:noAutofit/>
        </a:bodyPr>
        <a:lstStyle/>
        <a:p>
          <a:pPr marL="0" lvl="0" indent="0" algn="just" defTabSz="577850">
            <a:lnSpc>
              <a:spcPct val="90000"/>
            </a:lnSpc>
            <a:spcBef>
              <a:spcPct val="0"/>
            </a:spcBef>
            <a:spcAft>
              <a:spcPct val="35000"/>
            </a:spcAft>
            <a:buNone/>
          </a:pPr>
          <a:r>
            <a:rPr lang="es-CO" sz="1300" kern="1200" dirty="0"/>
            <a:t>Prestar  servicios aeroportuarios, extinción de incendios, seguridad aeroportuaria, facilitación y demás bajo su jurisdicción</a:t>
          </a:r>
        </a:p>
      </dsp:txBody>
      <dsp:txXfrm>
        <a:off x="3956432" y="2358084"/>
        <a:ext cx="3782645" cy="998140"/>
      </dsp:txXfrm>
    </dsp:sp>
    <dsp:sp modelId="{C8826149-4CE7-4459-A80B-457DD98561DD}">
      <dsp:nvSpPr>
        <dsp:cNvPr id="0" name=""/>
        <dsp:cNvSpPr/>
      </dsp:nvSpPr>
      <dsp:spPr>
        <a:xfrm>
          <a:off x="2958292" y="3535889"/>
          <a:ext cx="998140" cy="998140"/>
        </a:xfrm>
        <a:prstGeom prst="ellipse">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7317E8-24B7-482A-BF72-A665254ABE13}">
      <dsp:nvSpPr>
        <dsp:cNvPr id="0" name=""/>
        <dsp:cNvSpPr/>
      </dsp:nvSpPr>
      <dsp:spPr>
        <a:xfrm>
          <a:off x="3956432" y="3535889"/>
          <a:ext cx="3782645" cy="998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16510" rIns="33020" bIns="16510" numCol="1" spcCol="1270" anchor="ctr" anchorCtr="0">
          <a:noAutofit/>
        </a:bodyPr>
        <a:lstStyle/>
        <a:p>
          <a:pPr marL="0" lvl="0" indent="0" algn="just" defTabSz="577850">
            <a:lnSpc>
              <a:spcPct val="90000"/>
            </a:lnSpc>
            <a:spcBef>
              <a:spcPct val="0"/>
            </a:spcBef>
            <a:spcAft>
              <a:spcPct val="35000"/>
            </a:spcAft>
            <a:buNone/>
          </a:pPr>
          <a:r>
            <a:rPr lang="es-CO" sz="1300" kern="1200" dirty="0"/>
            <a:t>Hacer cumplir los reglamentos y procedimientos aeronáuticos y aeroportuarios e informar cualquier incumplimiento a la Oficina de Transporte Aéreo para su sanción</a:t>
          </a:r>
        </a:p>
      </dsp:txBody>
      <dsp:txXfrm>
        <a:off x="3956432" y="3535889"/>
        <a:ext cx="3782645" cy="99814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4DFFEE-4865-4B5B-88CF-4C53ED4D518F}">
      <dsp:nvSpPr>
        <dsp:cNvPr id="0" name=""/>
        <dsp:cNvSpPr/>
      </dsp:nvSpPr>
      <dsp:spPr>
        <a:xfrm>
          <a:off x="1508661" y="40910"/>
          <a:ext cx="2127364" cy="212736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CO" sz="900" b="1" i="0" u="none" strike="noStrike" kern="1200" cap="none" normalizeH="0" baseline="0" dirty="0">
              <a:ln>
                <a:noFill/>
              </a:ln>
              <a:solidFill>
                <a:schemeClr val="tx1"/>
              </a:solidFill>
              <a:effectLst>
                <a:outerShdw blurRad="38100" dist="38100" dir="2700000" algn="tl">
                  <a:srgbClr val="C0C0C0"/>
                </a:outerShdw>
              </a:effectLst>
              <a:latin typeface="Arial" panose="020B0604020202020204" pitchFamily="34" charset="0"/>
            </a:rPr>
            <a:t>Telecomunicaciones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CO" sz="900" b="1" i="0" u="none" strike="noStrike" kern="1200" cap="none" normalizeH="0" baseline="0" dirty="0">
              <a:ln>
                <a:noFill/>
              </a:ln>
              <a:solidFill>
                <a:schemeClr val="tx1"/>
              </a:solidFill>
              <a:effectLst>
                <a:outerShdw blurRad="38100" dist="38100" dir="2700000" algn="tl">
                  <a:srgbClr val="C0C0C0"/>
                </a:outerShdw>
              </a:effectLst>
              <a:latin typeface="Arial" panose="020B0604020202020204" pitchFamily="34" charset="0"/>
            </a:rPr>
            <a:t> y Ayudas a la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CO" sz="900" b="1" i="0" u="none" strike="noStrike" kern="1200" cap="none" normalizeH="0" baseline="0" dirty="0">
              <a:ln>
                <a:noFill/>
              </a:ln>
              <a:solidFill>
                <a:schemeClr val="tx1"/>
              </a:solidFill>
              <a:effectLst>
                <a:outerShdw blurRad="38100" dist="38100" dir="2700000" algn="tl">
                  <a:srgbClr val="C0C0C0"/>
                </a:outerShdw>
              </a:effectLst>
              <a:latin typeface="Arial" panose="020B0604020202020204" pitchFamily="34" charset="0"/>
            </a:rPr>
            <a:t>Navegación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CO" sz="900" b="1" i="0" u="none" strike="noStrike" kern="1200" cap="none" normalizeH="0" baseline="0" dirty="0">
              <a:ln>
                <a:noFill/>
              </a:ln>
              <a:solidFill>
                <a:schemeClr val="tx1"/>
              </a:solidFill>
              <a:effectLst>
                <a:outerShdw blurRad="38100" dist="38100" dir="2700000" algn="tl">
                  <a:srgbClr val="C0C0C0"/>
                </a:outerShdw>
              </a:effectLst>
              <a:latin typeface="Arial" panose="020B0604020202020204" pitchFamily="34" charset="0"/>
            </a:rPr>
            <a:t>Aérea</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S" altLang="es-CO" sz="900" b="1" i="0" u="none" strike="noStrike" kern="1200" cap="none" normalizeH="0" baseline="0" dirty="0">
            <a:ln>
              <a:noFill/>
            </a:ln>
            <a:solidFill>
              <a:schemeClr val="tx1"/>
            </a:solidFill>
            <a:effectLst>
              <a:outerShdw blurRad="38100" dist="38100" dir="2700000" algn="tl">
                <a:srgbClr val="C0C0C0"/>
              </a:outerShdw>
            </a:effectLst>
            <a:latin typeface="Arial" panose="020B0604020202020204" pitchFamily="34" charset="0"/>
          </a:endParaRPr>
        </a:p>
      </dsp:txBody>
      <dsp:txXfrm>
        <a:off x="1754126" y="327286"/>
        <a:ext cx="1636434" cy="675029"/>
      </dsp:txXfrm>
    </dsp:sp>
    <dsp:sp modelId="{71ADF9D1-7B5D-44AD-881D-135814FD2130}">
      <dsp:nvSpPr>
        <dsp:cNvPr id="0" name=""/>
        <dsp:cNvSpPr/>
      </dsp:nvSpPr>
      <dsp:spPr>
        <a:xfrm>
          <a:off x="2449611" y="981860"/>
          <a:ext cx="2127364" cy="212736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CO" sz="900" b="1" i="0" u="none" strike="noStrike" kern="1200" cap="none" normalizeH="0" baseline="0">
              <a:ln>
                <a:noFill/>
              </a:ln>
              <a:solidFill>
                <a:schemeClr val="tx1"/>
              </a:solidFill>
              <a:effectLst>
                <a:outerShdw blurRad="38100" dist="38100" dir="2700000" algn="tl">
                  <a:srgbClr val="C0C0C0"/>
                </a:outerShdw>
              </a:effectLst>
              <a:latin typeface="Arial" panose="020B0604020202020204" pitchFamily="34" charset="0"/>
            </a:rPr>
            <a:t>Servicios a la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CO" sz="900" b="1" i="0" u="none" strike="noStrike" kern="1200" cap="none" normalizeH="0" baseline="0">
              <a:ln>
                <a:noFill/>
              </a:ln>
              <a:solidFill>
                <a:schemeClr val="tx1"/>
              </a:solidFill>
              <a:effectLst>
                <a:outerShdw blurRad="38100" dist="38100" dir="2700000" algn="tl">
                  <a:srgbClr val="C0C0C0"/>
                </a:outerShdw>
              </a:effectLst>
              <a:latin typeface="Arial" panose="020B0604020202020204" pitchFamily="34" charset="0"/>
            </a:rPr>
            <a:t>Navegación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CO" sz="900" b="1" i="0" u="none" strike="noStrike" kern="1200" cap="none" normalizeH="0" baseline="0">
              <a:ln>
                <a:noFill/>
              </a:ln>
              <a:solidFill>
                <a:schemeClr val="tx1"/>
              </a:solidFill>
              <a:effectLst>
                <a:outerShdw blurRad="38100" dist="38100" dir="2700000" algn="tl">
                  <a:srgbClr val="C0C0C0"/>
                </a:outerShdw>
              </a:effectLst>
              <a:latin typeface="Arial" panose="020B0604020202020204" pitchFamily="34" charset="0"/>
            </a:rPr>
            <a:t>Aérea</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S" altLang="es-CO" sz="900" b="1" i="0" u="none" strike="noStrike" kern="1200" cap="none" normalizeH="0" baseline="0">
            <a:ln>
              <a:noFill/>
            </a:ln>
            <a:solidFill>
              <a:schemeClr val="tx1"/>
            </a:solidFill>
            <a:effectLst>
              <a:outerShdw blurRad="38100" dist="38100" dir="2700000" algn="tl">
                <a:srgbClr val="C0C0C0"/>
              </a:outerShdw>
            </a:effectLst>
            <a:latin typeface="Arial" panose="020B0604020202020204" pitchFamily="34" charset="0"/>
          </a:endParaRPr>
        </a:p>
      </dsp:txBody>
      <dsp:txXfrm>
        <a:off x="3595115" y="1227325"/>
        <a:ext cx="818217" cy="1636434"/>
      </dsp:txXfrm>
    </dsp:sp>
    <dsp:sp modelId="{23B80EFF-8640-4E25-81C3-5AF846F2F45F}">
      <dsp:nvSpPr>
        <dsp:cNvPr id="0" name=""/>
        <dsp:cNvSpPr/>
      </dsp:nvSpPr>
      <dsp:spPr>
        <a:xfrm>
          <a:off x="1402782" y="1916279"/>
          <a:ext cx="2127364" cy="212736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CO" sz="900" b="1" i="0" u="none" strike="noStrike" kern="1200" cap="none" normalizeH="0" baseline="0" dirty="0">
              <a:ln>
                <a:noFill/>
              </a:ln>
              <a:solidFill>
                <a:schemeClr val="tx1"/>
              </a:solidFill>
              <a:effectLst>
                <a:outerShdw blurRad="38100" dist="38100" dir="2700000" algn="tl">
                  <a:srgbClr val="C0C0C0"/>
                </a:outerShdw>
              </a:effectLst>
              <a:latin typeface="Arial" panose="020B0604020202020204" pitchFamily="34" charset="0"/>
            </a:rPr>
            <a:t>Seguridad y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CO" sz="900" b="1" i="0" u="none" strike="noStrike" kern="1200" cap="none" normalizeH="0" baseline="0" dirty="0">
              <a:ln>
                <a:noFill/>
              </a:ln>
              <a:solidFill>
                <a:schemeClr val="tx1"/>
              </a:solidFill>
              <a:effectLst>
                <a:outerShdw blurRad="38100" dist="38100" dir="2700000" algn="tl">
                  <a:srgbClr val="C0C0C0"/>
                </a:outerShdw>
              </a:effectLst>
              <a:latin typeface="Arial" panose="020B0604020202020204" pitchFamily="34" charset="0"/>
            </a:rPr>
            <a:t>Supervisión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CO" sz="900" b="1" i="0" u="none" strike="noStrike" kern="1200" cap="none" normalizeH="0" baseline="0" dirty="0">
              <a:ln>
                <a:noFill/>
              </a:ln>
              <a:solidFill>
                <a:schemeClr val="tx1"/>
              </a:solidFill>
              <a:effectLst>
                <a:outerShdw blurRad="38100" dist="38100" dir="2700000" algn="tl">
                  <a:srgbClr val="C0C0C0"/>
                </a:outerShdw>
              </a:effectLst>
              <a:latin typeface="Arial" panose="020B0604020202020204" pitchFamily="34" charset="0"/>
            </a:rPr>
            <a:t>Aeroportuario</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S" altLang="es-CO" sz="900" b="1" i="0" u="none" strike="noStrike" kern="1200" cap="none" normalizeH="0" baseline="0" dirty="0">
            <a:ln>
              <a:noFill/>
            </a:ln>
            <a:solidFill>
              <a:schemeClr val="tx1"/>
            </a:solidFill>
            <a:effectLst>
              <a:outerShdw blurRad="38100" dist="38100" dir="2700000" algn="tl">
                <a:srgbClr val="C0C0C0"/>
              </a:outerShdw>
            </a:effectLst>
            <a:latin typeface="Arial" panose="020B0604020202020204" pitchFamily="34" charset="0"/>
          </a:endParaRPr>
        </a:p>
      </dsp:txBody>
      <dsp:txXfrm>
        <a:off x="1648247" y="3082238"/>
        <a:ext cx="1636434" cy="675029"/>
      </dsp:txXfrm>
    </dsp:sp>
    <dsp:sp modelId="{87D5EE28-7D59-4589-AFBC-6D4E5B47D393}">
      <dsp:nvSpPr>
        <dsp:cNvPr id="0" name=""/>
        <dsp:cNvSpPr/>
      </dsp:nvSpPr>
      <dsp:spPr>
        <a:xfrm>
          <a:off x="567711" y="981860"/>
          <a:ext cx="2127364" cy="212736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CO" sz="900" b="1" i="0" u="none" strike="noStrike" kern="1200" cap="none" normalizeH="0" baseline="0">
              <a:ln>
                <a:noFill/>
              </a:ln>
              <a:solidFill>
                <a:schemeClr val="tx1"/>
              </a:solidFill>
              <a:effectLst>
                <a:outerShdw blurRad="38100" dist="38100" dir="2700000" algn="tl">
                  <a:srgbClr val="C0C0C0"/>
                </a:outerShdw>
              </a:effectLst>
              <a:latin typeface="Arial" panose="020B0604020202020204" pitchFamily="34" charset="0"/>
            </a:rPr>
            <a:t>Desarrollo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CO" sz="900" b="1" i="0" u="none" strike="noStrike" kern="1200" cap="none" normalizeH="0" baseline="0">
              <a:ln>
                <a:noFill/>
              </a:ln>
              <a:solidFill>
                <a:schemeClr val="tx1"/>
              </a:solidFill>
              <a:effectLst>
                <a:outerShdw blurRad="38100" dist="38100" dir="2700000" algn="tl">
                  <a:srgbClr val="C0C0C0"/>
                </a:outerShdw>
              </a:effectLst>
              <a:latin typeface="Arial" panose="020B0604020202020204" pitchFamily="34" charset="0"/>
            </a:rPr>
            <a:t>Aeroportuario</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S" altLang="es-CO" sz="900" b="1" i="0" u="none" strike="noStrike" kern="1200" cap="none" normalizeH="0" baseline="0">
            <a:ln>
              <a:noFill/>
            </a:ln>
            <a:solidFill>
              <a:schemeClr val="tx1"/>
            </a:solidFill>
            <a:effectLst/>
            <a:latin typeface="Arial" panose="020B0604020202020204" pitchFamily="34" charset="0"/>
          </a:endParaRPr>
        </a:p>
      </dsp:txBody>
      <dsp:txXfrm>
        <a:off x="731355" y="1227325"/>
        <a:ext cx="818217" cy="16364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307C3-A545-4BFA-A885-3EA7481B0DC1}">
      <dsp:nvSpPr>
        <dsp:cNvPr id="0" name=""/>
        <dsp:cNvSpPr/>
      </dsp:nvSpPr>
      <dsp:spPr>
        <a:xfrm>
          <a:off x="0" y="0"/>
          <a:ext cx="4319948" cy="1113495"/>
        </a:xfrm>
        <a:prstGeom prst="rect">
          <a:avLst/>
        </a:prstGeom>
        <a:gradFill rotWithShape="0">
          <a:gsLst>
            <a:gs pos="0">
              <a:schemeClr val="accent6">
                <a:shade val="50000"/>
                <a:hueOff val="0"/>
                <a:satOff val="0"/>
                <a:lumOff val="0"/>
                <a:alphaOff val="0"/>
                <a:shade val="51000"/>
                <a:satMod val="130000"/>
              </a:schemeClr>
            </a:gs>
            <a:gs pos="80000">
              <a:schemeClr val="accent6">
                <a:shade val="50000"/>
                <a:hueOff val="0"/>
                <a:satOff val="0"/>
                <a:lumOff val="0"/>
                <a:alphaOff val="0"/>
                <a:shade val="93000"/>
                <a:satMod val="130000"/>
              </a:schemeClr>
            </a:gs>
            <a:gs pos="100000">
              <a:schemeClr val="accent6">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es-CO" sz="1100" kern="1200" dirty="0">
              <a:latin typeface="Arial" panose="020B0604020202020204" pitchFamily="34" charset="0"/>
              <a:cs typeface="Arial" panose="020B0604020202020204" pitchFamily="34" charset="0"/>
            </a:rPr>
            <a:t>SAO PAULO - BOGOTÁ Y REGRESO</a:t>
          </a:r>
          <a:endParaRPr lang="es-ES" sz="1100" kern="1200" dirty="0">
            <a:latin typeface="Arial" panose="020B0604020202020204" pitchFamily="34" charset="0"/>
            <a:cs typeface="Arial" panose="020B0604020202020204" pitchFamily="34" charset="0"/>
          </a:endParaRPr>
        </a:p>
      </dsp:txBody>
      <dsp:txXfrm>
        <a:off x="0" y="0"/>
        <a:ext cx="4319948" cy="601287"/>
      </dsp:txXfrm>
    </dsp:sp>
    <dsp:sp modelId="{F2652525-1788-40E3-AF9C-39EF5A648FA9}">
      <dsp:nvSpPr>
        <dsp:cNvPr id="0" name=""/>
        <dsp:cNvSpPr/>
      </dsp:nvSpPr>
      <dsp:spPr>
        <a:xfrm>
          <a:off x="721841" y="626836"/>
          <a:ext cx="2876264" cy="486658"/>
        </a:xfrm>
        <a:prstGeom prst="rect">
          <a:avLst/>
        </a:prstGeom>
        <a:solidFill>
          <a:schemeClr val="accent6">
            <a:alpha val="90000"/>
            <a:tint val="55000"/>
            <a:hueOff val="0"/>
            <a:satOff val="0"/>
            <a:lumOff val="0"/>
            <a:alphaOff val="0"/>
          </a:schemeClr>
        </a:solidFill>
        <a:ln w="9525" cap="flat" cmpd="sng" algn="ctr">
          <a:solidFill>
            <a:schemeClr val="accent6">
              <a:alpha val="90000"/>
              <a:tint val="55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l" defTabSz="488950">
            <a:lnSpc>
              <a:spcPct val="90000"/>
            </a:lnSpc>
            <a:spcBef>
              <a:spcPct val="0"/>
            </a:spcBef>
            <a:spcAft>
              <a:spcPct val="35000"/>
            </a:spcAft>
            <a:buNone/>
          </a:pPr>
          <a:r>
            <a:rPr lang="pt-BR" sz="1100" kern="1200" dirty="0">
              <a:latin typeface="Arial" panose="020B0604020202020204" pitchFamily="34" charset="0"/>
              <a:cs typeface="Arial" panose="020B0604020202020204" pitchFamily="34" charset="0"/>
            </a:rPr>
            <a:t>OCEANAIR LINHAS AÉREAS S.A - </a:t>
          </a:r>
          <a:r>
            <a:rPr lang="pt-BR" sz="1000" kern="1200" dirty="0">
              <a:latin typeface="Arial" panose="020B0604020202020204" pitchFamily="34" charset="0"/>
              <a:cs typeface="Arial" panose="020B0604020202020204" pitchFamily="34" charset="0"/>
            </a:rPr>
            <a:t>SUCURSAL COLOMBIA - PAIS: BRASIL </a:t>
          </a:r>
          <a:endParaRPr lang="es-ES" sz="1000" kern="1200" dirty="0">
            <a:latin typeface="Arial" panose="020B0604020202020204" pitchFamily="34" charset="0"/>
            <a:cs typeface="Arial" panose="020B0604020202020204" pitchFamily="34" charset="0"/>
          </a:endParaRPr>
        </a:p>
      </dsp:txBody>
      <dsp:txXfrm>
        <a:off x="721841" y="626836"/>
        <a:ext cx="2876264" cy="4866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A9F52E-C92E-4402-8E86-054CF1580BC0}">
      <dsp:nvSpPr>
        <dsp:cNvPr id="0" name=""/>
        <dsp:cNvSpPr/>
      </dsp:nvSpPr>
      <dsp:spPr>
        <a:xfrm>
          <a:off x="0" y="53985"/>
          <a:ext cx="4319948" cy="486682"/>
        </a:xfrm>
        <a:prstGeom prst="rect">
          <a:avLst/>
        </a:prstGeom>
        <a:gradFill rotWithShape="0">
          <a:gsLst>
            <a:gs pos="0">
              <a:schemeClr val="accent6">
                <a:shade val="50000"/>
                <a:hueOff val="0"/>
                <a:satOff val="0"/>
                <a:lumOff val="0"/>
                <a:alphaOff val="0"/>
                <a:shade val="51000"/>
                <a:satMod val="130000"/>
              </a:schemeClr>
            </a:gs>
            <a:gs pos="80000">
              <a:schemeClr val="accent6">
                <a:shade val="50000"/>
                <a:hueOff val="0"/>
                <a:satOff val="0"/>
                <a:lumOff val="0"/>
                <a:alphaOff val="0"/>
                <a:shade val="93000"/>
                <a:satMod val="130000"/>
              </a:schemeClr>
            </a:gs>
            <a:gs pos="100000">
              <a:schemeClr val="accent6">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s-ES" sz="900" kern="1200" dirty="0"/>
            <a:t>CUARTA LIBERTAD </a:t>
          </a:r>
        </a:p>
      </dsp:txBody>
      <dsp:txXfrm>
        <a:off x="0" y="53985"/>
        <a:ext cx="4319948" cy="262808"/>
      </dsp:txXfrm>
    </dsp:sp>
    <dsp:sp modelId="{FED7F847-1D77-4F42-B10D-7B862A42A219}">
      <dsp:nvSpPr>
        <dsp:cNvPr id="0" name=""/>
        <dsp:cNvSpPr/>
      </dsp:nvSpPr>
      <dsp:spPr>
        <a:xfrm>
          <a:off x="1272" y="536"/>
          <a:ext cx="2056276" cy="730737"/>
        </a:xfrm>
        <a:prstGeom prst="rect">
          <a:avLst/>
        </a:prstGeom>
        <a:solidFill>
          <a:schemeClr val="accent6">
            <a:alpha val="90000"/>
            <a:tint val="55000"/>
            <a:hueOff val="0"/>
            <a:satOff val="0"/>
            <a:lumOff val="0"/>
            <a:alphaOff val="0"/>
          </a:schemeClr>
        </a:solidFill>
        <a:ln w="9525" cap="flat" cmpd="sng" algn="ctr">
          <a:solidFill>
            <a:schemeClr val="accent6">
              <a:alpha val="90000"/>
              <a:tint val="55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es-ES" sz="1100" kern="1200" dirty="0">
              <a:latin typeface="Arial" panose="020B0604020202020204" pitchFamily="34" charset="0"/>
              <a:cs typeface="Arial" panose="020B0604020202020204" pitchFamily="34" charset="0"/>
            </a:rPr>
            <a:t>MADRID - CARTAGENA - MADRID </a:t>
          </a:r>
        </a:p>
      </dsp:txBody>
      <dsp:txXfrm>
        <a:off x="1272" y="536"/>
        <a:ext cx="2056276" cy="730737"/>
      </dsp:txXfrm>
    </dsp:sp>
    <dsp:sp modelId="{F2652525-1788-40E3-AF9C-39EF5A648FA9}">
      <dsp:nvSpPr>
        <dsp:cNvPr id="0" name=""/>
        <dsp:cNvSpPr/>
      </dsp:nvSpPr>
      <dsp:spPr>
        <a:xfrm>
          <a:off x="2057549" y="0"/>
          <a:ext cx="2261125" cy="731809"/>
        </a:xfrm>
        <a:prstGeom prst="rect">
          <a:avLst/>
        </a:prstGeom>
        <a:solidFill>
          <a:schemeClr val="accent6">
            <a:alpha val="90000"/>
            <a:tint val="55000"/>
            <a:hueOff val="0"/>
            <a:satOff val="0"/>
            <a:lumOff val="0"/>
            <a:alphaOff val="0"/>
          </a:schemeClr>
        </a:solidFill>
        <a:ln w="9525" cap="flat" cmpd="sng" algn="ctr">
          <a:solidFill>
            <a:schemeClr val="accent6">
              <a:alpha val="90000"/>
              <a:tint val="55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l" defTabSz="533400">
            <a:lnSpc>
              <a:spcPct val="90000"/>
            </a:lnSpc>
            <a:spcBef>
              <a:spcPct val="0"/>
            </a:spcBef>
            <a:spcAft>
              <a:spcPct val="35000"/>
            </a:spcAft>
            <a:buNone/>
          </a:pPr>
          <a:r>
            <a:rPr lang="pt-BR" sz="1200" kern="1200" dirty="0">
              <a:latin typeface="Arial" panose="020B0604020202020204" pitchFamily="34" charset="0"/>
              <a:cs typeface="Arial" panose="020B0604020202020204" pitchFamily="34" charset="0"/>
            </a:rPr>
            <a:t>AIR EUROPA LÍNEAS AÉREAS </a:t>
          </a:r>
          <a:r>
            <a:rPr lang="pt-BR" sz="1200" kern="1200" dirty="0" err="1">
              <a:latin typeface="Arial" panose="020B0604020202020204" pitchFamily="34" charset="0"/>
              <a:cs typeface="Arial" panose="020B0604020202020204" pitchFamily="34" charset="0"/>
            </a:rPr>
            <a:t>SOCIEDAD</a:t>
          </a:r>
          <a:r>
            <a:rPr lang="pt-BR" sz="1200" kern="1200" dirty="0">
              <a:latin typeface="Arial" panose="020B0604020202020204" pitchFamily="34" charset="0"/>
              <a:cs typeface="Arial" panose="020B0604020202020204" pitchFamily="34" charset="0"/>
            </a:rPr>
            <a:t> ANÔNIMA - PAIS: EUROPA </a:t>
          </a:r>
          <a:endParaRPr lang="es-ES" sz="1200" kern="1200" dirty="0">
            <a:latin typeface="Arial" panose="020B0604020202020204" pitchFamily="34" charset="0"/>
            <a:cs typeface="Arial" panose="020B0604020202020204" pitchFamily="34" charset="0"/>
          </a:endParaRPr>
        </a:p>
      </dsp:txBody>
      <dsp:txXfrm>
        <a:off x="2057549" y="0"/>
        <a:ext cx="2261125" cy="7318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A9F52E-C92E-4402-8E86-054CF1580BC0}">
      <dsp:nvSpPr>
        <dsp:cNvPr id="0" name=""/>
        <dsp:cNvSpPr/>
      </dsp:nvSpPr>
      <dsp:spPr>
        <a:xfrm>
          <a:off x="0" y="0"/>
          <a:ext cx="4319948" cy="1434049"/>
        </a:xfrm>
        <a:prstGeom prst="rect">
          <a:avLst/>
        </a:prstGeom>
        <a:gradFill rotWithShape="0">
          <a:gsLst>
            <a:gs pos="0">
              <a:schemeClr val="accent6">
                <a:shade val="50000"/>
                <a:hueOff val="0"/>
                <a:satOff val="0"/>
                <a:lumOff val="0"/>
                <a:alphaOff val="0"/>
                <a:shade val="51000"/>
                <a:satMod val="130000"/>
              </a:schemeClr>
            </a:gs>
            <a:gs pos="80000">
              <a:schemeClr val="accent6">
                <a:shade val="50000"/>
                <a:hueOff val="0"/>
                <a:satOff val="0"/>
                <a:lumOff val="0"/>
                <a:alphaOff val="0"/>
                <a:shade val="93000"/>
                <a:satMod val="130000"/>
              </a:schemeClr>
            </a:gs>
            <a:gs pos="100000">
              <a:schemeClr val="accent6">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endParaRPr lang="es-ES" sz="1100" kern="1200" dirty="0">
            <a:latin typeface="Arial" panose="020B0604020202020204" pitchFamily="34" charset="0"/>
            <a:cs typeface="Arial" panose="020B0604020202020204" pitchFamily="34" charset="0"/>
          </a:endParaRPr>
        </a:p>
      </dsp:txBody>
      <dsp:txXfrm>
        <a:off x="0" y="0"/>
        <a:ext cx="4319948" cy="774386"/>
      </dsp:txXfrm>
    </dsp:sp>
    <dsp:sp modelId="{FED7F847-1D77-4F42-B10D-7B862A42A219}">
      <dsp:nvSpPr>
        <dsp:cNvPr id="0" name=""/>
        <dsp:cNvSpPr/>
      </dsp:nvSpPr>
      <dsp:spPr>
        <a:xfrm>
          <a:off x="1272" y="0"/>
          <a:ext cx="2056276" cy="2156338"/>
        </a:xfrm>
        <a:prstGeom prst="rect">
          <a:avLst/>
        </a:prstGeom>
        <a:solidFill>
          <a:schemeClr val="accent6">
            <a:alpha val="90000"/>
            <a:tint val="55000"/>
            <a:hueOff val="0"/>
            <a:satOff val="0"/>
            <a:lumOff val="0"/>
            <a:alphaOff val="0"/>
          </a:schemeClr>
        </a:solidFill>
        <a:ln w="9525" cap="flat" cmpd="sng" algn="ctr">
          <a:solidFill>
            <a:schemeClr val="accent6">
              <a:alpha val="90000"/>
              <a:tint val="55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algn="l" defTabSz="488950">
            <a:spcBef>
              <a:spcPct val="0"/>
            </a:spcBef>
            <a:spcAft>
              <a:spcPct val="35000"/>
            </a:spcAft>
            <a:buFont typeface="Arial" panose="020B0604020202020204" pitchFamily="34" charset="0"/>
            <a:buNone/>
          </a:pPr>
          <a:r>
            <a:rPr lang="es-CO" sz="1100" kern="1200" dirty="0">
              <a:latin typeface="Arial" panose="020B0604020202020204" pitchFamily="34" charset="0"/>
              <a:cs typeface="Arial" panose="020B0604020202020204" pitchFamily="34" charset="0"/>
            </a:rPr>
            <a:t>BOGOTÁ  - MADRID Y/O BARCELONA Y/O ALICANTE Y/O VALENCIA Y REGRESO</a:t>
          </a:r>
        </a:p>
        <a:p>
          <a:pPr marL="171450" lvl="0" indent="-171450" defTabSz="488950">
            <a:lnSpc>
              <a:spcPts val="1320"/>
            </a:lnSpc>
            <a:spcBef>
              <a:spcPct val="0"/>
            </a:spcBef>
            <a:spcAft>
              <a:spcPct val="35000"/>
            </a:spcAft>
            <a:buFont typeface="Arial" panose="020B0604020202020204" pitchFamily="34" charset="0"/>
            <a:buNone/>
          </a:pPr>
          <a:r>
            <a:rPr lang="es-CO" sz="1100" kern="1200" dirty="0">
              <a:latin typeface="Arial" panose="020B0604020202020204" pitchFamily="34" charset="0"/>
              <a:cs typeface="Arial" panose="020B0604020202020204" pitchFamily="34" charset="0"/>
            </a:rPr>
            <a:t>BOGOTÁ - ASUNCIÓN Y REGRESO </a:t>
          </a:r>
        </a:p>
        <a:p>
          <a:pPr marL="171450" lvl="0" indent="-171450" defTabSz="488950">
            <a:lnSpc>
              <a:spcPts val="1320"/>
            </a:lnSpc>
            <a:spcBef>
              <a:spcPct val="0"/>
            </a:spcBef>
            <a:spcAft>
              <a:spcPct val="35000"/>
            </a:spcAft>
            <a:buFont typeface="Arial" panose="020B0604020202020204" pitchFamily="34" charset="0"/>
            <a:buNone/>
          </a:pPr>
          <a:r>
            <a:rPr lang="es-CO" sz="1100" kern="1200" dirty="0">
              <a:latin typeface="Arial" panose="020B0604020202020204" pitchFamily="34" charset="0"/>
              <a:cs typeface="Arial" panose="020B0604020202020204" pitchFamily="34" charset="0"/>
            </a:rPr>
            <a:t> (NUEVAS RUTAS)</a:t>
          </a:r>
        </a:p>
        <a:p>
          <a:pPr lvl="0" indent="-171450" defTabSz="488950">
            <a:lnSpc>
              <a:spcPts val="1320"/>
            </a:lnSpc>
            <a:spcBef>
              <a:spcPct val="0"/>
            </a:spcBef>
            <a:spcAft>
              <a:spcPct val="35000"/>
            </a:spcAft>
            <a:buFont typeface="Arial" panose="020B0604020202020204" pitchFamily="34" charset="0"/>
            <a:buNone/>
          </a:pPr>
          <a:r>
            <a:rPr lang="es-CO" sz="1100" kern="1200" dirty="0">
              <a:latin typeface="Arial" panose="020B0604020202020204" pitchFamily="34" charset="0"/>
              <a:cs typeface="Arial" panose="020B0604020202020204" pitchFamily="34" charset="0"/>
            </a:rPr>
            <a:t>BOGOTÁ - MONTEVIDEO Y REGRESO  (NUEVAS  RUTAS) </a:t>
          </a:r>
          <a:endParaRPr lang="es-ES" sz="1100" kern="1200" dirty="0">
            <a:latin typeface="Arial" panose="020B0604020202020204" pitchFamily="34" charset="0"/>
            <a:cs typeface="Arial" panose="020B0604020202020204" pitchFamily="34" charset="0"/>
          </a:endParaRPr>
        </a:p>
      </dsp:txBody>
      <dsp:txXfrm>
        <a:off x="1272" y="0"/>
        <a:ext cx="2056276" cy="2156338"/>
      </dsp:txXfrm>
    </dsp:sp>
    <dsp:sp modelId="{F2652525-1788-40E3-AF9C-39EF5A648FA9}">
      <dsp:nvSpPr>
        <dsp:cNvPr id="0" name=""/>
        <dsp:cNvSpPr/>
      </dsp:nvSpPr>
      <dsp:spPr>
        <a:xfrm>
          <a:off x="2058822" y="0"/>
          <a:ext cx="2261125" cy="2153179"/>
        </a:xfrm>
        <a:prstGeom prst="rect">
          <a:avLst/>
        </a:prstGeom>
        <a:solidFill>
          <a:schemeClr val="accent6">
            <a:alpha val="90000"/>
            <a:tint val="55000"/>
            <a:hueOff val="0"/>
            <a:satOff val="0"/>
            <a:lumOff val="0"/>
            <a:alphaOff val="0"/>
          </a:schemeClr>
        </a:solidFill>
        <a:ln w="9525" cap="flat" cmpd="sng" algn="ctr">
          <a:solidFill>
            <a:schemeClr val="accent6">
              <a:alpha val="90000"/>
              <a:tint val="55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s-ES" sz="1100" kern="1200" dirty="0">
              <a:latin typeface="Arial" panose="020B0604020202020204" pitchFamily="34" charset="0"/>
              <a:cs typeface="Arial" panose="020B0604020202020204" pitchFamily="34" charset="0"/>
            </a:rPr>
            <a:t>AVIANCA</a:t>
          </a:r>
        </a:p>
      </dsp:txBody>
      <dsp:txXfrm>
        <a:off x="2058822" y="0"/>
        <a:ext cx="2261125" cy="21531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A9F52E-C92E-4402-8E86-054CF1580BC0}">
      <dsp:nvSpPr>
        <dsp:cNvPr id="0" name=""/>
        <dsp:cNvSpPr/>
      </dsp:nvSpPr>
      <dsp:spPr>
        <a:xfrm>
          <a:off x="0" y="0"/>
          <a:ext cx="4319948" cy="463675"/>
        </a:xfrm>
        <a:prstGeom prst="rect">
          <a:avLst/>
        </a:prstGeom>
        <a:gradFill rotWithShape="0">
          <a:gsLst>
            <a:gs pos="0">
              <a:schemeClr val="accent6">
                <a:shade val="50000"/>
                <a:hueOff val="0"/>
                <a:satOff val="0"/>
                <a:lumOff val="0"/>
                <a:alphaOff val="0"/>
                <a:shade val="51000"/>
                <a:satMod val="130000"/>
              </a:schemeClr>
            </a:gs>
            <a:gs pos="80000">
              <a:schemeClr val="accent6">
                <a:shade val="50000"/>
                <a:hueOff val="0"/>
                <a:satOff val="0"/>
                <a:lumOff val="0"/>
                <a:alphaOff val="0"/>
                <a:shade val="93000"/>
                <a:satMod val="130000"/>
              </a:schemeClr>
            </a:gs>
            <a:gs pos="100000">
              <a:schemeClr val="accent6">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endParaRPr lang="es-ES" sz="800" kern="1200" dirty="0"/>
        </a:p>
      </dsp:txBody>
      <dsp:txXfrm>
        <a:off x="0" y="0"/>
        <a:ext cx="4319948" cy="250384"/>
      </dsp:txXfrm>
    </dsp:sp>
    <dsp:sp modelId="{FED7F847-1D77-4F42-B10D-7B862A42A219}">
      <dsp:nvSpPr>
        <dsp:cNvPr id="0" name=""/>
        <dsp:cNvSpPr/>
      </dsp:nvSpPr>
      <dsp:spPr>
        <a:xfrm>
          <a:off x="1272" y="510"/>
          <a:ext cx="2056276" cy="696193"/>
        </a:xfrm>
        <a:prstGeom prst="rect">
          <a:avLst/>
        </a:prstGeom>
        <a:solidFill>
          <a:schemeClr val="accent6">
            <a:alpha val="90000"/>
            <a:tint val="55000"/>
            <a:hueOff val="0"/>
            <a:satOff val="0"/>
            <a:lumOff val="0"/>
            <a:alphaOff val="0"/>
          </a:schemeClr>
        </a:solidFill>
        <a:ln w="9525" cap="flat" cmpd="sng" algn="ctr">
          <a:solidFill>
            <a:schemeClr val="accent6">
              <a:alpha val="90000"/>
              <a:tint val="55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l" defTabSz="533400">
            <a:lnSpc>
              <a:spcPct val="90000"/>
            </a:lnSpc>
            <a:spcBef>
              <a:spcPct val="0"/>
            </a:spcBef>
            <a:spcAft>
              <a:spcPct val="35000"/>
            </a:spcAft>
            <a:buFont typeface="Arial" panose="020B0604020202020204" pitchFamily="34" charset="0"/>
            <a:buNone/>
          </a:pPr>
          <a:r>
            <a:rPr lang="es-ES" sz="1200" kern="1200" dirty="0">
              <a:latin typeface="Arial" panose="020B0604020202020204" pitchFamily="34" charset="0"/>
              <a:cs typeface="Arial" panose="020B0604020202020204" pitchFamily="34" charset="0"/>
            </a:rPr>
            <a:t>CANCÚN-BOGOTÁ-CANCÚN</a:t>
          </a:r>
        </a:p>
      </dsp:txBody>
      <dsp:txXfrm>
        <a:off x="1272" y="510"/>
        <a:ext cx="2056276" cy="696193"/>
      </dsp:txXfrm>
    </dsp:sp>
    <dsp:sp modelId="{F2652525-1788-40E3-AF9C-39EF5A648FA9}">
      <dsp:nvSpPr>
        <dsp:cNvPr id="0" name=""/>
        <dsp:cNvSpPr/>
      </dsp:nvSpPr>
      <dsp:spPr>
        <a:xfrm>
          <a:off x="2057549" y="1"/>
          <a:ext cx="2261125" cy="697212"/>
        </a:xfrm>
        <a:prstGeom prst="rect">
          <a:avLst/>
        </a:prstGeom>
        <a:solidFill>
          <a:schemeClr val="accent6">
            <a:alpha val="90000"/>
            <a:tint val="55000"/>
            <a:hueOff val="0"/>
            <a:satOff val="0"/>
            <a:lumOff val="0"/>
            <a:alphaOff val="0"/>
          </a:schemeClr>
        </a:solidFill>
        <a:ln w="9525" cap="flat" cmpd="sng" algn="ctr">
          <a:solidFill>
            <a:schemeClr val="accent6">
              <a:alpha val="90000"/>
              <a:tint val="55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l" defTabSz="533400">
            <a:lnSpc>
              <a:spcPct val="90000"/>
            </a:lnSpc>
            <a:spcBef>
              <a:spcPct val="0"/>
            </a:spcBef>
            <a:spcAft>
              <a:spcPct val="35000"/>
            </a:spcAft>
            <a:buNone/>
          </a:pPr>
          <a:r>
            <a:rPr lang="pt-BR" sz="1200" kern="1200" dirty="0">
              <a:latin typeface="Arial" panose="020B0604020202020204" pitchFamily="34" charset="0"/>
              <a:cs typeface="Arial" panose="020B0604020202020204" pitchFamily="34" charset="0"/>
            </a:rPr>
            <a:t>ABC AEROLÍNEAS S.A de C.V - SUCURSAL COLOMBIA ( INTERJET) PAIS: MEXICO</a:t>
          </a:r>
          <a:endParaRPr lang="es-ES" sz="1200" kern="1200" dirty="0">
            <a:latin typeface="Arial" panose="020B0604020202020204" pitchFamily="34" charset="0"/>
            <a:cs typeface="Arial" panose="020B0604020202020204" pitchFamily="34" charset="0"/>
          </a:endParaRPr>
        </a:p>
      </dsp:txBody>
      <dsp:txXfrm>
        <a:off x="2057549" y="1"/>
        <a:ext cx="2261125" cy="69721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6C7767-A0C7-45B8-9498-B39A172FCDB2}">
      <dsp:nvSpPr>
        <dsp:cNvPr id="0" name=""/>
        <dsp:cNvSpPr/>
      </dsp:nvSpPr>
      <dsp:spPr>
        <a:xfrm>
          <a:off x="10137" y="0"/>
          <a:ext cx="1992931" cy="416378"/>
        </a:xfrm>
        <a:prstGeom prst="rec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s-CO" sz="1200" b="1" i="0" u="none" kern="1200" dirty="0">
              <a:latin typeface="Arial" panose="020B0604020202020204" pitchFamily="34" charset="0"/>
              <a:cs typeface="Arial" panose="020B0604020202020204" pitchFamily="34" charset="0"/>
            </a:rPr>
            <a:t>AERO REPÚBLICA S. A </a:t>
          </a:r>
          <a:endParaRPr lang="es-ES" sz="1200" kern="1200" dirty="0">
            <a:latin typeface="Arial" panose="020B0604020202020204" pitchFamily="34" charset="0"/>
            <a:cs typeface="Arial" panose="020B0604020202020204" pitchFamily="34" charset="0"/>
          </a:endParaRPr>
        </a:p>
      </dsp:txBody>
      <dsp:txXfrm>
        <a:off x="10137" y="0"/>
        <a:ext cx="1992931" cy="416378"/>
      </dsp:txXfrm>
    </dsp:sp>
    <dsp:sp modelId="{D57C648A-BD69-4227-8522-2A5532D829B5}">
      <dsp:nvSpPr>
        <dsp:cNvPr id="0" name=""/>
        <dsp:cNvSpPr/>
      </dsp:nvSpPr>
      <dsp:spPr>
        <a:xfrm>
          <a:off x="10137" y="416378"/>
          <a:ext cx="1992931" cy="3544060"/>
        </a:xfrm>
        <a:prstGeom prst="rect">
          <a:avLst/>
        </a:prstGeom>
        <a:solidFill>
          <a:schemeClr val="accent3">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s-CO" sz="1200" b="0" i="0" u="none" kern="1200" dirty="0">
              <a:latin typeface="Arial" panose="020B0604020202020204" pitchFamily="34" charset="0"/>
              <a:cs typeface="Arial" panose="020B0604020202020204" pitchFamily="34" charset="0"/>
            </a:rPr>
            <a:t>BOGOTÁ - CARTAGENA - BOGOTÁ </a:t>
          </a:r>
          <a:endParaRPr lang="es-ES" sz="1200" kern="1200" dirty="0">
            <a:latin typeface="Arial" panose="020B0604020202020204" pitchFamily="34" charset="0"/>
            <a:cs typeface="Arial" panose="020B0604020202020204" pitchFamily="34" charset="0"/>
          </a:endParaRPr>
        </a:p>
      </dsp:txBody>
      <dsp:txXfrm>
        <a:off x="10137" y="416378"/>
        <a:ext cx="1992931" cy="3544060"/>
      </dsp:txXfrm>
    </dsp:sp>
    <dsp:sp modelId="{6305411F-B32B-442C-8C9B-88EE79BCDB32}">
      <dsp:nvSpPr>
        <dsp:cNvPr id="0" name=""/>
        <dsp:cNvSpPr/>
      </dsp:nvSpPr>
      <dsp:spPr>
        <a:xfrm>
          <a:off x="2282079" y="-208189"/>
          <a:ext cx="2804321" cy="416378"/>
        </a:xfrm>
        <a:prstGeom prst="rect">
          <a:avLst/>
        </a:prstGeom>
        <a:solidFill>
          <a:schemeClr val="accent3">
            <a:hueOff val="5625132"/>
            <a:satOff val="-8440"/>
            <a:lumOff val="-1373"/>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s-CO" sz="1200" b="1" i="0" u="none" kern="1200" dirty="0" err="1">
              <a:latin typeface="Arial" panose="020B0604020202020204" pitchFamily="34" charset="0"/>
              <a:cs typeface="Arial" panose="020B0604020202020204" pitchFamily="34" charset="0"/>
            </a:rPr>
            <a:t>EASYFLY</a:t>
          </a:r>
          <a:r>
            <a:rPr lang="es-CO" sz="1200" b="1" i="0" u="none" kern="1200" dirty="0">
              <a:latin typeface="Arial" panose="020B0604020202020204" pitchFamily="34" charset="0"/>
              <a:cs typeface="Arial" panose="020B0604020202020204" pitchFamily="34" charset="0"/>
            </a:rPr>
            <a:t> S. A </a:t>
          </a:r>
          <a:endParaRPr lang="es-ES" sz="1200" kern="1200" dirty="0">
            <a:latin typeface="Arial" panose="020B0604020202020204" pitchFamily="34" charset="0"/>
            <a:cs typeface="Arial" panose="020B0604020202020204" pitchFamily="34" charset="0"/>
          </a:endParaRPr>
        </a:p>
      </dsp:txBody>
      <dsp:txXfrm>
        <a:off x="2282079" y="-208189"/>
        <a:ext cx="2804321" cy="416378"/>
      </dsp:txXfrm>
    </dsp:sp>
    <dsp:sp modelId="{71918451-B7F5-498A-8AAF-DCDE26E662A7}">
      <dsp:nvSpPr>
        <dsp:cNvPr id="0" name=""/>
        <dsp:cNvSpPr/>
      </dsp:nvSpPr>
      <dsp:spPr>
        <a:xfrm>
          <a:off x="2282079" y="208189"/>
          <a:ext cx="2804321" cy="3960439"/>
        </a:xfrm>
        <a:prstGeom prst="rect">
          <a:avLst/>
        </a:prstGeom>
        <a:solidFill>
          <a:schemeClr val="accent3">
            <a:tint val="40000"/>
            <a:alpha val="90000"/>
            <a:hueOff val="5358427"/>
            <a:satOff val="-6896"/>
            <a:lumOff val="-53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s-CO" sz="1200" b="0" i="0" u="none" kern="1200" dirty="0">
              <a:latin typeface="Arial" panose="020B0604020202020204" pitchFamily="34" charset="0"/>
              <a:cs typeface="Arial" panose="020B0604020202020204" pitchFamily="34" charset="0"/>
            </a:rPr>
            <a:t>BOGOTÁ - PUERTO ASÍS - BOGOTÁ </a:t>
          </a:r>
          <a:endParaRPr lang="es-ES"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s-CO" sz="1200" b="0" i="0" u="none" kern="1200" dirty="0">
              <a:latin typeface="Arial" panose="020B0604020202020204" pitchFamily="34" charset="0"/>
              <a:cs typeface="Arial" panose="020B0604020202020204" pitchFamily="34" charset="0"/>
            </a:rPr>
            <a:t>MEDELLÍN (EOH) - COROZAL - MEDELLÍN (EOH)</a:t>
          </a:r>
          <a:endParaRPr lang="es-ES"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s-CO" sz="1200" b="0" i="0" u="none" kern="1200" dirty="0">
              <a:latin typeface="Arial" panose="020B0604020202020204" pitchFamily="34" charset="0"/>
              <a:cs typeface="Arial" panose="020B0604020202020204" pitchFamily="34" charset="0"/>
            </a:rPr>
            <a:t>BARRANQUILLA - RIOHACHA – BARRANQUILLA</a:t>
          </a:r>
          <a:endParaRPr lang="es-ES"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it-IT" sz="1200" b="0" i="0" u="none" kern="1200" dirty="0">
              <a:latin typeface="Arial" panose="020B0604020202020204" pitchFamily="34" charset="0"/>
              <a:cs typeface="Arial" panose="020B0604020202020204" pitchFamily="34" charset="0"/>
            </a:rPr>
            <a:t>MEDELLÍN (RNG) - NEIVA - MEDELLÍN (RNG) (SERVICIO PIONERO) </a:t>
          </a:r>
          <a:endParaRPr lang="es-ES"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fi-FI" sz="1200" b="0" i="0" u="none" kern="1200" dirty="0">
              <a:latin typeface="Arial" panose="020B0604020202020204" pitchFamily="34" charset="0"/>
              <a:cs typeface="Arial" panose="020B0604020202020204" pitchFamily="34" charset="0"/>
            </a:rPr>
            <a:t>MEDELLÍN (RNG) - MONTERIA – MEDELLÍN (RNG)</a:t>
          </a:r>
          <a:endParaRPr lang="es-ES" sz="1200" b="0" i="0" u="none"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s-ES" sz="1200" b="0" i="0" u="none" kern="1200" dirty="0">
              <a:latin typeface="Arial" panose="020B0604020202020204" pitchFamily="34" charset="0"/>
              <a:cs typeface="Arial" panose="020B0604020202020204" pitchFamily="34" charset="0"/>
            </a:rPr>
            <a:t>MEDELLÍN (RNG) - BUCARAMANGA - MEDELLÍN (RGN) </a:t>
          </a:r>
        </a:p>
        <a:p>
          <a:pPr marL="114300" lvl="1" indent="-114300" algn="l" defTabSz="533400">
            <a:lnSpc>
              <a:spcPct val="90000"/>
            </a:lnSpc>
            <a:spcBef>
              <a:spcPct val="0"/>
            </a:spcBef>
            <a:spcAft>
              <a:spcPct val="15000"/>
            </a:spcAft>
            <a:buChar char="•"/>
          </a:pPr>
          <a:r>
            <a:rPr lang="fi-FI" sz="1200" b="0" i="0" u="none" kern="1200" dirty="0">
              <a:latin typeface="Arial" panose="020B0604020202020204" pitchFamily="34" charset="0"/>
              <a:cs typeface="Arial" panose="020B0604020202020204" pitchFamily="34" charset="0"/>
            </a:rPr>
            <a:t>MEDELLÍN (RGN) - PEREIRA - MEDELLÍN (RNG) </a:t>
          </a:r>
          <a:endParaRPr lang="es-ES" sz="1200" b="0" i="0" u="none"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it-IT" sz="1200" b="0" i="0" u="none" kern="1200" dirty="0">
              <a:latin typeface="Arial" panose="020B0604020202020204" pitchFamily="34" charset="0"/>
              <a:cs typeface="Arial" panose="020B0604020202020204" pitchFamily="34" charset="0"/>
            </a:rPr>
            <a:t>BOGOTÁ - LA MACARENA - BOGOTÁ (SERVICIO PIONERO)</a:t>
          </a:r>
          <a:endParaRPr lang="es-ES" sz="1200" b="0" i="0" u="none"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s-ES" sz="1200" b="0" i="0" u="none" kern="1200" dirty="0">
              <a:latin typeface="Arial" panose="020B0604020202020204" pitchFamily="34" charset="0"/>
              <a:cs typeface="Arial" panose="020B0604020202020204" pitchFamily="34" charset="0"/>
            </a:rPr>
            <a:t>VILLAVICENCIO - LA MACARENA - VILLAVICENCIO (SERVICIO PIONERO)</a:t>
          </a:r>
        </a:p>
      </dsp:txBody>
      <dsp:txXfrm>
        <a:off x="2282079" y="208189"/>
        <a:ext cx="2804321" cy="3960439"/>
      </dsp:txXfrm>
    </dsp:sp>
    <dsp:sp modelId="{C61C367E-5830-4C94-B446-044BF090EF97}">
      <dsp:nvSpPr>
        <dsp:cNvPr id="0" name=""/>
        <dsp:cNvSpPr/>
      </dsp:nvSpPr>
      <dsp:spPr>
        <a:xfrm>
          <a:off x="5365411" y="0"/>
          <a:ext cx="1992931" cy="416378"/>
        </a:xfrm>
        <a:prstGeom prst="rect">
          <a:avLst/>
        </a:prstGeom>
        <a:solidFill>
          <a:schemeClr val="accent3">
            <a:hueOff val="11250264"/>
            <a:satOff val="-16880"/>
            <a:lumOff val="-2745"/>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s-CO" sz="1200" b="1" i="0" u="none" kern="1200" dirty="0">
              <a:latin typeface="Arial" panose="020B0604020202020204" pitchFamily="34" charset="0"/>
              <a:cs typeface="Arial" panose="020B0604020202020204" pitchFamily="34" charset="0"/>
            </a:rPr>
            <a:t>FAST COLOMBIA S.A.S. MARCA VIVA COLOMBIA</a:t>
          </a:r>
          <a:endParaRPr lang="es-ES" sz="1200" kern="1200" dirty="0">
            <a:latin typeface="Arial" panose="020B0604020202020204" pitchFamily="34" charset="0"/>
            <a:cs typeface="Arial" panose="020B0604020202020204" pitchFamily="34" charset="0"/>
          </a:endParaRPr>
        </a:p>
      </dsp:txBody>
      <dsp:txXfrm>
        <a:off x="5365411" y="0"/>
        <a:ext cx="1992931" cy="416378"/>
      </dsp:txXfrm>
    </dsp:sp>
    <dsp:sp modelId="{D8D294C3-15A9-4E78-90CC-56EEB52B7288}">
      <dsp:nvSpPr>
        <dsp:cNvPr id="0" name=""/>
        <dsp:cNvSpPr/>
      </dsp:nvSpPr>
      <dsp:spPr>
        <a:xfrm>
          <a:off x="5365411" y="416378"/>
          <a:ext cx="1992931" cy="3544060"/>
        </a:xfrm>
        <a:prstGeom prst="rect">
          <a:avLst/>
        </a:prstGeom>
        <a:solidFill>
          <a:schemeClr val="accent3">
            <a:tint val="40000"/>
            <a:alpha val="90000"/>
            <a:hueOff val="10716854"/>
            <a:satOff val="-13793"/>
            <a:lumOff val="-107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s-CO" sz="1200" b="0" i="0" u="none" kern="1200" dirty="0">
              <a:latin typeface="Arial" panose="020B0604020202020204" pitchFamily="34" charset="0"/>
              <a:cs typeface="Arial" panose="020B0604020202020204" pitchFamily="34" charset="0"/>
            </a:rPr>
            <a:t>MEDELLÍN-APARTADO-MEDELLÍN</a:t>
          </a:r>
          <a:endParaRPr lang="es-ES" sz="1200" kern="1200" dirty="0">
            <a:latin typeface="Arial" panose="020B0604020202020204" pitchFamily="34" charset="0"/>
            <a:cs typeface="Arial" panose="020B0604020202020204" pitchFamily="34" charset="0"/>
          </a:endParaRPr>
        </a:p>
      </dsp:txBody>
      <dsp:txXfrm>
        <a:off x="5365411" y="416378"/>
        <a:ext cx="1992931" cy="35440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6C7767-A0C7-45B8-9498-B39A172FCDB2}">
      <dsp:nvSpPr>
        <dsp:cNvPr id="0" name=""/>
        <dsp:cNvSpPr/>
      </dsp:nvSpPr>
      <dsp:spPr>
        <a:xfrm>
          <a:off x="11591" y="0"/>
          <a:ext cx="2278667" cy="426458"/>
        </a:xfrm>
        <a:prstGeom prst="rec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s-CO" sz="1200" b="1" i="0" u="none" kern="1200" dirty="0" err="1">
              <a:latin typeface="Arial" panose="020B0604020202020204" pitchFamily="34" charset="0"/>
              <a:cs typeface="Arial" panose="020B0604020202020204" pitchFamily="34" charset="0"/>
            </a:rPr>
            <a:t>LATAM</a:t>
          </a:r>
          <a:r>
            <a:rPr lang="es-CO" sz="1200" b="1" i="0" u="none" kern="1200" dirty="0">
              <a:latin typeface="Arial" panose="020B0604020202020204" pitchFamily="34" charset="0"/>
              <a:cs typeface="Arial" panose="020B0604020202020204" pitchFamily="34" charset="0"/>
            </a:rPr>
            <a:t> (AIRES) COLOMBIA </a:t>
          </a:r>
          <a:endParaRPr lang="es-ES" sz="1200" kern="1200" dirty="0">
            <a:latin typeface="Arial" panose="020B0604020202020204" pitchFamily="34" charset="0"/>
            <a:cs typeface="Arial" panose="020B0604020202020204" pitchFamily="34" charset="0"/>
          </a:endParaRPr>
        </a:p>
      </dsp:txBody>
      <dsp:txXfrm>
        <a:off x="11591" y="0"/>
        <a:ext cx="2278667" cy="426458"/>
      </dsp:txXfrm>
    </dsp:sp>
    <dsp:sp modelId="{D57C648A-BD69-4227-8522-2A5532D829B5}">
      <dsp:nvSpPr>
        <dsp:cNvPr id="0" name=""/>
        <dsp:cNvSpPr/>
      </dsp:nvSpPr>
      <dsp:spPr>
        <a:xfrm>
          <a:off x="2544" y="426458"/>
          <a:ext cx="2278667" cy="4326069"/>
        </a:xfrm>
        <a:prstGeom prst="rect">
          <a:avLst/>
        </a:prstGeom>
        <a:solidFill>
          <a:schemeClr val="accent3">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s-CO" sz="1200" b="0" i="0" u="none" kern="1200" dirty="0">
              <a:latin typeface="Arial" panose="020B0604020202020204" pitchFamily="34" charset="0"/>
              <a:cs typeface="Arial" panose="020B0604020202020204" pitchFamily="34" charset="0"/>
            </a:rPr>
            <a:t>CARTAGENA-SAN ANDRES-CARTAGENA</a:t>
          </a:r>
          <a:endParaRPr lang="es-ES"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endParaRPr lang="es-CO" sz="1200" b="0" i="0" u="none"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s-CO" sz="1200" b="0" i="0" u="none" kern="1200" dirty="0">
              <a:latin typeface="Arial" panose="020B0604020202020204" pitchFamily="34" charset="0"/>
              <a:cs typeface="Arial" panose="020B0604020202020204" pitchFamily="34" charset="0"/>
            </a:rPr>
            <a:t>CALI-CARTAGENA-CALI</a:t>
          </a:r>
        </a:p>
        <a:p>
          <a:pPr marL="114300" lvl="1" indent="-114300" algn="l" defTabSz="533400">
            <a:lnSpc>
              <a:spcPct val="90000"/>
            </a:lnSpc>
            <a:spcBef>
              <a:spcPct val="0"/>
            </a:spcBef>
            <a:spcAft>
              <a:spcPct val="15000"/>
            </a:spcAft>
            <a:buChar char="•"/>
          </a:pPr>
          <a:endParaRPr lang="es-CO" sz="1200" b="0" i="0" u="none"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s-CO" sz="1200" b="0" i="0" u="none" kern="1200" dirty="0">
              <a:latin typeface="Arial" panose="020B0604020202020204" pitchFamily="34" charset="0"/>
              <a:cs typeface="Arial" panose="020B0604020202020204" pitchFamily="34" charset="0"/>
            </a:rPr>
            <a:t>MEDELLIN-SANTA MARTA-MEDELLÍN</a:t>
          </a:r>
        </a:p>
      </dsp:txBody>
      <dsp:txXfrm>
        <a:off x="2544" y="426458"/>
        <a:ext cx="2278667" cy="4326069"/>
      </dsp:txXfrm>
    </dsp:sp>
    <dsp:sp modelId="{6305411F-B32B-442C-8C9B-88EE79BCDB32}">
      <dsp:nvSpPr>
        <dsp:cNvPr id="0" name=""/>
        <dsp:cNvSpPr/>
      </dsp:nvSpPr>
      <dsp:spPr>
        <a:xfrm>
          <a:off x="2609272" y="-90543"/>
          <a:ext cx="3206391" cy="426458"/>
        </a:xfrm>
        <a:prstGeom prst="rect">
          <a:avLst/>
        </a:prstGeom>
        <a:solidFill>
          <a:schemeClr val="accent3">
            <a:hueOff val="5625132"/>
            <a:satOff val="-8440"/>
            <a:lumOff val="-1373"/>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s-CO" sz="1200" b="1" i="0" u="none" kern="1200" dirty="0" err="1">
              <a:latin typeface="Arial" panose="020B0604020202020204" pitchFamily="34" charset="0"/>
              <a:cs typeface="Arial" panose="020B0604020202020204" pitchFamily="34" charset="0"/>
            </a:rPr>
            <a:t>EASYFLY</a:t>
          </a:r>
          <a:r>
            <a:rPr lang="es-CO" sz="1200" b="1" i="0" u="none" kern="1200" dirty="0">
              <a:latin typeface="Arial" panose="020B0604020202020204" pitchFamily="34" charset="0"/>
              <a:cs typeface="Arial" panose="020B0604020202020204" pitchFamily="34" charset="0"/>
            </a:rPr>
            <a:t> S. A </a:t>
          </a:r>
          <a:endParaRPr lang="es-ES" sz="1200" kern="1200" dirty="0">
            <a:latin typeface="Arial" panose="020B0604020202020204" pitchFamily="34" charset="0"/>
            <a:cs typeface="Arial" panose="020B0604020202020204" pitchFamily="34" charset="0"/>
          </a:endParaRPr>
        </a:p>
      </dsp:txBody>
      <dsp:txXfrm>
        <a:off x="2609272" y="-90543"/>
        <a:ext cx="3206391" cy="426458"/>
      </dsp:txXfrm>
    </dsp:sp>
    <dsp:sp modelId="{71918451-B7F5-498A-8AAF-DCDE26E662A7}">
      <dsp:nvSpPr>
        <dsp:cNvPr id="0" name=""/>
        <dsp:cNvSpPr/>
      </dsp:nvSpPr>
      <dsp:spPr>
        <a:xfrm>
          <a:off x="2609272" y="335915"/>
          <a:ext cx="3206391" cy="4507156"/>
        </a:xfrm>
        <a:prstGeom prst="rect">
          <a:avLst/>
        </a:prstGeom>
        <a:solidFill>
          <a:schemeClr val="accent3">
            <a:tint val="40000"/>
            <a:alpha val="90000"/>
            <a:hueOff val="5358427"/>
            <a:satOff val="-6896"/>
            <a:lumOff val="-53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100000"/>
            </a:lnSpc>
            <a:spcBef>
              <a:spcPct val="0"/>
            </a:spcBef>
            <a:spcAft>
              <a:spcPct val="15000"/>
            </a:spcAft>
            <a:buChar char="•"/>
          </a:pPr>
          <a:r>
            <a:rPr lang="es-CO" sz="1100" b="0" i="0" u="none" strike="noStrike" kern="1200">
              <a:solidFill>
                <a:srgbClr val="000000"/>
              </a:solidFill>
              <a:effectLst/>
              <a:latin typeface="Arial" panose="020B0604020202020204" pitchFamily="34" charset="0"/>
              <a:cs typeface="Arial" panose="020B0604020202020204" pitchFamily="34" charset="0"/>
            </a:rPr>
            <a:t>BOGOTÁ-BAHÍA SOLANO-BOGOTÁ (SERVICIO PIONERO) </a:t>
          </a:r>
          <a:endParaRPr lang="es-ES" sz="1100" kern="1200" dirty="0">
            <a:latin typeface="Arial" panose="020B0604020202020204" pitchFamily="34" charset="0"/>
            <a:cs typeface="Arial" panose="020B0604020202020204" pitchFamily="34" charset="0"/>
          </a:endParaRPr>
        </a:p>
        <a:p>
          <a:pPr marL="57150" lvl="1" indent="-57150" algn="l" defTabSz="488950">
            <a:lnSpc>
              <a:spcPct val="100000"/>
            </a:lnSpc>
            <a:spcBef>
              <a:spcPct val="0"/>
            </a:spcBef>
            <a:spcAft>
              <a:spcPct val="15000"/>
            </a:spcAft>
            <a:buChar char="•"/>
          </a:pPr>
          <a:r>
            <a:rPr lang="es-CO" sz="1100" b="0" i="0" u="none" strike="noStrike" kern="1200" dirty="0">
              <a:solidFill>
                <a:srgbClr val="000000"/>
              </a:solidFill>
              <a:effectLst/>
              <a:latin typeface="Arial" panose="020B0604020202020204" pitchFamily="34" charset="0"/>
              <a:cs typeface="Arial" panose="020B0604020202020204" pitchFamily="34" charset="0"/>
            </a:rPr>
            <a:t>MEDELLÍN-</a:t>
          </a:r>
          <a:r>
            <a:rPr lang="es-CO" sz="1100" b="0" i="0" u="none" strike="noStrike" kern="1200" dirty="0" err="1">
              <a:solidFill>
                <a:srgbClr val="000000"/>
              </a:solidFill>
              <a:effectLst/>
              <a:latin typeface="Arial" panose="020B0604020202020204" pitchFamily="34" charset="0"/>
              <a:cs typeface="Arial" panose="020B0604020202020204" pitchFamily="34" charset="0"/>
            </a:rPr>
            <a:t>ACANDí</a:t>
          </a:r>
          <a:r>
            <a:rPr lang="es-CO" sz="1100" b="0" i="0" u="none" strike="noStrike" kern="1200" dirty="0">
              <a:solidFill>
                <a:srgbClr val="000000"/>
              </a:solidFill>
              <a:effectLst/>
              <a:latin typeface="Arial" panose="020B0604020202020204" pitchFamily="34" charset="0"/>
              <a:cs typeface="Arial" panose="020B0604020202020204" pitchFamily="34" charset="0"/>
            </a:rPr>
            <a:t>-MEDELLÍN</a:t>
          </a:r>
          <a:endParaRPr lang="es-CO" sz="1100" kern="1200" dirty="0">
            <a:effectLst/>
            <a:latin typeface="Arial" panose="020B0604020202020204" pitchFamily="34" charset="0"/>
            <a:cs typeface="Arial" panose="020B0604020202020204" pitchFamily="34" charset="0"/>
          </a:endParaRPr>
        </a:p>
        <a:p>
          <a:pPr marL="57150" lvl="1" indent="-57150" algn="l" defTabSz="488950">
            <a:lnSpc>
              <a:spcPct val="100000"/>
            </a:lnSpc>
            <a:spcBef>
              <a:spcPct val="0"/>
            </a:spcBef>
            <a:spcAft>
              <a:spcPct val="15000"/>
            </a:spcAft>
            <a:buChar char="•"/>
          </a:pPr>
          <a:r>
            <a:rPr lang="es-CO" sz="1100" b="0" i="0" u="none" strike="noStrike" kern="1200" dirty="0">
              <a:solidFill>
                <a:srgbClr val="000000"/>
              </a:solidFill>
              <a:effectLst/>
              <a:latin typeface="Arial" panose="020B0604020202020204" pitchFamily="34" charset="0"/>
              <a:cs typeface="Arial" panose="020B0604020202020204" pitchFamily="34" charset="0"/>
            </a:rPr>
            <a:t>QUIBDÓ-</a:t>
          </a:r>
          <a:r>
            <a:rPr lang="es-CO" sz="1100" b="0" i="0" u="none" strike="noStrike" kern="1200" dirty="0" err="1">
              <a:solidFill>
                <a:srgbClr val="000000"/>
              </a:solidFill>
              <a:effectLst/>
              <a:latin typeface="Arial" panose="020B0604020202020204" pitchFamily="34" charset="0"/>
              <a:cs typeface="Arial" panose="020B0604020202020204" pitchFamily="34" charset="0"/>
            </a:rPr>
            <a:t>BAHIA</a:t>
          </a:r>
          <a:r>
            <a:rPr lang="es-CO" sz="1100" b="0" i="0" u="none" strike="noStrike" kern="1200" dirty="0">
              <a:solidFill>
                <a:srgbClr val="000000"/>
              </a:solidFill>
              <a:effectLst/>
              <a:latin typeface="Arial" panose="020B0604020202020204" pitchFamily="34" charset="0"/>
              <a:cs typeface="Arial" panose="020B0604020202020204" pitchFamily="34" charset="0"/>
            </a:rPr>
            <a:t> SOLANO-QUIBDÓ</a:t>
          </a:r>
          <a:endParaRPr lang="es-CO" sz="1100" kern="1200" dirty="0">
            <a:effectLst/>
            <a:latin typeface="Arial" panose="020B0604020202020204" pitchFamily="34" charset="0"/>
            <a:cs typeface="Arial" panose="020B0604020202020204" pitchFamily="34" charset="0"/>
          </a:endParaRPr>
        </a:p>
        <a:p>
          <a:pPr marL="57150" lvl="1" indent="-57150" algn="l" defTabSz="488950">
            <a:lnSpc>
              <a:spcPct val="100000"/>
            </a:lnSpc>
            <a:spcBef>
              <a:spcPct val="0"/>
            </a:spcBef>
            <a:spcAft>
              <a:spcPct val="15000"/>
            </a:spcAft>
            <a:buChar char="•"/>
          </a:pPr>
          <a:r>
            <a:rPr lang="es-CO" sz="1100" b="0" i="0" u="none" strike="noStrike" kern="1200" dirty="0">
              <a:solidFill>
                <a:srgbClr val="000000"/>
              </a:solidFill>
              <a:effectLst/>
              <a:latin typeface="Arial" panose="020B0604020202020204" pitchFamily="34" charset="0"/>
              <a:cs typeface="Arial" panose="020B0604020202020204" pitchFamily="34" charset="0"/>
            </a:rPr>
            <a:t>MEDELLÍN-BAHÍA SOLANO-MEDELLÍN</a:t>
          </a:r>
          <a:endParaRPr lang="es-CO" sz="1100" kern="1200" dirty="0">
            <a:effectLst/>
            <a:latin typeface="Arial" panose="020B0604020202020204" pitchFamily="34" charset="0"/>
            <a:cs typeface="Arial" panose="020B0604020202020204" pitchFamily="34" charset="0"/>
          </a:endParaRPr>
        </a:p>
        <a:p>
          <a:pPr marL="57150" lvl="1" indent="-57150" algn="l" defTabSz="488950">
            <a:lnSpc>
              <a:spcPct val="100000"/>
            </a:lnSpc>
            <a:spcBef>
              <a:spcPct val="0"/>
            </a:spcBef>
            <a:spcAft>
              <a:spcPct val="15000"/>
            </a:spcAft>
            <a:buChar char="•"/>
          </a:pPr>
          <a:r>
            <a:rPr lang="es-CO" sz="1100" b="0" i="0" u="none" strike="noStrike" kern="1200" dirty="0" err="1">
              <a:solidFill>
                <a:srgbClr val="000000"/>
              </a:solidFill>
              <a:effectLst/>
              <a:latin typeface="Arial" panose="020B0604020202020204" pitchFamily="34" charset="0"/>
              <a:cs typeface="Arial" panose="020B0604020202020204" pitchFamily="34" charset="0"/>
            </a:rPr>
            <a:t>RIONEGRO</a:t>
          </a:r>
          <a:r>
            <a:rPr lang="es-CO" sz="1100" b="0" i="0" u="none" strike="noStrike" kern="1200" dirty="0">
              <a:solidFill>
                <a:srgbClr val="000000"/>
              </a:solidFill>
              <a:effectLst/>
              <a:latin typeface="Arial" panose="020B0604020202020204" pitchFamily="34" charset="0"/>
              <a:cs typeface="Arial" panose="020B0604020202020204" pitchFamily="34" charset="0"/>
            </a:rPr>
            <a:t>-BAHÍA SOLANO-</a:t>
          </a:r>
          <a:r>
            <a:rPr lang="es-CO" sz="1100" b="0" i="0" u="none" strike="noStrike" kern="1200" dirty="0" err="1">
              <a:solidFill>
                <a:srgbClr val="000000"/>
              </a:solidFill>
              <a:effectLst/>
              <a:latin typeface="Arial" panose="020B0604020202020204" pitchFamily="34" charset="0"/>
              <a:cs typeface="Arial" panose="020B0604020202020204" pitchFamily="34" charset="0"/>
            </a:rPr>
            <a:t>RIONEGRO</a:t>
          </a:r>
          <a:r>
            <a:rPr lang="es-CO" sz="1100" b="0" i="0" u="none" strike="noStrike" kern="1200" dirty="0">
              <a:solidFill>
                <a:srgbClr val="000000"/>
              </a:solidFill>
              <a:effectLst/>
              <a:latin typeface="Arial" panose="020B0604020202020204" pitchFamily="34" charset="0"/>
              <a:cs typeface="Arial" panose="020B0604020202020204" pitchFamily="34" charset="0"/>
            </a:rPr>
            <a:t> (SERVICIO PIONERO)</a:t>
          </a:r>
          <a:endParaRPr lang="es-CO" sz="1100" kern="1200" dirty="0">
            <a:effectLst/>
            <a:latin typeface="Arial" panose="020B0604020202020204" pitchFamily="34" charset="0"/>
            <a:cs typeface="Arial" panose="020B0604020202020204" pitchFamily="34" charset="0"/>
          </a:endParaRPr>
        </a:p>
        <a:p>
          <a:pPr marL="57150" lvl="1" indent="-57150" algn="l" defTabSz="488950">
            <a:lnSpc>
              <a:spcPct val="100000"/>
            </a:lnSpc>
            <a:spcBef>
              <a:spcPct val="0"/>
            </a:spcBef>
            <a:spcAft>
              <a:spcPct val="15000"/>
            </a:spcAft>
            <a:buChar char="•"/>
          </a:pPr>
          <a:r>
            <a:rPr lang="es-CO" sz="1100" b="0" i="0" u="none" strike="noStrike" kern="1200" dirty="0" err="1">
              <a:solidFill>
                <a:srgbClr val="000000"/>
              </a:solidFill>
              <a:effectLst/>
              <a:latin typeface="Arial" panose="020B0604020202020204" pitchFamily="34" charset="0"/>
              <a:cs typeface="Arial" panose="020B0604020202020204" pitchFamily="34" charset="0"/>
            </a:rPr>
            <a:t>RIONEGRO</a:t>
          </a:r>
          <a:r>
            <a:rPr lang="es-CO" sz="1100" b="0" i="0" u="none" strike="noStrike" kern="1200" dirty="0">
              <a:solidFill>
                <a:srgbClr val="000000"/>
              </a:solidFill>
              <a:effectLst/>
              <a:latin typeface="Arial" panose="020B0604020202020204" pitchFamily="34" charset="0"/>
              <a:cs typeface="Arial" panose="020B0604020202020204" pitchFamily="34" charset="0"/>
            </a:rPr>
            <a:t>-QUIBDÓ-</a:t>
          </a:r>
          <a:r>
            <a:rPr lang="es-CO" sz="1100" b="0" i="0" u="none" strike="noStrike" kern="1200" dirty="0" err="1">
              <a:solidFill>
                <a:srgbClr val="000000"/>
              </a:solidFill>
              <a:effectLst/>
              <a:latin typeface="Arial" panose="020B0604020202020204" pitchFamily="34" charset="0"/>
              <a:cs typeface="Arial" panose="020B0604020202020204" pitchFamily="34" charset="0"/>
            </a:rPr>
            <a:t>RIONEGRO</a:t>
          </a:r>
          <a:r>
            <a:rPr lang="es-CO" sz="1100" b="0" i="0" u="none" strike="noStrike" kern="1200" dirty="0">
              <a:solidFill>
                <a:srgbClr val="000000"/>
              </a:solidFill>
              <a:effectLst/>
              <a:latin typeface="Arial" panose="020B0604020202020204" pitchFamily="34" charset="0"/>
              <a:cs typeface="Arial" panose="020B0604020202020204" pitchFamily="34" charset="0"/>
            </a:rPr>
            <a:t> (SERVICIO PIONERO</a:t>
          </a:r>
          <a:endParaRPr lang="es-CO" sz="1100" kern="1200" dirty="0">
            <a:effectLst/>
            <a:latin typeface="Arial" panose="020B0604020202020204" pitchFamily="34" charset="0"/>
            <a:cs typeface="Arial" panose="020B0604020202020204" pitchFamily="34" charset="0"/>
          </a:endParaRPr>
        </a:p>
        <a:p>
          <a:pPr marL="57150" lvl="1" indent="-57150" algn="l" defTabSz="488950">
            <a:lnSpc>
              <a:spcPct val="100000"/>
            </a:lnSpc>
            <a:spcBef>
              <a:spcPct val="0"/>
            </a:spcBef>
            <a:spcAft>
              <a:spcPct val="15000"/>
            </a:spcAft>
            <a:buChar char="•"/>
          </a:pPr>
          <a:r>
            <a:rPr lang="es-CO" sz="1100" b="0" i="0" u="none" strike="noStrike" kern="1200" dirty="0" err="1">
              <a:solidFill>
                <a:srgbClr val="000000"/>
              </a:solidFill>
              <a:effectLst/>
              <a:latin typeface="Arial" panose="020B0604020202020204" pitchFamily="34" charset="0"/>
              <a:cs typeface="Arial" panose="020B0604020202020204" pitchFamily="34" charset="0"/>
            </a:rPr>
            <a:t>RIONEGRO</a:t>
          </a:r>
          <a:r>
            <a:rPr lang="es-CO" sz="1100" b="0" i="0" u="none" strike="noStrike" kern="1200" dirty="0">
              <a:solidFill>
                <a:srgbClr val="000000"/>
              </a:solidFill>
              <a:effectLst/>
              <a:latin typeface="Arial" panose="020B0604020202020204" pitchFamily="34" charset="0"/>
              <a:cs typeface="Arial" panose="020B0604020202020204" pitchFamily="34" charset="0"/>
            </a:rPr>
            <a:t>-APARTADÓ-</a:t>
          </a:r>
          <a:r>
            <a:rPr lang="es-CO" sz="1100" b="0" i="0" u="none" strike="noStrike" kern="1200" dirty="0" err="1">
              <a:solidFill>
                <a:srgbClr val="000000"/>
              </a:solidFill>
              <a:effectLst/>
              <a:latin typeface="Arial" panose="020B0604020202020204" pitchFamily="34" charset="0"/>
              <a:cs typeface="Arial" panose="020B0604020202020204" pitchFamily="34" charset="0"/>
            </a:rPr>
            <a:t>RIONEGRO</a:t>
          </a:r>
          <a:r>
            <a:rPr lang="es-CO" sz="1100" b="0" i="0" u="none" strike="noStrike" kern="1200" dirty="0">
              <a:solidFill>
                <a:srgbClr val="000000"/>
              </a:solidFill>
              <a:effectLst/>
              <a:latin typeface="Arial" panose="020B0604020202020204" pitchFamily="34" charset="0"/>
              <a:cs typeface="Arial" panose="020B0604020202020204" pitchFamily="34" charset="0"/>
            </a:rPr>
            <a:t> (SERVICIO PIONERO)</a:t>
          </a:r>
          <a:endParaRPr lang="es-CO" sz="1100" kern="1200" dirty="0">
            <a:effectLst/>
            <a:latin typeface="Arial" panose="020B0604020202020204" pitchFamily="34" charset="0"/>
            <a:cs typeface="Arial" panose="020B0604020202020204" pitchFamily="34" charset="0"/>
          </a:endParaRPr>
        </a:p>
        <a:p>
          <a:pPr marL="57150" lvl="1" indent="-57150" algn="l" defTabSz="488950">
            <a:lnSpc>
              <a:spcPct val="100000"/>
            </a:lnSpc>
            <a:spcBef>
              <a:spcPct val="0"/>
            </a:spcBef>
            <a:spcAft>
              <a:spcPct val="15000"/>
            </a:spcAft>
            <a:buChar char="•"/>
          </a:pPr>
          <a:r>
            <a:rPr lang="es-CO" sz="1100" b="0" i="0" u="none" strike="noStrike" kern="1200" dirty="0" err="1">
              <a:solidFill>
                <a:srgbClr val="000000"/>
              </a:solidFill>
              <a:effectLst/>
              <a:latin typeface="Arial" panose="020B0604020202020204" pitchFamily="34" charset="0"/>
              <a:cs typeface="Arial" panose="020B0604020202020204" pitchFamily="34" charset="0"/>
            </a:rPr>
            <a:t>RIONEGRO</a:t>
          </a:r>
          <a:r>
            <a:rPr lang="es-CO" sz="1100" b="0" i="0" u="none" strike="noStrike" kern="1200" dirty="0">
              <a:solidFill>
                <a:srgbClr val="000000"/>
              </a:solidFill>
              <a:effectLst/>
              <a:latin typeface="Arial" panose="020B0604020202020204" pitchFamily="34" charset="0"/>
              <a:cs typeface="Arial" panose="020B0604020202020204" pitchFamily="34" charset="0"/>
            </a:rPr>
            <a:t>-IBAGUÉ-</a:t>
          </a:r>
          <a:r>
            <a:rPr lang="es-CO" sz="1100" b="0" i="0" u="none" strike="noStrike" kern="1200" dirty="0" err="1">
              <a:solidFill>
                <a:srgbClr val="000000"/>
              </a:solidFill>
              <a:effectLst/>
              <a:latin typeface="Arial" panose="020B0604020202020204" pitchFamily="34" charset="0"/>
              <a:cs typeface="Arial" panose="020B0604020202020204" pitchFamily="34" charset="0"/>
            </a:rPr>
            <a:t>RIONEGRO</a:t>
          </a:r>
          <a:r>
            <a:rPr lang="es-CO" sz="1100" b="0" i="0" u="none" strike="noStrike" kern="1200" dirty="0">
              <a:solidFill>
                <a:srgbClr val="000000"/>
              </a:solidFill>
              <a:effectLst/>
              <a:latin typeface="Arial" panose="020B0604020202020204" pitchFamily="34" charset="0"/>
              <a:cs typeface="Arial" panose="020B0604020202020204" pitchFamily="34" charset="0"/>
            </a:rPr>
            <a:t> (SERVICIO PIONERO)</a:t>
          </a:r>
          <a:endParaRPr lang="es-CO" sz="1100" kern="1200" dirty="0">
            <a:effectLst/>
            <a:latin typeface="Arial" panose="020B0604020202020204" pitchFamily="34" charset="0"/>
            <a:cs typeface="Arial" panose="020B0604020202020204" pitchFamily="34" charset="0"/>
          </a:endParaRPr>
        </a:p>
        <a:p>
          <a:pPr marL="57150" lvl="1" indent="-57150" algn="l" defTabSz="488950">
            <a:lnSpc>
              <a:spcPct val="100000"/>
            </a:lnSpc>
            <a:spcBef>
              <a:spcPct val="0"/>
            </a:spcBef>
            <a:spcAft>
              <a:spcPct val="15000"/>
            </a:spcAft>
            <a:buChar char="•"/>
          </a:pPr>
          <a:r>
            <a:rPr lang="es-CO" sz="1100" b="0" i="0" u="none" strike="noStrike" kern="1200" dirty="0">
              <a:solidFill>
                <a:srgbClr val="000000"/>
              </a:solidFill>
              <a:effectLst/>
              <a:latin typeface="Arial" panose="020B0604020202020204" pitchFamily="34" charset="0"/>
              <a:cs typeface="Arial" panose="020B0604020202020204" pitchFamily="34" charset="0"/>
            </a:rPr>
            <a:t>RIONEGRO-ARMENIA-RIONEGRO (SERVICIO PIONERO)</a:t>
          </a:r>
          <a:endParaRPr lang="es-CO" sz="1100" kern="1200" dirty="0">
            <a:effectLst/>
            <a:latin typeface="Arial" panose="020B0604020202020204" pitchFamily="34" charset="0"/>
            <a:cs typeface="Arial" panose="020B0604020202020204" pitchFamily="34" charset="0"/>
          </a:endParaRPr>
        </a:p>
        <a:p>
          <a:pPr marL="57150" lvl="1" indent="-57150" algn="l" defTabSz="488950">
            <a:lnSpc>
              <a:spcPct val="100000"/>
            </a:lnSpc>
            <a:spcBef>
              <a:spcPct val="0"/>
            </a:spcBef>
            <a:spcAft>
              <a:spcPct val="15000"/>
            </a:spcAft>
            <a:buChar char="•"/>
          </a:pPr>
          <a:r>
            <a:rPr lang="es-CO" sz="1100" b="0" i="0" u="none" strike="noStrike" kern="1200" dirty="0">
              <a:solidFill>
                <a:srgbClr val="000000"/>
              </a:solidFill>
              <a:effectLst/>
              <a:latin typeface="Arial" panose="020B0604020202020204" pitchFamily="34" charset="0"/>
              <a:cs typeface="Arial" panose="020B0604020202020204" pitchFamily="34" charset="0"/>
            </a:rPr>
            <a:t>MEDELLÍN-ARMENIA-MEDELLÍN</a:t>
          </a:r>
          <a:endParaRPr lang="es-CO" sz="1100" kern="1200" dirty="0">
            <a:effectLst/>
            <a:latin typeface="Arial" panose="020B0604020202020204" pitchFamily="34" charset="0"/>
            <a:cs typeface="Arial" panose="020B0604020202020204" pitchFamily="34" charset="0"/>
          </a:endParaRPr>
        </a:p>
        <a:p>
          <a:pPr marL="57150" lvl="1" indent="-57150" algn="l" defTabSz="488950">
            <a:lnSpc>
              <a:spcPct val="100000"/>
            </a:lnSpc>
            <a:spcBef>
              <a:spcPct val="0"/>
            </a:spcBef>
            <a:spcAft>
              <a:spcPct val="15000"/>
            </a:spcAft>
            <a:buChar char="•"/>
          </a:pPr>
          <a:r>
            <a:rPr lang="es-CO" sz="1100" b="0" i="0" u="none" strike="noStrike" kern="1200" dirty="0">
              <a:solidFill>
                <a:srgbClr val="000000"/>
              </a:solidFill>
              <a:effectLst/>
              <a:latin typeface="Arial" panose="020B0604020202020204" pitchFamily="34" charset="0"/>
              <a:cs typeface="Arial" panose="020B0604020202020204" pitchFamily="34" charset="0"/>
            </a:rPr>
            <a:t>CARTAGENA-MONTERÍA-CARTAGENA</a:t>
          </a:r>
          <a:endParaRPr lang="es-CO" sz="1100" kern="1200" dirty="0">
            <a:effectLst/>
            <a:latin typeface="Arial" panose="020B0604020202020204" pitchFamily="34" charset="0"/>
            <a:cs typeface="Arial" panose="020B0604020202020204" pitchFamily="34" charset="0"/>
          </a:endParaRPr>
        </a:p>
        <a:p>
          <a:pPr marL="57150" lvl="1" indent="-57150" algn="l" defTabSz="488950">
            <a:lnSpc>
              <a:spcPct val="100000"/>
            </a:lnSpc>
            <a:spcBef>
              <a:spcPct val="0"/>
            </a:spcBef>
            <a:spcAft>
              <a:spcPct val="15000"/>
            </a:spcAft>
            <a:buChar char="•"/>
          </a:pPr>
          <a:r>
            <a:rPr lang="es-CO" sz="1100" b="0" i="0" u="none" strike="noStrike" kern="1200" dirty="0">
              <a:solidFill>
                <a:srgbClr val="000000"/>
              </a:solidFill>
              <a:effectLst/>
              <a:latin typeface="Arial" panose="020B0604020202020204" pitchFamily="34" charset="0"/>
              <a:cs typeface="Arial" panose="020B0604020202020204" pitchFamily="34" charset="0"/>
            </a:rPr>
            <a:t>CARTAGENA-VALLEDUPAR-CARTAGENA (SERVICIO PIONERO)</a:t>
          </a:r>
          <a:endParaRPr lang="es-CO" sz="1100" kern="1200" dirty="0">
            <a:effectLst/>
            <a:latin typeface="Arial" panose="020B0604020202020204" pitchFamily="34" charset="0"/>
            <a:cs typeface="Arial" panose="020B0604020202020204" pitchFamily="34" charset="0"/>
          </a:endParaRPr>
        </a:p>
        <a:p>
          <a:pPr marL="57150" lvl="1" indent="-57150" algn="l" defTabSz="488950">
            <a:lnSpc>
              <a:spcPct val="100000"/>
            </a:lnSpc>
            <a:spcBef>
              <a:spcPct val="0"/>
            </a:spcBef>
            <a:spcAft>
              <a:spcPct val="15000"/>
            </a:spcAft>
            <a:buChar char="•"/>
          </a:pPr>
          <a:r>
            <a:rPr lang="es-CO" sz="1100" b="0" i="0" u="none" strike="noStrike" kern="1200" dirty="0">
              <a:solidFill>
                <a:srgbClr val="000000"/>
              </a:solidFill>
              <a:effectLst/>
              <a:latin typeface="Arial" panose="020B0604020202020204" pitchFamily="34" charset="0"/>
              <a:cs typeface="Arial" panose="020B0604020202020204" pitchFamily="34" charset="0"/>
            </a:rPr>
            <a:t>CARTAGENA-SANTA MARTA-CARTAGENA (SERVICIO PIONERO)</a:t>
          </a:r>
          <a:endParaRPr lang="es-CO" sz="1100" kern="1200" dirty="0">
            <a:effectLst/>
            <a:latin typeface="Arial" panose="020B0604020202020204" pitchFamily="34" charset="0"/>
            <a:cs typeface="Arial" panose="020B0604020202020204" pitchFamily="34" charset="0"/>
          </a:endParaRPr>
        </a:p>
        <a:p>
          <a:pPr marL="57150" lvl="1" indent="-57150" algn="l" defTabSz="488950">
            <a:lnSpc>
              <a:spcPct val="100000"/>
            </a:lnSpc>
            <a:spcBef>
              <a:spcPct val="0"/>
            </a:spcBef>
            <a:spcAft>
              <a:spcPct val="15000"/>
            </a:spcAft>
            <a:buChar char="•"/>
          </a:pPr>
          <a:r>
            <a:rPr lang="es-CO" sz="1100" b="0" i="0" u="none" strike="noStrike" kern="1200" dirty="0">
              <a:solidFill>
                <a:srgbClr val="000000"/>
              </a:solidFill>
              <a:effectLst/>
              <a:latin typeface="Arial" panose="020B0604020202020204" pitchFamily="34" charset="0"/>
              <a:cs typeface="Arial" panose="020B0604020202020204" pitchFamily="34" charset="0"/>
            </a:rPr>
            <a:t>BARRANQUILLA-COROZAL-BARRANQUILLA (SERVICIO PIONERO)</a:t>
          </a:r>
          <a:endParaRPr lang="es-CO" sz="1100" kern="1200" dirty="0">
            <a:effectLst/>
            <a:latin typeface="Arial" panose="020B0604020202020204" pitchFamily="34" charset="0"/>
            <a:cs typeface="Arial" panose="020B0604020202020204" pitchFamily="34" charset="0"/>
          </a:endParaRPr>
        </a:p>
        <a:p>
          <a:pPr marL="57150" lvl="1" indent="-57150" algn="l" defTabSz="488950">
            <a:lnSpc>
              <a:spcPct val="100000"/>
            </a:lnSpc>
            <a:spcBef>
              <a:spcPct val="0"/>
            </a:spcBef>
            <a:spcAft>
              <a:spcPct val="15000"/>
            </a:spcAft>
            <a:buChar char="•"/>
          </a:pPr>
          <a:r>
            <a:rPr lang="es-CO" sz="1100" b="0" i="0" u="none" strike="noStrike" kern="1200" dirty="0">
              <a:solidFill>
                <a:srgbClr val="000000"/>
              </a:solidFill>
              <a:effectLst/>
              <a:latin typeface="Arial" panose="020B0604020202020204" pitchFamily="34" charset="0"/>
              <a:cs typeface="Arial" panose="020B0604020202020204" pitchFamily="34" charset="0"/>
            </a:rPr>
            <a:t>MONTERÍA-PANAMÁ-MONTERÍA</a:t>
          </a:r>
          <a:endParaRPr lang="es-CO" sz="1100" kern="1200" dirty="0">
            <a:effectLst/>
            <a:latin typeface="Arial" panose="020B0604020202020204" pitchFamily="34" charset="0"/>
            <a:cs typeface="Arial" panose="020B0604020202020204" pitchFamily="34" charset="0"/>
          </a:endParaRPr>
        </a:p>
      </dsp:txBody>
      <dsp:txXfrm>
        <a:off x="2609272" y="335915"/>
        <a:ext cx="3206391" cy="4507156"/>
      </dsp:txXfrm>
    </dsp:sp>
    <dsp:sp modelId="{C61C367E-5830-4C94-B446-044BF090EF97}">
      <dsp:nvSpPr>
        <dsp:cNvPr id="0" name=""/>
        <dsp:cNvSpPr/>
      </dsp:nvSpPr>
      <dsp:spPr>
        <a:xfrm>
          <a:off x="6134677" y="0"/>
          <a:ext cx="2278667" cy="426458"/>
        </a:xfrm>
        <a:prstGeom prst="rect">
          <a:avLst/>
        </a:prstGeom>
        <a:solidFill>
          <a:schemeClr val="accent3">
            <a:hueOff val="11250264"/>
            <a:satOff val="-16880"/>
            <a:lumOff val="-2745"/>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s-CO" sz="1200" b="1" i="0" u="none" kern="1200" dirty="0">
              <a:latin typeface="Arial" panose="020B0604020202020204" pitchFamily="34" charset="0"/>
              <a:cs typeface="Arial" panose="020B0604020202020204" pitchFamily="34" charset="0"/>
            </a:rPr>
            <a:t>FAST COLOMBIA S.A.S. MARCA VIVA COLOMBIA</a:t>
          </a:r>
          <a:endParaRPr lang="es-ES" sz="1200" kern="1200" dirty="0">
            <a:latin typeface="Arial" panose="020B0604020202020204" pitchFamily="34" charset="0"/>
            <a:cs typeface="Arial" panose="020B0604020202020204" pitchFamily="34" charset="0"/>
          </a:endParaRPr>
        </a:p>
      </dsp:txBody>
      <dsp:txXfrm>
        <a:off x="6134677" y="0"/>
        <a:ext cx="2278667" cy="426458"/>
      </dsp:txXfrm>
    </dsp:sp>
    <dsp:sp modelId="{D8D294C3-15A9-4E78-90CC-56EEB52B7288}">
      <dsp:nvSpPr>
        <dsp:cNvPr id="0" name=""/>
        <dsp:cNvSpPr/>
      </dsp:nvSpPr>
      <dsp:spPr>
        <a:xfrm>
          <a:off x="6134677" y="426458"/>
          <a:ext cx="2278667" cy="4326069"/>
        </a:xfrm>
        <a:prstGeom prst="rect">
          <a:avLst/>
        </a:prstGeom>
        <a:solidFill>
          <a:schemeClr val="accent3">
            <a:tint val="40000"/>
            <a:alpha val="90000"/>
            <a:hueOff val="10716854"/>
            <a:satOff val="-13793"/>
            <a:lumOff val="-107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s-CO" sz="1200" b="0" i="0" u="none" kern="1200">
              <a:latin typeface="Arial" panose="020B0604020202020204" pitchFamily="34" charset="0"/>
              <a:cs typeface="Arial" panose="020B0604020202020204" pitchFamily="34" charset="0"/>
            </a:rPr>
            <a:t>BUCARAMANGA-SAN ANDRÉS-BUCARAMANGA</a:t>
          </a:r>
          <a:endParaRPr lang="es-ES"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endParaRPr lang="es-CO" sz="1200" b="0" i="0" u="none"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s-CO" sz="1200" b="0" i="0" u="none" kern="1200" dirty="0">
              <a:latin typeface="Arial" panose="020B0604020202020204" pitchFamily="34" charset="0"/>
              <a:cs typeface="Arial" panose="020B0604020202020204" pitchFamily="34" charset="0"/>
            </a:rPr>
            <a:t>PEREIRA-SANTA MARTA-PEREIRA</a:t>
          </a:r>
        </a:p>
        <a:p>
          <a:pPr marL="114300" lvl="1" indent="-114300" algn="l" defTabSz="533400">
            <a:lnSpc>
              <a:spcPct val="90000"/>
            </a:lnSpc>
            <a:spcBef>
              <a:spcPct val="0"/>
            </a:spcBef>
            <a:spcAft>
              <a:spcPct val="15000"/>
            </a:spcAft>
            <a:buChar char="•"/>
          </a:pPr>
          <a:endParaRPr lang="es-CO" sz="1200" b="0" i="0" u="none"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s-CO" sz="1200" b="0" i="0" u="none" kern="1200" dirty="0">
              <a:latin typeface="Arial" panose="020B0604020202020204" pitchFamily="34" charset="0"/>
              <a:cs typeface="Arial" panose="020B0604020202020204" pitchFamily="34" charset="0"/>
            </a:rPr>
            <a:t>MEDELLÍN-LETICIA-MEDELLÍN</a:t>
          </a:r>
        </a:p>
        <a:p>
          <a:pPr marL="114300" lvl="1" indent="-114300" algn="l" defTabSz="533400">
            <a:lnSpc>
              <a:spcPct val="90000"/>
            </a:lnSpc>
            <a:spcBef>
              <a:spcPct val="0"/>
            </a:spcBef>
            <a:spcAft>
              <a:spcPct val="15000"/>
            </a:spcAft>
            <a:buChar char="•"/>
          </a:pPr>
          <a:endParaRPr lang="es-CO" sz="1200" b="0" i="0" u="none"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s-CO" sz="1200" b="0" i="0" u="none" kern="1200" dirty="0">
              <a:latin typeface="Arial" panose="020B0604020202020204" pitchFamily="34" charset="0"/>
              <a:cs typeface="Arial" panose="020B0604020202020204" pitchFamily="34" charset="0"/>
            </a:rPr>
            <a:t>CALI-SANTA MARTA-CALI</a:t>
          </a:r>
        </a:p>
        <a:p>
          <a:pPr marL="114300" lvl="1" indent="-114300" algn="l" defTabSz="533400">
            <a:lnSpc>
              <a:spcPct val="90000"/>
            </a:lnSpc>
            <a:spcBef>
              <a:spcPct val="0"/>
            </a:spcBef>
            <a:spcAft>
              <a:spcPct val="15000"/>
            </a:spcAft>
            <a:buChar char="•"/>
          </a:pPr>
          <a:endParaRPr lang="es-CO" sz="1200" b="0" i="0" u="none"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s-CO" sz="1200" b="0" i="0" u="none" kern="1200" dirty="0">
              <a:latin typeface="Arial" panose="020B0604020202020204" pitchFamily="34" charset="0"/>
              <a:cs typeface="Arial" panose="020B0604020202020204" pitchFamily="34" charset="0"/>
            </a:rPr>
            <a:t>SAN ANDRÉS-BARRANQUILLA-SAN ANDRÉS</a:t>
          </a:r>
        </a:p>
        <a:p>
          <a:pPr marL="114300" lvl="1" indent="-114300" algn="l" defTabSz="533400">
            <a:lnSpc>
              <a:spcPct val="90000"/>
            </a:lnSpc>
            <a:spcBef>
              <a:spcPct val="0"/>
            </a:spcBef>
            <a:spcAft>
              <a:spcPct val="15000"/>
            </a:spcAft>
            <a:buChar char="•"/>
          </a:pPr>
          <a:endParaRPr lang="es-CO" sz="1200" b="0" i="0" u="none"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s-CO" sz="1200" b="0" i="0" u="none" kern="1200" dirty="0">
              <a:latin typeface="Arial" panose="020B0604020202020204" pitchFamily="34" charset="0"/>
              <a:cs typeface="Arial" panose="020B0604020202020204" pitchFamily="34" charset="0"/>
            </a:rPr>
            <a:t>CALI-BARRANQUILLA-CALI</a:t>
          </a:r>
        </a:p>
        <a:p>
          <a:pPr marL="114300" lvl="1" indent="-114300" algn="l" defTabSz="533400">
            <a:lnSpc>
              <a:spcPct val="90000"/>
            </a:lnSpc>
            <a:spcBef>
              <a:spcPct val="0"/>
            </a:spcBef>
            <a:spcAft>
              <a:spcPct val="15000"/>
            </a:spcAft>
            <a:buChar char="•"/>
          </a:pPr>
          <a:endParaRPr lang="es-CO" sz="1200" b="0" i="0" u="none"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s-CO" sz="1200" b="0" i="0" u="none" kern="1200" dirty="0">
              <a:latin typeface="Arial" panose="020B0604020202020204" pitchFamily="34" charset="0"/>
              <a:cs typeface="Arial" panose="020B0604020202020204" pitchFamily="34" charset="0"/>
            </a:rPr>
            <a:t>BOGOTÁ-PASTO-BOGOTÁ</a:t>
          </a:r>
        </a:p>
        <a:p>
          <a:pPr marL="114300" lvl="1" indent="-114300" algn="l" defTabSz="533400">
            <a:lnSpc>
              <a:spcPct val="90000"/>
            </a:lnSpc>
            <a:spcBef>
              <a:spcPct val="0"/>
            </a:spcBef>
            <a:spcAft>
              <a:spcPct val="15000"/>
            </a:spcAft>
            <a:buChar char="•"/>
          </a:pPr>
          <a:endParaRPr lang="es-CO" sz="1200" b="0" i="0" u="none"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s-CO" sz="1200" b="0" i="0" u="none" kern="1200" dirty="0">
              <a:latin typeface="Arial" panose="020B0604020202020204" pitchFamily="34" charset="0"/>
              <a:cs typeface="Arial" panose="020B0604020202020204" pitchFamily="34" charset="0"/>
            </a:rPr>
            <a:t>BOGOTÁ-RIOHACHA-BOGOTÁ</a:t>
          </a:r>
        </a:p>
        <a:p>
          <a:pPr marL="114300" lvl="1" indent="-114300" algn="l" defTabSz="533400">
            <a:lnSpc>
              <a:spcPct val="90000"/>
            </a:lnSpc>
            <a:spcBef>
              <a:spcPct val="0"/>
            </a:spcBef>
            <a:spcAft>
              <a:spcPct val="15000"/>
            </a:spcAft>
            <a:buChar char="•"/>
          </a:pPr>
          <a:endParaRPr lang="es-CO" sz="1200" b="0" i="0" u="none"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s-CO" sz="1200" b="0" i="0" u="none" kern="1200" dirty="0">
              <a:latin typeface="Arial" panose="020B0604020202020204" pitchFamily="34" charset="0"/>
              <a:cs typeface="Arial" panose="020B0604020202020204" pitchFamily="34" charset="0"/>
            </a:rPr>
            <a:t>BOGOTÁ-ARAUCA-BOGOTÁ</a:t>
          </a:r>
        </a:p>
      </dsp:txBody>
      <dsp:txXfrm>
        <a:off x="6134677" y="426458"/>
        <a:ext cx="2278667" cy="432606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30720E-B543-4F53-B603-1A945A5C099E}">
      <dsp:nvSpPr>
        <dsp:cNvPr id="0" name=""/>
        <dsp:cNvSpPr/>
      </dsp:nvSpPr>
      <dsp:spPr>
        <a:xfrm>
          <a:off x="1357308" y="0"/>
          <a:ext cx="2481942" cy="1476985"/>
        </a:xfrm>
        <a:prstGeom prst="rightArrow">
          <a:avLst>
            <a:gd name="adj1" fmla="val 75000"/>
            <a:gd name="adj2" fmla="val 50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285750" lvl="1" indent="-285750" algn="l" defTabSz="2196000">
            <a:lnSpc>
              <a:spcPct val="90000"/>
            </a:lnSpc>
            <a:spcBef>
              <a:spcPct val="0"/>
            </a:spcBef>
            <a:spcAft>
              <a:spcPct val="15000"/>
            </a:spcAft>
            <a:buChar char="•"/>
          </a:pPr>
          <a:r>
            <a:rPr lang="es-CO" sz="5400" kern="1200" dirty="0"/>
            <a:t>  56%</a:t>
          </a:r>
        </a:p>
      </dsp:txBody>
      <dsp:txXfrm>
        <a:off x="1357308" y="184623"/>
        <a:ext cx="1928073" cy="1107739"/>
      </dsp:txXfrm>
    </dsp:sp>
    <dsp:sp modelId="{F74641E0-75C6-4EB7-A448-F58606887677}">
      <dsp:nvSpPr>
        <dsp:cNvPr id="0" name=""/>
        <dsp:cNvSpPr/>
      </dsp:nvSpPr>
      <dsp:spPr>
        <a:xfrm>
          <a:off x="0" y="378"/>
          <a:ext cx="1654628" cy="1476985"/>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CO" sz="1800" kern="1200" dirty="0"/>
            <a:t>Cumplimiento de actividades II semestre</a:t>
          </a:r>
        </a:p>
      </dsp:txBody>
      <dsp:txXfrm>
        <a:off x="72100" y="72478"/>
        <a:ext cx="1510428" cy="1332785"/>
      </dsp:txXfrm>
    </dsp:sp>
    <dsp:sp modelId="{769CD71A-EEFC-437B-B6D4-4A61924B5502}">
      <dsp:nvSpPr>
        <dsp:cNvPr id="0" name=""/>
        <dsp:cNvSpPr/>
      </dsp:nvSpPr>
      <dsp:spPr>
        <a:xfrm>
          <a:off x="1354495" y="1625442"/>
          <a:ext cx="2481942" cy="1476985"/>
        </a:xfrm>
        <a:prstGeom prst="rightArrow">
          <a:avLst>
            <a:gd name="adj1" fmla="val 75000"/>
            <a:gd name="adj2" fmla="val 50000"/>
          </a:avLst>
        </a:prstGeom>
        <a:solidFill>
          <a:schemeClr val="accent4">
            <a:tint val="40000"/>
            <a:alpha val="90000"/>
            <a:hueOff val="-3945710"/>
            <a:satOff val="22157"/>
            <a:lumOff val="1408"/>
            <a:alphaOff val="0"/>
          </a:schemeClr>
        </a:solidFill>
        <a:ln w="25400" cap="flat" cmpd="sng" algn="ctr">
          <a:solidFill>
            <a:schemeClr val="accent4">
              <a:tint val="40000"/>
              <a:alpha val="90000"/>
              <a:hueOff val="-3945710"/>
              <a:satOff val="22157"/>
              <a:lumOff val="14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285750" lvl="1" indent="-285750" algn="l" defTabSz="2400300">
            <a:lnSpc>
              <a:spcPct val="90000"/>
            </a:lnSpc>
            <a:spcBef>
              <a:spcPct val="0"/>
            </a:spcBef>
            <a:spcAft>
              <a:spcPct val="15000"/>
            </a:spcAft>
            <a:buChar char="•"/>
          </a:pPr>
          <a:r>
            <a:rPr lang="es-CO" sz="5400" kern="1200" dirty="0"/>
            <a:t>  48%</a:t>
          </a:r>
        </a:p>
      </dsp:txBody>
      <dsp:txXfrm>
        <a:off x="1354495" y="1810065"/>
        <a:ext cx="1928073" cy="1107739"/>
      </dsp:txXfrm>
    </dsp:sp>
    <dsp:sp modelId="{3D0A437C-7792-4644-9C76-48CBCD9FF4F3}">
      <dsp:nvSpPr>
        <dsp:cNvPr id="0" name=""/>
        <dsp:cNvSpPr/>
      </dsp:nvSpPr>
      <dsp:spPr>
        <a:xfrm>
          <a:off x="0" y="1625442"/>
          <a:ext cx="1654628" cy="1476985"/>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CO" sz="1800" kern="1200" dirty="0"/>
            <a:t>Avance meta</a:t>
          </a:r>
        </a:p>
      </dsp:txBody>
      <dsp:txXfrm>
        <a:off x="72100" y="1697542"/>
        <a:ext cx="1510428" cy="133278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9CD71A-EEFC-437B-B6D4-4A61924B5502}">
      <dsp:nvSpPr>
        <dsp:cNvPr id="0" name=""/>
        <dsp:cNvSpPr/>
      </dsp:nvSpPr>
      <dsp:spPr>
        <a:xfrm>
          <a:off x="1354495" y="122631"/>
          <a:ext cx="2481942" cy="1268243"/>
        </a:xfrm>
        <a:prstGeom prst="rightArrow">
          <a:avLst>
            <a:gd name="adj1" fmla="val 75000"/>
            <a:gd name="adj2" fmla="val 5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t" anchorCtr="0">
          <a:noAutofit/>
        </a:bodyPr>
        <a:lstStyle/>
        <a:p>
          <a:pPr marL="285750" lvl="1" indent="-285750" algn="l" defTabSz="2489200">
            <a:lnSpc>
              <a:spcPct val="90000"/>
            </a:lnSpc>
            <a:spcBef>
              <a:spcPct val="0"/>
            </a:spcBef>
            <a:spcAft>
              <a:spcPct val="15000"/>
            </a:spcAft>
            <a:buChar char="•"/>
          </a:pPr>
          <a:r>
            <a:rPr lang="es-CO" sz="5600" kern="1200" dirty="0"/>
            <a:t>  48%</a:t>
          </a:r>
        </a:p>
      </dsp:txBody>
      <dsp:txXfrm>
        <a:off x="1354495" y="281161"/>
        <a:ext cx="2006351" cy="951183"/>
      </dsp:txXfrm>
    </dsp:sp>
    <dsp:sp modelId="{3D0A437C-7792-4644-9C76-48CBCD9FF4F3}">
      <dsp:nvSpPr>
        <dsp:cNvPr id="0" name=""/>
        <dsp:cNvSpPr/>
      </dsp:nvSpPr>
      <dsp:spPr>
        <a:xfrm>
          <a:off x="0" y="0"/>
          <a:ext cx="1654628" cy="1513507"/>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s-CO" sz="1900" kern="1200" dirty="0"/>
            <a:t>Avance de cumplimiento</a:t>
          </a:r>
        </a:p>
      </dsp:txBody>
      <dsp:txXfrm>
        <a:off x="73883" y="73883"/>
        <a:ext cx="1506862" cy="1365741"/>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15.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7.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1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7AA63F-A613-43E8-85C6-8B6D9F67F4A3}" type="datetimeFigureOut">
              <a:rPr lang="es-CO" smtClean="0"/>
              <a:t>02/12/2016</a:t>
            </a:fld>
            <a:endParaRPr lang="es-CO"/>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E2BF590-2520-4DB8-BBE5-CAF8D07E4FE3}" type="slidenum">
              <a:rPr lang="es-CO" smtClean="0"/>
              <a:t>‹Nº›</a:t>
            </a:fld>
            <a:endParaRPr lang="es-CO"/>
          </a:p>
        </p:txBody>
      </p:sp>
    </p:spTree>
    <p:extLst>
      <p:ext uri="{BB962C8B-B14F-4D97-AF65-F5344CB8AC3E}">
        <p14:creationId xmlns:p14="http://schemas.microsoft.com/office/powerpoint/2010/main" val="34917807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9EAD8B-75D4-48BE-B0A0-49D2FEB2524F}" type="datetimeFigureOut">
              <a:rPr lang="es-CO" smtClean="0"/>
              <a:t>02/12/2016</a:t>
            </a:fld>
            <a:endParaRPr lang="es-CO"/>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D8050F-126C-4CF2-8E83-46079E7A6F21}" type="slidenum">
              <a:rPr lang="es-CO" smtClean="0"/>
              <a:t>‹Nº›</a:t>
            </a:fld>
            <a:endParaRPr lang="es-CO"/>
          </a:p>
        </p:txBody>
      </p:sp>
    </p:spTree>
    <p:extLst>
      <p:ext uri="{BB962C8B-B14F-4D97-AF65-F5344CB8AC3E}">
        <p14:creationId xmlns:p14="http://schemas.microsoft.com/office/powerpoint/2010/main" val="4045470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fld id="{2FD8050F-126C-4CF2-8E83-46079E7A6F21}" type="slidenum">
              <a:rPr lang="es-CO" smtClean="0"/>
              <a:t>30</a:t>
            </a:fld>
            <a:endParaRPr lang="es-CO"/>
          </a:p>
        </p:txBody>
      </p:sp>
    </p:spTree>
    <p:extLst>
      <p:ext uri="{BB962C8B-B14F-4D97-AF65-F5344CB8AC3E}">
        <p14:creationId xmlns:p14="http://schemas.microsoft.com/office/powerpoint/2010/main" val="2751804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a:t>La</a:t>
            </a:r>
            <a:r>
              <a:rPr lang="es-ES_tradnl" baseline="0" dirty="0"/>
              <a:t> Red de Vigilancia y Monitoreo Ambiental supera ampliamente las exigencias técnicas internacionales, cuenta con equipos del más alto nivel, seguimiento técnico 24 horas y monitoreo electrónico permanente. Los equipos cuentan con fuentes energéticas redundantes y la red posee equipos de respaldo que permiten la instalación inmediata de nuevos equipos ante fallas no resolubles in situ. </a:t>
            </a:r>
            <a:endParaRPr lang="es-ES_tradnl" dirty="0"/>
          </a:p>
        </p:txBody>
      </p:sp>
      <p:sp>
        <p:nvSpPr>
          <p:cNvPr id="4" name="Marcador de número de diapositiva 3"/>
          <p:cNvSpPr>
            <a:spLocks noGrp="1"/>
          </p:cNvSpPr>
          <p:nvPr>
            <p:ph type="sldNum" sz="quarter" idx="10"/>
          </p:nvPr>
        </p:nvSpPr>
        <p:spPr/>
        <p:txBody>
          <a:bodyPr/>
          <a:lstStyle/>
          <a:p>
            <a:pPr>
              <a:defRPr/>
            </a:pPr>
            <a:fld id="{3B694573-9DD9-B545-B6B9-6499641EAE95}" type="slidenum">
              <a:rPr lang="es-ES_tradnl" sz="1800" kern="0" smtClean="0">
                <a:solidFill>
                  <a:sysClr val="windowText" lastClr="000000"/>
                </a:solidFill>
              </a:rPr>
              <a:pPr>
                <a:defRPr/>
              </a:pPr>
              <a:t>105</a:t>
            </a:fld>
            <a:endParaRPr lang="es-ES_tradnl" sz="1800" kern="0">
              <a:solidFill>
                <a:sysClr val="windowText" lastClr="000000"/>
              </a:solidFill>
            </a:endParaRPr>
          </a:p>
        </p:txBody>
      </p:sp>
    </p:spTree>
    <p:extLst>
      <p:ext uri="{BB962C8B-B14F-4D97-AF65-F5344CB8AC3E}">
        <p14:creationId xmlns:p14="http://schemas.microsoft.com/office/powerpoint/2010/main" val="2286620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a:t>Como parte de respuesta</a:t>
            </a:r>
            <a:r>
              <a:rPr lang="es-ES_tradnl" baseline="0" dirty="0"/>
              <a:t> de las peticiones de las personas se acude a las zonas del AID y se visita a las personas interesadas de la comunidad. En estas reuniones se escuchan sus solicitudes y preguntas de forma amplia y se procura responder a sus inquietudes. Siempre se lleva registro de la solicitud y se responde de manera adecuada y formal. </a:t>
            </a:r>
            <a:endParaRPr lang="es-ES_tradnl" dirty="0"/>
          </a:p>
        </p:txBody>
      </p:sp>
      <p:sp>
        <p:nvSpPr>
          <p:cNvPr id="4" name="Marcador de número de diapositiva 3"/>
          <p:cNvSpPr>
            <a:spLocks noGrp="1"/>
          </p:cNvSpPr>
          <p:nvPr>
            <p:ph type="sldNum" sz="quarter" idx="10"/>
          </p:nvPr>
        </p:nvSpPr>
        <p:spPr/>
        <p:txBody>
          <a:bodyPr/>
          <a:lstStyle/>
          <a:p>
            <a:pPr>
              <a:defRPr/>
            </a:pPr>
            <a:fld id="{3B694573-9DD9-B545-B6B9-6499641EAE95}" type="slidenum">
              <a:rPr lang="es-ES_tradnl" sz="1800" kern="0" smtClean="0">
                <a:solidFill>
                  <a:sysClr val="windowText" lastClr="000000"/>
                </a:solidFill>
              </a:rPr>
              <a:pPr>
                <a:defRPr/>
              </a:pPr>
              <a:t>97</a:t>
            </a:fld>
            <a:endParaRPr lang="es-ES_tradnl" sz="1800" kern="0">
              <a:solidFill>
                <a:sysClr val="windowText" lastClr="000000"/>
              </a:solidFill>
            </a:endParaRPr>
          </a:p>
        </p:txBody>
      </p:sp>
    </p:spTree>
    <p:extLst>
      <p:ext uri="{BB962C8B-B14F-4D97-AF65-F5344CB8AC3E}">
        <p14:creationId xmlns:p14="http://schemas.microsoft.com/office/powerpoint/2010/main" val="2927793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a:t>Se atienden</a:t>
            </a:r>
            <a:r>
              <a:rPr lang="es-ES_tradnl" baseline="0" dirty="0"/>
              <a:t> también las preguntas técnicas más específicas de las comunidades, de forma directa y en el lugar que se determine, incluyendo sus propias casas. </a:t>
            </a:r>
            <a:endParaRPr lang="es-ES_tradnl" dirty="0"/>
          </a:p>
        </p:txBody>
      </p:sp>
      <p:sp>
        <p:nvSpPr>
          <p:cNvPr id="4" name="Marcador de número de diapositiva 3"/>
          <p:cNvSpPr>
            <a:spLocks noGrp="1"/>
          </p:cNvSpPr>
          <p:nvPr>
            <p:ph type="sldNum" sz="quarter" idx="10"/>
          </p:nvPr>
        </p:nvSpPr>
        <p:spPr/>
        <p:txBody>
          <a:bodyPr/>
          <a:lstStyle/>
          <a:p>
            <a:pPr>
              <a:defRPr/>
            </a:pPr>
            <a:fld id="{3B694573-9DD9-B545-B6B9-6499641EAE95}" type="slidenum">
              <a:rPr lang="es-ES_tradnl" sz="1800" kern="0" smtClean="0">
                <a:solidFill>
                  <a:sysClr val="windowText" lastClr="000000"/>
                </a:solidFill>
              </a:rPr>
              <a:pPr>
                <a:defRPr/>
              </a:pPr>
              <a:t>98</a:t>
            </a:fld>
            <a:endParaRPr lang="es-ES_tradnl" sz="1800" kern="0">
              <a:solidFill>
                <a:sysClr val="windowText" lastClr="000000"/>
              </a:solidFill>
            </a:endParaRPr>
          </a:p>
        </p:txBody>
      </p:sp>
    </p:spTree>
    <p:extLst>
      <p:ext uri="{BB962C8B-B14F-4D97-AF65-F5344CB8AC3E}">
        <p14:creationId xmlns:p14="http://schemas.microsoft.com/office/powerpoint/2010/main" val="4198595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a:t>Como parte de respuesta</a:t>
            </a:r>
            <a:r>
              <a:rPr lang="es-ES_tradnl" baseline="0" dirty="0"/>
              <a:t> de las peticiones de las personas se acude a las zonas del AID y se visita a las personas interesadas de la comunidad. En estas reuniones se escuchan sus solicitudes y preguntas de forma amplia y se procura responder a sus inquietudes. Siempre se lleva registro de la solicitud y se responde de manera adecuada y formal. </a:t>
            </a:r>
            <a:endParaRPr lang="es-ES_tradnl" dirty="0"/>
          </a:p>
        </p:txBody>
      </p:sp>
      <p:sp>
        <p:nvSpPr>
          <p:cNvPr id="4" name="Marcador de número de diapositiva 3"/>
          <p:cNvSpPr>
            <a:spLocks noGrp="1"/>
          </p:cNvSpPr>
          <p:nvPr>
            <p:ph type="sldNum" sz="quarter" idx="10"/>
          </p:nvPr>
        </p:nvSpPr>
        <p:spPr/>
        <p:txBody>
          <a:bodyPr/>
          <a:lstStyle/>
          <a:p>
            <a:pPr>
              <a:defRPr/>
            </a:pPr>
            <a:fld id="{3B694573-9DD9-B545-B6B9-6499641EAE95}" type="slidenum">
              <a:rPr lang="es-ES_tradnl" sz="1800" kern="0" smtClean="0">
                <a:solidFill>
                  <a:sysClr val="windowText" lastClr="000000"/>
                </a:solidFill>
              </a:rPr>
              <a:pPr>
                <a:defRPr/>
              </a:pPr>
              <a:t>99</a:t>
            </a:fld>
            <a:endParaRPr lang="es-ES_tradnl" sz="1800" kern="0">
              <a:solidFill>
                <a:sysClr val="windowText" lastClr="000000"/>
              </a:solidFill>
            </a:endParaRPr>
          </a:p>
        </p:txBody>
      </p:sp>
    </p:spTree>
    <p:extLst>
      <p:ext uri="{BB962C8B-B14F-4D97-AF65-F5344CB8AC3E}">
        <p14:creationId xmlns:p14="http://schemas.microsoft.com/office/powerpoint/2010/main" val="134184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a:t>El</a:t>
            </a:r>
            <a:r>
              <a:rPr lang="es-ES_tradnl" baseline="0" dirty="0"/>
              <a:t> diálogo con las comunidades es continuo, respetando la jerarquía comunitaria: Autoridades Municipales y Locales, Juntas de Acción Comunal, Organizaciones Comunitarias y Personas interesadas. El grupo social está disponible permanentemente, organiza reuniones periódicas abiertas y atiende también a las personas individuales interesadas, sin necesidad de ningún mediador. </a:t>
            </a:r>
            <a:endParaRPr lang="es-ES_tradnl" dirty="0"/>
          </a:p>
        </p:txBody>
      </p:sp>
      <p:sp>
        <p:nvSpPr>
          <p:cNvPr id="4" name="Marcador de número de diapositiva 3"/>
          <p:cNvSpPr>
            <a:spLocks noGrp="1"/>
          </p:cNvSpPr>
          <p:nvPr>
            <p:ph type="sldNum" sz="quarter" idx="10"/>
          </p:nvPr>
        </p:nvSpPr>
        <p:spPr/>
        <p:txBody>
          <a:bodyPr/>
          <a:lstStyle/>
          <a:p>
            <a:pPr>
              <a:defRPr/>
            </a:pPr>
            <a:fld id="{3B694573-9DD9-B545-B6B9-6499641EAE95}" type="slidenum">
              <a:rPr lang="es-ES_tradnl" sz="1800" kern="0" smtClean="0">
                <a:solidFill>
                  <a:sysClr val="windowText" lastClr="000000"/>
                </a:solidFill>
              </a:rPr>
              <a:pPr>
                <a:defRPr/>
              </a:pPr>
              <a:t>100</a:t>
            </a:fld>
            <a:endParaRPr lang="es-ES_tradnl" sz="1800" kern="0">
              <a:solidFill>
                <a:sysClr val="windowText" lastClr="000000"/>
              </a:solidFill>
            </a:endParaRPr>
          </a:p>
        </p:txBody>
      </p:sp>
    </p:spTree>
    <p:extLst>
      <p:ext uri="{BB962C8B-B14F-4D97-AF65-F5344CB8AC3E}">
        <p14:creationId xmlns:p14="http://schemas.microsoft.com/office/powerpoint/2010/main" val="3810394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a:t>Las organizaciones</a:t>
            </a:r>
            <a:r>
              <a:rPr lang="es-ES_tradnl" baseline="0" dirty="0"/>
              <a:t> comunitarias participan de reuniones donde pueden realizar su función de supervisión de las acciones ambientales, sin perjuicio de la atención directa de las comunidades y sus grupos de representación. </a:t>
            </a:r>
            <a:endParaRPr lang="es-ES_tradnl" dirty="0"/>
          </a:p>
        </p:txBody>
      </p:sp>
      <p:sp>
        <p:nvSpPr>
          <p:cNvPr id="4" name="Marcador de número de diapositiva 3"/>
          <p:cNvSpPr>
            <a:spLocks noGrp="1"/>
          </p:cNvSpPr>
          <p:nvPr>
            <p:ph type="sldNum" sz="quarter" idx="10"/>
          </p:nvPr>
        </p:nvSpPr>
        <p:spPr/>
        <p:txBody>
          <a:bodyPr/>
          <a:lstStyle/>
          <a:p>
            <a:pPr>
              <a:defRPr/>
            </a:pPr>
            <a:fld id="{3B694573-9DD9-B545-B6B9-6499641EAE95}" type="slidenum">
              <a:rPr lang="es-ES_tradnl" sz="1800" kern="0" smtClean="0">
                <a:solidFill>
                  <a:sysClr val="windowText" lastClr="000000"/>
                </a:solidFill>
              </a:rPr>
              <a:pPr>
                <a:defRPr/>
              </a:pPr>
              <a:t>101</a:t>
            </a:fld>
            <a:endParaRPr lang="es-ES_tradnl" sz="1800" kern="0">
              <a:solidFill>
                <a:sysClr val="windowText" lastClr="000000"/>
              </a:solidFill>
            </a:endParaRPr>
          </a:p>
        </p:txBody>
      </p:sp>
    </p:spTree>
    <p:extLst>
      <p:ext uri="{BB962C8B-B14F-4D97-AF65-F5344CB8AC3E}">
        <p14:creationId xmlns:p14="http://schemas.microsoft.com/office/powerpoint/2010/main" val="2547880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a:t>La intervención de Jorge Rosillo, Gerente del Aeropuerto de Islas Galápagos, referente mundial</a:t>
            </a:r>
            <a:r>
              <a:rPr lang="es-ES_tradnl" baseline="0" dirty="0"/>
              <a:t> en diseño y operación aeroportuaria verde</a:t>
            </a:r>
            <a:endParaRPr lang="es-ES_tradnl" dirty="0"/>
          </a:p>
        </p:txBody>
      </p:sp>
      <p:sp>
        <p:nvSpPr>
          <p:cNvPr id="4" name="Marcador de número de diapositiva 3"/>
          <p:cNvSpPr>
            <a:spLocks noGrp="1"/>
          </p:cNvSpPr>
          <p:nvPr>
            <p:ph type="sldNum" sz="quarter" idx="10"/>
          </p:nvPr>
        </p:nvSpPr>
        <p:spPr/>
        <p:txBody>
          <a:bodyPr/>
          <a:lstStyle/>
          <a:p>
            <a:pPr>
              <a:defRPr/>
            </a:pPr>
            <a:fld id="{3B694573-9DD9-B545-B6B9-6499641EAE95}" type="slidenum">
              <a:rPr lang="es-ES_tradnl" sz="1800" kern="0" smtClean="0">
                <a:solidFill>
                  <a:sysClr val="windowText" lastClr="000000"/>
                </a:solidFill>
              </a:rPr>
              <a:pPr>
                <a:defRPr/>
              </a:pPr>
              <a:t>102</a:t>
            </a:fld>
            <a:endParaRPr lang="es-ES_tradnl" sz="1800" kern="0">
              <a:solidFill>
                <a:sysClr val="windowText" lastClr="000000"/>
              </a:solidFill>
            </a:endParaRPr>
          </a:p>
        </p:txBody>
      </p:sp>
    </p:spTree>
    <p:extLst>
      <p:ext uri="{BB962C8B-B14F-4D97-AF65-F5344CB8AC3E}">
        <p14:creationId xmlns:p14="http://schemas.microsoft.com/office/powerpoint/2010/main" val="1515805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a:t>La intervención de Jorge Rosillo, Gerente del Aeropuerto de Islas Galápagos, referente mundial</a:t>
            </a:r>
            <a:r>
              <a:rPr lang="es-ES_tradnl" baseline="0" dirty="0"/>
              <a:t> en diseño y operación aeroportuaria verde</a:t>
            </a:r>
            <a:endParaRPr lang="es-ES_tradnl" dirty="0"/>
          </a:p>
        </p:txBody>
      </p:sp>
      <p:sp>
        <p:nvSpPr>
          <p:cNvPr id="4" name="Marcador de número de diapositiva 3"/>
          <p:cNvSpPr>
            <a:spLocks noGrp="1"/>
          </p:cNvSpPr>
          <p:nvPr>
            <p:ph type="sldNum" sz="quarter" idx="10"/>
          </p:nvPr>
        </p:nvSpPr>
        <p:spPr/>
        <p:txBody>
          <a:bodyPr/>
          <a:lstStyle/>
          <a:p>
            <a:pPr>
              <a:defRPr/>
            </a:pPr>
            <a:fld id="{3B694573-9DD9-B545-B6B9-6499641EAE95}" type="slidenum">
              <a:rPr lang="es-ES_tradnl" sz="1800" kern="0" smtClean="0">
                <a:solidFill>
                  <a:sysClr val="windowText" lastClr="000000"/>
                </a:solidFill>
              </a:rPr>
              <a:pPr>
                <a:defRPr/>
              </a:pPr>
              <a:t>103</a:t>
            </a:fld>
            <a:endParaRPr lang="es-ES_tradnl" sz="1800" kern="0">
              <a:solidFill>
                <a:sysClr val="windowText" lastClr="000000"/>
              </a:solidFill>
            </a:endParaRPr>
          </a:p>
        </p:txBody>
      </p:sp>
    </p:spTree>
    <p:extLst>
      <p:ext uri="{BB962C8B-B14F-4D97-AF65-F5344CB8AC3E}">
        <p14:creationId xmlns:p14="http://schemas.microsoft.com/office/powerpoint/2010/main" val="1410586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a:t>La</a:t>
            </a:r>
            <a:r>
              <a:rPr lang="es-ES_tradnl" baseline="0" dirty="0"/>
              <a:t> Red de Vigilancia y Monitoreo Ambiental supera ampliamente las exigencias técnicas internacionales, cuenta con equipos del más alto nivel, seguimiento técnico 24 horas y monitoreo electrónico permanente. Los equipos cuentan con fuentes energéticas redundantes y la red posee equipos de respaldo que permiten la instalación inmediata de nuevos equipos ante fallas no resolubles in situ. </a:t>
            </a:r>
            <a:endParaRPr lang="es-ES_tradnl" dirty="0"/>
          </a:p>
        </p:txBody>
      </p:sp>
      <p:sp>
        <p:nvSpPr>
          <p:cNvPr id="4" name="Marcador de número de diapositiva 3"/>
          <p:cNvSpPr>
            <a:spLocks noGrp="1"/>
          </p:cNvSpPr>
          <p:nvPr>
            <p:ph type="sldNum" sz="quarter" idx="10"/>
          </p:nvPr>
        </p:nvSpPr>
        <p:spPr/>
        <p:txBody>
          <a:bodyPr/>
          <a:lstStyle/>
          <a:p>
            <a:pPr>
              <a:defRPr/>
            </a:pPr>
            <a:fld id="{3B694573-9DD9-B545-B6B9-6499641EAE95}" type="slidenum">
              <a:rPr lang="es-ES_tradnl" sz="1800" kern="0" smtClean="0">
                <a:solidFill>
                  <a:sysClr val="windowText" lastClr="000000"/>
                </a:solidFill>
              </a:rPr>
              <a:pPr>
                <a:defRPr/>
              </a:pPr>
              <a:t>104</a:t>
            </a:fld>
            <a:endParaRPr lang="es-ES_tradnl" sz="1800" kern="0">
              <a:solidFill>
                <a:sysClr val="windowText" lastClr="000000"/>
              </a:solidFill>
            </a:endParaRPr>
          </a:p>
        </p:txBody>
      </p:sp>
    </p:spTree>
    <p:extLst>
      <p:ext uri="{BB962C8B-B14F-4D97-AF65-F5344CB8AC3E}">
        <p14:creationId xmlns:p14="http://schemas.microsoft.com/office/powerpoint/2010/main" val="1823874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CO"/>
          </a:p>
        </p:txBody>
      </p:sp>
      <p:sp>
        <p:nvSpPr>
          <p:cNvPr id="3" name="2 Subtítulo"/>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CO"/>
          </a:p>
        </p:txBody>
      </p:sp>
      <p:sp>
        <p:nvSpPr>
          <p:cNvPr id="4" name="3 Marcador de fecha"/>
          <p:cNvSpPr>
            <a:spLocks noGrp="1"/>
          </p:cNvSpPr>
          <p:nvPr>
            <p:ph type="dt" sz="half" idx="10"/>
          </p:nvPr>
        </p:nvSpPr>
        <p:spPr/>
        <p:txBody>
          <a:bodyPr/>
          <a:lstStyle/>
          <a:p>
            <a:fld id="{8180F62D-2D0E-4772-89DA-FA7116AC90C0}" type="datetimeFigureOut">
              <a:rPr lang="es-CO" smtClean="0"/>
              <a:t>02/12/2016</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1B8C57D7-80DD-4A07-A1EA-5D0343306C12}" type="slidenum">
              <a:rPr lang="es-CO" smtClean="0"/>
              <a:t>‹Nº›</a:t>
            </a:fld>
            <a:endParaRPr lang="es-CO"/>
          </a:p>
        </p:txBody>
      </p:sp>
    </p:spTree>
    <p:extLst>
      <p:ext uri="{BB962C8B-B14F-4D97-AF65-F5344CB8AC3E}">
        <p14:creationId xmlns:p14="http://schemas.microsoft.com/office/powerpoint/2010/main" val="3514498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8180F62D-2D0E-4772-89DA-FA7116AC90C0}" type="datetimeFigureOut">
              <a:rPr lang="es-CO" smtClean="0"/>
              <a:t>02/12/2016</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1B8C57D7-80DD-4A07-A1EA-5D0343306C12}" type="slidenum">
              <a:rPr lang="es-CO" smtClean="0"/>
              <a:t>‹Nº›</a:t>
            </a:fld>
            <a:endParaRPr lang="es-CO"/>
          </a:p>
        </p:txBody>
      </p:sp>
    </p:spTree>
    <p:extLst>
      <p:ext uri="{BB962C8B-B14F-4D97-AF65-F5344CB8AC3E}">
        <p14:creationId xmlns:p14="http://schemas.microsoft.com/office/powerpoint/2010/main" val="1669546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8180F62D-2D0E-4772-89DA-FA7116AC90C0}" type="datetimeFigureOut">
              <a:rPr lang="es-CO" smtClean="0"/>
              <a:t>02/12/2016</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1B8C57D7-80DD-4A07-A1EA-5D0343306C12}" type="slidenum">
              <a:rPr lang="es-CO" smtClean="0"/>
              <a:t>‹Nº›</a:t>
            </a:fld>
            <a:endParaRPr lang="es-CO"/>
          </a:p>
        </p:txBody>
      </p:sp>
    </p:spTree>
    <p:extLst>
      <p:ext uri="{BB962C8B-B14F-4D97-AF65-F5344CB8AC3E}">
        <p14:creationId xmlns:p14="http://schemas.microsoft.com/office/powerpoint/2010/main" val="42629635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7"/>
            <a:ext cx="7772400" cy="1470025"/>
          </a:xfrm>
        </p:spPr>
        <p:txBody>
          <a:bodyPr/>
          <a:lstStyle/>
          <a:p>
            <a:r>
              <a:rPr lang="es-ES"/>
              <a:t>Haga clic para modificar el estilo de título del patrón</a:t>
            </a:r>
            <a:endParaRPr lang="es-CO"/>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s-ES"/>
              <a:t>Haga clic para modificar el estilo de subtítulo del patrón</a:t>
            </a:r>
            <a:endParaRPr lang="es-CO"/>
          </a:p>
        </p:txBody>
      </p:sp>
      <p:sp>
        <p:nvSpPr>
          <p:cNvPr id="4" name="3 Marcador de fecha"/>
          <p:cNvSpPr>
            <a:spLocks noGrp="1"/>
          </p:cNvSpPr>
          <p:nvPr>
            <p:ph type="dt" sz="half" idx="10"/>
          </p:nvPr>
        </p:nvSpPr>
        <p:spPr/>
        <p:txBody>
          <a:bodyPr/>
          <a:lstStyle/>
          <a:p>
            <a:fld id="{8180F62D-2D0E-4772-89DA-FA7116AC90C0}" type="datetimeFigureOut">
              <a:rPr lang="es-CO" smtClean="0">
                <a:solidFill>
                  <a:prstClr val="black">
                    <a:tint val="75000"/>
                  </a:prstClr>
                </a:solidFill>
              </a:rPr>
              <a:pPr/>
              <a:t>02/12/2016</a:t>
            </a:fld>
            <a:endParaRPr lang="es-C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B8C57D7-80DD-4A07-A1EA-5D0343306C12}"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2113650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8180F62D-2D0E-4772-89DA-FA7116AC90C0}" type="datetimeFigureOut">
              <a:rPr lang="es-CO" smtClean="0">
                <a:solidFill>
                  <a:prstClr val="black">
                    <a:tint val="75000"/>
                  </a:prstClr>
                </a:solidFill>
              </a:rPr>
              <a:pPr/>
              <a:t>02/12/2016</a:t>
            </a:fld>
            <a:endParaRPr lang="es-C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B8C57D7-80DD-4A07-A1EA-5D0343306C12}"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1880169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2"/>
            <a:ext cx="7772400" cy="1362075"/>
          </a:xfrm>
        </p:spPr>
        <p:txBody>
          <a:bodyPr anchor="t"/>
          <a:lstStyle>
            <a:lvl1pPr algn="l">
              <a:defRPr sz="3001" b="1" cap="all"/>
            </a:lvl1pPr>
          </a:lstStyle>
          <a:p>
            <a:r>
              <a:rPr lang="es-ES"/>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91" indent="0">
              <a:buNone/>
              <a:defRPr sz="1350">
                <a:solidFill>
                  <a:schemeClr val="tx1">
                    <a:tint val="75000"/>
                  </a:schemeClr>
                </a:solidFill>
              </a:defRPr>
            </a:lvl2pPr>
            <a:lvl3pPr marL="685983" indent="0">
              <a:buNone/>
              <a:defRPr sz="1200">
                <a:solidFill>
                  <a:schemeClr val="tx1">
                    <a:tint val="75000"/>
                  </a:schemeClr>
                </a:solidFill>
              </a:defRPr>
            </a:lvl3pPr>
            <a:lvl4pPr marL="1028974" indent="0">
              <a:buNone/>
              <a:defRPr sz="1050">
                <a:solidFill>
                  <a:schemeClr val="tx1">
                    <a:tint val="75000"/>
                  </a:schemeClr>
                </a:solidFill>
              </a:defRPr>
            </a:lvl4pPr>
            <a:lvl5pPr marL="1371966" indent="0">
              <a:buNone/>
              <a:defRPr sz="1050">
                <a:solidFill>
                  <a:schemeClr val="tx1">
                    <a:tint val="75000"/>
                  </a:schemeClr>
                </a:solidFill>
              </a:defRPr>
            </a:lvl5pPr>
            <a:lvl6pPr marL="1714957" indent="0">
              <a:buNone/>
              <a:defRPr sz="1050">
                <a:solidFill>
                  <a:schemeClr val="tx1">
                    <a:tint val="75000"/>
                  </a:schemeClr>
                </a:solidFill>
              </a:defRPr>
            </a:lvl6pPr>
            <a:lvl7pPr marL="2057949" indent="0">
              <a:buNone/>
              <a:defRPr sz="1050">
                <a:solidFill>
                  <a:schemeClr val="tx1">
                    <a:tint val="75000"/>
                  </a:schemeClr>
                </a:solidFill>
              </a:defRPr>
            </a:lvl7pPr>
            <a:lvl8pPr marL="2400940" indent="0">
              <a:buNone/>
              <a:defRPr sz="1050">
                <a:solidFill>
                  <a:schemeClr val="tx1">
                    <a:tint val="75000"/>
                  </a:schemeClr>
                </a:solidFill>
              </a:defRPr>
            </a:lvl8pPr>
            <a:lvl9pPr marL="2743932" indent="0">
              <a:buNone/>
              <a:defRPr sz="105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8180F62D-2D0E-4772-89DA-FA7116AC90C0}" type="datetimeFigureOut">
              <a:rPr lang="es-CO" smtClean="0">
                <a:solidFill>
                  <a:prstClr val="black">
                    <a:tint val="75000"/>
                  </a:prstClr>
                </a:solidFill>
              </a:rPr>
              <a:pPr/>
              <a:t>02/12/2016</a:t>
            </a:fld>
            <a:endParaRPr lang="es-C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B8C57D7-80DD-4A07-A1EA-5D0343306C12}"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2515733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sz="half" idx="1"/>
          </p:nvPr>
        </p:nvSpPr>
        <p:spPr>
          <a:xfrm>
            <a:off x="457200" y="1600202"/>
            <a:ext cx="4038600" cy="4525963"/>
          </a:xfrm>
        </p:spPr>
        <p:txBody>
          <a:bodyPr/>
          <a:lstStyle>
            <a:lvl1pPr>
              <a:defRPr sz="2101"/>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contenido"/>
          <p:cNvSpPr>
            <a:spLocks noGrp="1"/>
          </p:cNvSpPr>
          <p:nvPr>
            <p:ph sz="half" idx="2"/>
          </p:nvPr>
        </p:nvSpPr>
        <p:spPr>
          <a:xfrm>
            <a:off x="4648200" y="1600202"/>
            <a:ext cx="4038600" cy="4525963"/>
          </a:xfrm>
        </p:spPr>
        <p:txBody>
          <a:bodyPr/>
          <a:lstStyle>
            <a:lvl1pPr>
              <a:defRPr sz="2101"/>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fecha"/>
          <p:cNvSpPr>
            <a:spLocks noGrp="1"/>
          </p:cNvSpPr>
          <p:nvPr>
            <p:ph type="dt" sz="half" idx="10"/>
          </p:nvPr>
        </p:nvSpPr>
        <p:spPr/>
        <p:txBody>
          <a:bodyPr/>
          <a:lstStyle/>
          <a:p>
            <a:fld id="{8180F62D-2D0E-4772-89DA-FA7116AC90C0}" type="datetimeFigureOut">
              <a:rPr lang="es-CO" smtClean="0">
                <a:solidFill>
                  <a:prstClr val="black">
                    <a:tint val="75000"/>
                  </a:prstClr>
                </a:solidFill>
              </a:rPr>
              <a:pPr/>
              <a:t>02/12/2016</a:t>
            </a:fld>
            <a:endParaRPr lang="es-CO">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CO">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1B8C57D7-80DD-4A07-A1EA-5D0343306C12}"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2869206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18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18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6 Marcador de fecha"/>
          <p:cNvSpPr>
            <a:spLocks noGrp="1"/>
          </p:cNvSpPr>
          <p:nvPr>
            <p:ph type="dt" sz="half" idx="10"/>
          </p:nvPr>
        </p:nvSpPr>
        <p:spPr/>
        <p:txBody>
          <a:bodyPr/>
          <a:lstStyle/>
          <a:p>
            <a:fld id="{8180F62D-2D0E-4772-89DA-FA7116AC90C0}" type="datetimeFigureOut">
              <a:rPr lang="es-CO" smtClean="0">
                <a:solidFill>
                  <a:prstClr val="black">
                    <a:tint val="75000"/>
                  </a:prstClr>
                </a:solidFill>
              </a:rPr>
              <a:pPr/>
              <a:t>02/12/2016</a:t>
            </a:fld>
            <a:endParaRPr lang="es-CO">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CO">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1B8C57D7-80DD-4A07-A1EA-5D0343306C12}"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7578000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fecha"/>
          <p:cNvSpPr>
            <a:spLocks noGrp="1"/>
          </p:cNvSpPr>
          <p:nvPr>
            <p:ph type="dt" sz="half" idx="10"/>
          </p:nvPr>
        </p:nvSpPr>
        <p:spPr/>
        <p:txBody>
          <a:bodyPr/>
          <a:lstStyle/>
          <a:p>
            <a:fld id="{8180F62D-2D0E-4772-89DA-FA7116AC90C0}" type="datetimeFigureOut">
              <a:rPr lang="es-CO" smtClean="0">
                <a:solidFill>
                  <a:prstClr val="black">
                    <a:tint val="75000"/>
                  </a:prstClr>
                </a:solidFill>
              </a:rPr>
              <a:pPr/>
              <a:t>02/12/2016</a:t>
            </a:fld>
            <a:endParaRPr lang="es-CO">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CO">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1B8C57D7-80DD-4A07-A1EA-5D0343306C12}"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24433425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8180F62D-2D0E-4772-89DA-FA7116AC90C0}" type="datetimeFigureOut">
              <a:rPr lang="es-CO" smtClean="0">
                <a:solidFill>
                  <a:prstClr val="black">
                    <a:tint val="75000"/>
                  </a:prstClr>
                </a:solidFill>
              </a:rPr>
              <a:pPr/>
              <a:t>02/12/2016</a:t>
            </a:fld>
            <a:endParaRPr lang="es-CO">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CO">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1B8C57D7-80DD-4A07-A1EA-5D0343306C12}"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17813338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73050"/>
            <a:ext cx="3008313" cy="1162050"/>
          </a:xfrm>
        </p:spPr>
        <p:txBody>
          <a:bodyPr anchor="b"/>
          <a:lstStyle>
            <a:lvl1pPr algn="l">
              <a:defRPr sz="1500" b="1"/>
            </a:lvl1pPr>
          </a:lstStyle>
          <a:p>
            <a:r>
              <a:rPr lang="es-ES"/>
              <a:t>Haga clic para modificar el estilo de título del patrón</a:t>
            </a:r>
            <a:endParaRPr lang="es-CO"/>
          </a:p>
        </p:txBody>
      </p:sp>
      <p:sp>
        <p:nvSpPr>
          <p:cNvPr id="3" name="2 Marcador de contenido"/>
          <p:cNvSpPr>
            <a:spLocks noGrp="1"/>
          </p:cNvSpPr>
          <p:nvPr>
            <p:ph idx="1"/>
          </p:nvPr>
        </p:nvSpPr>
        <p:spPr>
          <a:xfrm>
            <a:off x="3575050" y="273052"/>
            <a:ext cx="5111750" cy="5853113"/>
          </a:xfrm>
        </p:spPr>
        <p:txBody>
          <a:bodyPr/>
          <a:lstStyle>
            <a:lvl1pPr>
              <a:defRPr sz="2401"/>
            </a:lvl1pPr>
            <a:lvl2pPr>
              <a:defRPr sz="2101"/>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texto"/>
          <p:cNvSpPr>
            <a:spLocks noGrp="1"/>
          </p:cNvSpPr>
          <p:nvPr>
            <p:ph type="body" sz="half" idx="2"/>
          </p:nvPr>
        </p:nvSpPr>
        <p:spPr>
          <a:xfrm>
            <a:off x="457201" y="1435102"/>
            <a:ext cx="3008313" cy="4691063"/>
          </a:xfrm>
        </p:spPr>
        <p:txBody>
          <a:bodyPr/>
          <a:lstStyle>
            <a:lvl1pPr marL="0" indent="0">
              <a:buNone/>
              <a:defRPr sz="105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8180F62D-2D0E-4772-89DA-FA7116AC90C0}" type="datetimeFigureOut">
              <a:rPr lang="es-CO" smtClean="0">
                <a:solidFill>
                  <a:prstClr val="black">
                    <a:tint val="75000"/>
                  </a:prstClr>
                </a:solidFill>
              </a:rPr>
              <a:pPr/>
              <a:t>02/12/2016</a:t>
            </a:fld>
            <a:endParaRPr lang="es-CO">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CO">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1B8C57D7-80DD-4A07-A1EA-5D0343306C12}"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3288795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Haga clic para modificar el estilo de título del patrón</a:t>
            </a:r>
            <a:endParaRPr lang="es-CO" dirty="0"/>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3 Marcador de fecha"/>
          <p:cNvSpPr>
            <a:spLocks noGrp="1"/>
          </p:cNvSpPr>
          <p:nvPr>
            <p:ph type="dt" sz="half" idx="10"/>
          </p:nvPr>
        </p:nvSpPr>
        <p:spPr/>
        <p:txBody>
          <a:bodyPr/>
          <a:lstStyle/>
          <a:p>
            <a:fld id="{8180F62D-2D0E-4772-89DA-FA7116AC90C0}" type="datetimeFigureOut">
              <a:rPr lang="es-CO" smtClean="0"/>
              <a:t>02/12/2016</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1B8C57D7-80DD-4A07-A1EA-5D0343306C12}" type="slidenum">
              <a:rPr lang="es-CO" smtClean="0"/>
              <a:t>‹Nº›</a:t>
            </a:fld>
            <a:endParaRPr lang="es-CO"/>
          </a:p>
        </p:txBody>
      </p:sp>
    </p:spTree>
    <p:extLst>
      <p:ext uri="{BB962C8B-B14F-4D97-AF65-F5344CB8AC3E}">
        <p14:creationId xmlns:p14="http://schemas.microsoft.com/office/powerpoint/2010/main" val="41670717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1500" b="1"/>
            </a:lvl1pPr>
          </a:lstStyle>
          <a:p>
            <a:r>
              <a:rPr lang="es-ES"/>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2401"/>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endParaRPr lang="es-CO"/>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05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8180F62D-2D0E-4772-89DA-FA7116AC90C0}" type="datetimeFigureOut">
              <a:rPr lang="es-CO" smtClean="0">
                <a:solidFill>
                  <a:prstClr val="black">
                    <a:tint val="75000"/>
                  </a:prstClr>
                </a:solidFill>
              </a:rPr>
              <a:pPr/>
              <a:t>02/12/2016</a:t>
            </a:fld>
            <a:endParaRPr lang="es-CO">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CO">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1B8C57D7-80DD-4A07-A1EA-5D0343306C12}"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17544567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8180F62D-2D0E-4772-89DA-FA7116AC90C0}" type="datetimeFigureOut">
              <a:rPr lang="es-CO" smtClean="0">
                <a:solidFill>
                  <a:prstClr val="black">
                    <a:tint val="75000"/>
                  </a:prstClr>
                </a:solidFill>
              </a:rPr>
              <a:pPr/>
              <a:t>02/12/2016</a:t>
            </a:fld>
            <a:endParaRPr lang="es-C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B8C57D7-80DD-4A07-A1EA-5D0343306C12}"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29158283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40"/>
            <a:ext cx="2057400" cy="5851525"/>
          </a:xfrm>
        </p:spPr>
        <p:txBody>
          <a:bodyPr vert="eaVert"/>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457200" y="274640"/>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8180F62D-2D0E-4772-89DA-FA7116AC90C0}" type="datetimeFigureOut">
              <a:rPr lang="es-CO" smtClean="0">
                <a:solidFill>
                  <a:prstClr val="black">
                    <a:tint val="75000"/>
                  </a:prstClr>
                </a:solidFill>
              </a:rPr>
              <a:pPr/>
              <a:t>02/12/2016</a:t>
            </a:fld>
            <a:endParaRPr lang="es-C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B8C57D7-80DD-4A07-A1EA-5D0343306C12}"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33618412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7"/>
            <a:ext cx="7772400" cy="1470025"/>
          </a:xfrm>
        </p:spPr>
        <p:txBody>
          <a:bodyPr/>
          <a:lstStyle/>
          <a:p>
            <a:r>
              <a:rPr lang="es-ES"/>
              <a:t>Haga clic para modificar el estilo de título del patrón</a:t>
            </a:r>
            <a:endParaRPr lang="es-CO"/>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s-ES"/>
              <a:t>Haga clic para modificar el estilo de subtítulo del patrón</a:t>
            </a:r>
            <a:endParaRPr lang="es-CO"/>
          </a:p>
        </p:txBody>
      </p:sp>
      <p:sp>
        <p:nvSpPr>
          <p:cNvPr id="4" name="3 Marcador de fecha"/>
          <p:cNvSpPr>
            <a:spLocks noGrp="1"/>
          </p:cNvSpPr>
          <p:nvPr>
            <p:ph type="dt" sz="half" idx="10"/>
          </p:nvPr>
        </p:nvSpPr>
        <p:spPr/>
        <p:txBody>
          <a:bodyPr/>
          <a:lstStyle/>
          <a:p>
            <a:fld id="{8180F62D-2D0E-4772-89DA-FA7116AC90C0}" type="datetimeFigureOut">
              <a:rPr lang="es-CO" smtClean="0">
                <a:solidFill>
                  <a:prstClr val="black">
                    <a:tint val="75000"/>
                  </a:prstClr>
                </a:solidFill>
              </a:rPr>
              <a:pPr/>
              <a:t>02/12/2016</a:t>
            </a:fld>
            <a:endParaRPr lang="es-C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B8C57D7-80DD-4A07-A1EA-5D0343306C12}"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10021102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8180F62D-2D0E-4772-89DA-FA7116AC90C0}" type="datetimeFigureOut">
              <a:rPr lang="es-CO" smtClean="0">
                <a:solidFill>
                  <a:prstClr val="black">
                    <a:tint val="75000"/>
                  </a:prstClr>
                </a:solidFill>
              </a:rPr>
              <a:pPr/>
              <a:t>02/12/2016</a:t>
            </a:fld>
            <a:endParaRPr lang="es-C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B8C57D7-80DD-4A07-A1EA-5D0343306C12}"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2982238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2"/>
            <a:ext cx="7772400" cy="1362075"/>
          </a:xfrm>
        </p:spPr>
        <p:txBody>
          <a:bodyPr anchor="t"/>
          <a:lstStyle>
            <a:lvl1pPr algn="l">
              <a:defRPr sz="3001" b="1" cap="all"/>
            </a:lvl1pPr>
          </a:lstStyle>
          <a:p>
            <a:r>
              <a:rPr lang="es-ES"/>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91" indent="0">
              <a:buNone/>
              <a:defRPr sz="1350">
                <a:solidFill>
                  <a:schemeClr val="tx1">
                    <a:tint val="75000"/>
                  </a:schemeClr>
                </a:solidFill>
              </a:defRPr>
            </a:lvl2pPr>
            <a:lvl3pPr marL="685983" indent="0">
              <a:buNone/>
              <a:defRPr sz="1200">
                <a:solidFill>
                  <a:schemeClr val="tx1">
                    <a:tint val="75000"/>
                  </a:schemeClr>
                </a:solidFill>
              </a:defRPr>
            </a:lvl3pPr>
            <a:lvl4pPr marL="1028974" indent="0">
              <a:buNone/>
              <a:defRPr sz="1050">
                <a:solidFill>
                  <a:schemeClr val="tx1">
                    <a:tint val="75000"/>
                  </a:schemeClr>
                </a:solidFill>
              </a:defRPr>
            </a:lvl4pPr>
            <a:lvl5pPr marL="1371966" indent="0">
              <a:buNone/>
              <a:defRPr sz="1050">
                <a:solidFill>
                  <a:schemeClr val="tx1">
                    <a:tint val="75000"/>
                  </a:schemeClr>
                </a:solidFill>
              </a:defRPr>
            </a:lvl5pPr>
            <a:lvl6pPr marL="1714957" indent="0">
              <a:buNone/>
              <a:defRPr sz="1050">
                <a:solidFill>
                  <a:schemeClr val="tx1">
                    <a:tint val="75000"/>
                  </a:schemeClr>
                </a:solidFill>
              </a:defRPr>
            </a:lvl6pPr>
            <a:lvl7pPr marL="2057949" indent="0">
              <a:buNone/>
              <a:defRPr sz="1050">
                <a:solidFill>
                  <a:schemeClr val="tx1">
                    <a:tint val="75000"/>
                  </a:schemeClr>
                </a:solidFill>
              </a:defRPr>
            </a:lvl7pPr>
            <a:lvl8pPr marL="2400940" indent="0">
              <a:buNone/>
              <a:defRPr sz="1050">
                <a:solidFill>
                  <a:schemeClr val="tx1">
                    <a:tint val="75000"/>
                  </a:schemeClr>
                </a:solidFill>
              </a:defRPr>
            </a:lvl8pPr>
            <a:lvl9pPr marL="2743932" indent="0">
              <a:buNone/>
              <a:defRPr sz="105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8180F62D-2D0E-4772-89DA-FA7116AC90C0}" type="datetimeFigureOut">
              <a:rPr lang="es-CO" smtClean="0">
                <a:solidFill>
                  <a:prstClr val="black">
                    <a:tint val="75000"/>
                  </a:prstClr>
                </a:solidFill>
              </a:rPr>
              <a:pPr/>
              <a:t>02/12/2016</a:t>
            </a:fld>
            <a:endParaRPr lang="es-C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B8C57D7-80DD-4A07-A1EA-5D0343306C12}"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26302517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sz="half" idx="1"/>
          </p:nvPr>
        </p:nvSpPr>
        <p:spPr>
          <a:xfrm>
            <a:off x="457200" y="1600202"/>
            <a:ext cx="4038600" cy="4525963"/>
          </a:xfrm>
        </p:spPr>
        <p:txBody>
          <a:bodyPr/>
          <a:lstStyle>
            <a:lvl1pPr>
              <a:defRPr sz="2101"/>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contenido"/>
          <p:cNvSpPr>
            <a:spLocks noGrp="1"/>
          </p:cNvSpPr>
          <p:nvPr>
            <p:ph sz="half" idx="2"/>
          </p:nvPr>
        </p:nvSpPr>
        <p:spPr>
          <a:xfrm>
            <a:off x="4648200" y="1600202"/>
            <a:ext cx="4038600" cy="4525963"/>
          </a:xfrm>
        </p:spPr>
        <p:txBody>
          <a:bodyPr/>
          <a:lstStyle>
            <a:lvl1pPr>
              <a:defRPr sz="2101"/>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fecha"/>
          <p:cNvSpPr>
            <a:spLocks noGrp="1"/>
          </p:cNvSpPr>
          <p:nvPr>
            <p:ph type="dt" sz="half" idx="10"/>
          </p:nvPr>
        </p:nvSpPr>
        <p:spPr/>
        <p:txBody>
          <a:bodyPr/>
          <a:lstStyle/>
          <a:p>
            <a:fld id="{8180F62D-2D0E-4772-89DA-FA7116AC90C0}" type="datetimeFigureOut">
              <a:rPr lang="es-CO" smtClean="0">
                <a:solidFill>
                  <a:prstClr val="black">
                    <a:tint val="75000"/>
                  </a:prstClr>
                </a:solidFill>
              </a:rPr>
              <a:pPr/>
              <a:t>02/12/2016</a:t>
            </a:fld>
            <a:endParaRPr lang="es-CO">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CO">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1B8C57D7-80DD-4A07-A1EA-5D0343306C12}"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10966663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18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18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6 Marcador de fecha"/>
          <p:cNvSpPr>
            <a:spLocks noGrp="1"/>
          </p:cNvSpPr>
          <p:nvPr>
            <p:ph type="dt" sz="half" idx="10"/>
          </p:nvPr>
        </p:nvSpPr>
        <p:spPr/>
        <p:txBody>
          <a:bodyPr/>
          <a:lstStyle/>
          <a:p>
            <a:fld id="{8180F62D-2D0E-4772-89DA-FA7116AC90C0}" type="datetimeFigureOut">
              <a:rPr lang="es-CO" smtClean="0">
                <a:solidFill>
                  <a:prstClr val="black">
                    <a:tint val="75000"/>
                  </a:prstClr>
                </a:solidFill>
              </a:rPr>
              <a:pPr/>
              <a:t>02/12/2016</a:t>
            </a:fld>
            <a:endParaRPr lang="es-CO">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CO">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1B8C57D7-80DD-4A07-A1EA-5D0343306C12}"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1061892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fecha"/>
          <p:cNvSpPr>
            <a:spLocks noGrp="1"/>
          </p:cNvSpPr>
          <p:nvPr>
            <p:ph type="dt" sz="half" idx="10"/>
          </p:nvPr>
        </p:nvSpPr>
        <p:spPr/>
        <p:txBody>
          <a:bodyPr/>
          <a:lstStyle/>
          <a:p>
            <a:fld id="{8180F62D-2D0E-4772-89DA-FA7116AC90C0}" type="datetimeFigureOut">
              <a:rPr lang="es-CO" smtClean="0">
                <a:solidFill>
                  <a:prstClr val="black">
                    <a:tint val="75000"/>
                  </a:prstClr>
                </a:solidFill>
              </a:rPr>
              <a:pPr/>
              <a:t>02/12/2016</a:t>
            </a:fld>
            <a:endParaRPr lang="es-CO">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CO">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1B8C57D7-80DD-4A07-A1EA-5D0343306C12}"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33473711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8180F62D-2D0E-4772-89DA-FA7116AC90C0}" type="datetimeFigureOut">
              <a:rPr lang="es-CO" smtClean="0">
                <a:solidFill>
                  <a:prstClr val="black">
                    <a:tint val="75000"/>
                  </a:prstClr>
                </a:solidFill>
              </a:rPr>
              <a:pPr/>
              <a:t>02/12/2016</a:t>
            </a:fld>
            <a:endParaRPr lang="es-CO">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CO">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1B8C57D7-80DD-4A07-A1EA-5D0343306C12}"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3731747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dirty="0"/>
              <a:t>Haga clic para modificar el estilo de título del patrón</a:t>
            </a:r>
            <a:endParaRPr lang="es-CO" dirty="0"/>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dirty="0"/>
              <a:t>Haga clic para modificar el estilo de texto del patrón</a:t>
            </a:r>
          </a:p>
        </p:txBody>
      </p:sp>
      <p:sp>
        <p:nvSpPr>
          <p:cNvPr id="4" name="3 Marcador de fecha"/>
          <p:cNvSpPr>
            <a:spLocks noGrp="1"/>
          </p:cNvSpPr>
          <p:nvPr>
            <p:ph type="dt" sz="half" idx="10"/>
          </p:nvPr>
        </p:nvSpPr>
        <p:spPr/>
        <p:txBody>
          <a:bodyPr/>
          <a:lstStyle/>
          <a:p>
            <a:fld id="{8180F62D-2D0E-4772-89DA-FA7116AC90C0}" type="datetimeFigureOut">
              <a:rPr lang="es-CO" smtClean="0"/>
              <a:t>02/12/2016</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1B8C57D7-80DD-4A07-A1EA-5D0343306C12}" type="slidenum">
              <a:rPr lang="es-CO" smtClean="0"/>
              <a:t>‹Nº›</a:t>
            </a:fld>
            <a:endParaRPr lang="es-CO"/>
          </a:p>
        </p:txBody>
      </p:sp>
    </p:spTree>
    <p:extLst>
      <p:ext uri="{BB962C8B-B14F-4D97-AF65-F5344CB8AC3E}">
        <p14:creationId xmlns:p14="http://schemas.microsoft.com/office/powerpoint/2010/main" val="27817693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73050"/>
            <a:ext cx="3008313" cy="1162050"/>
          </a:xfrm>
        </p:spPr>
        <p:txBody>
          <a:bodyPr anchor="b"/>
          <a:lstStyle>
            <a:lvl1pPr algn="l">
              <a:defRPr sz="1500" b="1"/>
            </a:lvl1pPr>
          </a:lstStyle>
          <a:p>
            <a:r>
              <a:rPr lang="es-ES"/>
              <a:t>Haga clic para modificar el estilo de título del patrón</a:t>
            </a:r>
            <a:endParaRPr lang="es-CO"/>
          </a:p>
        </p:txBody>
      </p:sp>
      <p:sp>
        <p:nvSpPr>
          <p:cNvPr id="3" name="2 Marcador de contenido"/>
          <p:cNvSpPr>
            <a:spLocks noGrp="1"/>
          </p:cNvSpPr>
          <p:nvPr>
            <p:ph idx="1"/>
          </p:nvPr>
        </p:nvSpPr>
        <p:spPr>
          <a:xfrm>
            <a:off x="3575050" y="273052"/>
            <a:ext cx="5111750" cy="5853113"/>
          </a:xfrm>
        </p:spPr>
        <p:txBody>
          <a:bodyPr/>
          <a:lstStyle>
            <a:lvl1pPr>
              <a:defRPr sz="2401"/>
            </a:lvl1pPr>
            <a:lvl2pPr>
              <a:defRPr sz="2101"/>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texto"/>
          <p:cNvSpPr>
            <a:spLocks noGrp="1"/>
          </p:cNvSpPr>
          <p:nvPr>
            <p:ph type="body" sz="half" idx="2"/>
          </p:nvPr>
        </p:nvSpPr>
        <p:spPr>
          <a:xfrm>
            <a:off x="457201" y="1435102"/>
            <a:ext cx="3008313" cy="4691063"/>
          </a:xfrm>
        </p:spPr>
        <p:txBody>
          <a:bodyPr/>
          <a:lstStyle>
            <a:lvl1pPr marL="0" indent="0">
              <a:buNone/>
              <a:defRPr sz="105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8180F62D-2D0E-4772-89DA-FA7116AC90C0}" type="datetimeFigureOut">
              <a:rPr lang="es-CO" smtClean="0">
                <a:solidFill>
                  <a:prstClr val="black">
                    <a:tint val="75000"/>
                  </a:prstClr>
                </a:solidFill>
              </a:rPr>
              <a:pPr/>
              <a:t>02/12/2016</a:t>
            </a:fld>
            <a:endParaRPr lang="es-CO">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CO">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1B8C57D7-80DD-4A07-A1EA-5D0343306C12}"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9815900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1500" b="1"/>
            </a:lvl1pPr>
          </a:lstStyle>
          <a:p>
            <a:r>
              <a:rPr lang="es-ES"/>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2401"/>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endParaRPr lang="es-CO"/>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05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8180F62D-2D0E-4772-89DA-FA7116AC90C0}" type="datetimeFigureOut">
              <a:rPr lang="es-CO" smtClean="0">
                <a:solidFill>
                  <a:prstClr val="black">
                    <a:tint val="75000"/>
                  </a:prstClr>
                </a:solidFill>
              </a:rPr>
              <a:pPr/>
              <a:t>02/12/2016</a:t>
            </a:fld>
            <a:endParaRPr lang="es-CO">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CO">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1B8C57D7-80DD-4A07-A1EA-5D0343306C12}"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8251179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8180F62D-2D0E-4772-89DA-FA7116AC90C0}" type="datetimeFigureOut">
              <a:rPr lang="es-CO" smtClean="0">
                <a:solidFill>
                  <a:prstClr val="black">
                    <a:tint val="75000"/>
                  </a:prstClr>
                </a:solidFill>
              </a:rPr>
              <a:pPr/>
              <a:t>02/12/2016</a:t>
            </a:fld>
            <a:endParaRPr lang="es-C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B8C57D7-80DD-4A07-A1EA-5D0343306C12}"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30228448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40"/>
            <a:ext cx="2057400" cy="5851525"/>
          </a:xfrm>
        </p:spPr>
        <p:txBody>
          <a:bodyPr vert="eaVert"/>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457200" y="274640"/>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8180F62D-2D0E-4772-89DA-FA7116AC90C0}" type="datetimeFigureOut">
              <a:rPr lang="es-CO" smtClean="0">
                <a:solidFill>
                  <a:prstClr val="black">
                    <a:tint val="75000"/>
                  </a:prstClr>
                </a:solidFill>
              </a:rPr>
              <a:pPr/>
              <a:t>02/12/2016</a:t>
            </a:fld>
            <a:endParaRPr lang="es-C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B8C57D7-80DD-4A07-A1EA-5D0343306C12}"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31403131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7"/>
            <a:ext cx="7772400" cy="1470025"/>
          </a:xfrm>
        </p:spPr>
        <p:txBody>
          <a:bodyPr/>
          <a:lstStyle/>
          <a:p>
            <a:r>
              <a:rPr lang="es-ES"/>
              <a:t>Haga clic para modificar el estilo de título del patrón</a:t>
            </a:r>
            <a:endParaRPr lang="es-CO"/>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s-ES"/>
              <a:t>Haga clic para modificar el estilo de subtítulo del patrón</a:t>
            </a:r>
            <a:endParaRPr lang="es-CO"/>
          </a:p>
        </p:txBody>
      </p:sp>
      <p:sp>
        <p:nvSpPr>
          <p:cNvPr id="4" name="3 Marcador de fecha"/>
          <p:cNvSpPr>
            <a:spLocks noGrp="1"/>
          </p:cNvSpPr>
          <p:nvPr>
            <p:ph type="dt" sz="half" idx="10"/>
          </p:nvPr>
        </p:nvSpPr>
        <p:spPr/>
        <p:txBody>
          <a:bodyPr/>
          <a:lstStyle/>
          <a:p>
            <a:fld id="{8180F62D-2D0E-4772-89DA-FA7116AC90C0}" type="datetimeFigureOut">
              <a:rPr lang="es-CO" smtClean="0">
                <a:solidFill>
                  <a:prstClr val="black">
                    <a:tint val="75000"/>
                  </a:prstClr>
                </a:solidFill>
              </a:rPr>
              <a:pPr/>
              <a:t>02/12/2016</a:t>
            </a:fld>
            <a:endParaRPr lang="es-C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B8C57D7-80DD-4A07-A1EA-5D0343306C12}"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30134371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8180F62D-2D0E-4772-89DA-FA7116AC90C0}" type="datetimeFigureOut">
              <a:rPr lang="es-CO" smtClean="0">
                <a:solidFill>
                  <a:prstClr val="black">
                    <a:tint val="75000"/>
                  </a:prstClr>
                </a:solidFill>
              </a:rPr>
              <a:pPr/>
              <a:t>02/12/2016</a:t>
            </a:fld>
            <a:endParaRPr lang="es-C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B8C57D7-80DD-4A07-A1EA-5D0343306C12}"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18716323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2"/>
            <a:ext cx="7772400" cy="1362075"/>
          </a:xfrm>
        </p:spPr>
        <p:txBody>
          <a:bodyPr anchor="t"/>
          <a:lstStyle>
            <a:lvl1pPr algn="l">
              <a:defRPr sz="3001" b="1" cap="all"/>
            </a:lvl1pPr>
          </a:lstStyle>
          <a:p>
            <a:r>
              <a:rPr lang="es-ES"/>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91" indent="0">
              <a:buNone/>
              <a:defRPr sz="1350">
                <a:solidFill>
                  <a:schemeClr val="tx1">
                    <a:tint val="75000"/>
                  </a:schemeClr>
                </a:solidFill>
              </a:defRPr>
            </a:lvl2pPr>
            <a:lvl3pPr marL="685983" indent="0">
              <a:buNone/>
              <a:defRPr sz="1200">
                <a:solidFill>
                  <a:schemeClr val="tx1">
                    <a:tint val="75000"/>
                  </a:schemeClr>
                </a:solidFill>
              </a:defRPr>
            </a:lvl3pPr>
            <a:lvl4pPr marL="1028974" indent="0">
              <a:buNone/>
              <a:defRPr sz="1050">
                <a:solidFill>
                  <a:schemeClr val="tx1">
                    <a:tint val="75000"/>
                  </a:schemeClr>
                </a:solidFill>
              </a:defRPr>
            </a:lvl4pPr>
            <a:lvl5pPr marL="1371966" indent="0">
              <a:buNone/>
              <a:defRPr sz="1050">
                <a:solidFill>
                  <a:schemeClr val="tx1">
                    <a:tint val="75000"/>
                  </a:schemeClr>
                </a:solidFill>
              </a:defRPr>
            </a:lvl5pPr>
            <a:lvl6pPr marL="1714957" indent="0">
              <a:buNone/>
              <a:defRPr sz="1050">
                <a:solidFill>
                  <a:schemeClr val="tx1">
                    <a:tint val="75000"/>
                  </a:schemeClr>
                </a:solidFill>
              </a:defRPr>
            </a:lvl6pPr>
            <a:lvl7pPr marL="2057949" indent="0">
              <a:buNone/>
              <a:defRPr sz="1050">
                <a:solidFill>
                  <a:schemeClr val="tx1">
                    <a:tint val="75000"/>
                  </a:schemeClr>
                </a:solidFill>
              </a:defRPr>
            </a:lvl7pPr>
            <a:lvl8pPr marL="2400940" indent="0">
              <a:buNone/>
              <a:defRPr sz="1050">
                <a:solidFill>
                  <a:schemeClr val="tx1">
                    <a:tint val="75000"/>
                  </a:schemeClr>
                </a:solidFill>
              </a:defRPr>
            </a:lvl8pPr>
            <a:lvl9pPr marL="2743932" indent="0">
              <a:buNone/>
              <a:defRPr sz="105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8180F62D-2D0E-4772-89DA-FA7116AC90C0}" type="datetimeFigureOut">
              <a:rPr lang="es-CO" smtClean="0">
                <a:solidFill>
                  <a:prstClr val="black">
                    <a:tint val="75000"/>
                  </a:prstClr>
                </a:solidFill>
              </a:rPr>
              <a:pPr/>
              <a:t>02/12/2016</a:t>
            </a:fld>
            <a:endParaRPr lang="es-C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B8C57D7-80DD-4A07-A1EA-5D0343306C12}"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20510709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sz="half" idx="1"/>
          </p:nvPr>
        </p:nvSpPr>
        <p:spPr>
          <a:xfrm>
            <a:off x="457200" y="1600202"/>
            <a:ext cx="4038600" cy="4525963"/>
          </a:xfrm>
        </p:spPr>
        <p:txBody>
          <a:bodyPr/>
          <a:lstStyle>
            <a:lvl1pPr>
              <a:defRPr sz="2101"/>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contenido"/>
          <p:cNvSpPr>
            <a:spLocks noGrp="1"/>
          </p:cNvSpPr>
          <p:nvPr>
            <p:ph sz="half" idx="2"/>
          </p:nvPr>
        </p:nvSpPr>
        <p:spPr>
          <a:xfrm>
            <a:off x="4648200" y="1600202"/>
            <a:ext cx="4038600" cy="4525963"/>
          </a:xfrm>
        </p:spPr>
        <p:txBody>
          <a:bodyPr/>
          <a:lstStyle>
            <a:lvl1pPr>
              <a:defRPr sz="2101"/>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fecha"/>
          <p:cNvSpPr>
            <a:spLocks noGrp="1"/>
          </p:cNvSpPr>
          <p:nvPr>
            <p:ph type="dt" sz="half" idx="10"/>
          </p:nvPr>
        </p:nvSpPr>
        <p:spPr/>
        <p:txBody>
          <a:bodyPr/>
          <a:lstStyle/>
          <a:p>
            <a:fld id="{8180F62D-2D0E-4772-89DA-FA7116AC90C0}" type="datetimeFigureOut">
              <a:rPr lang="es-CO" smtClean="0">
                <a:solidFill>
                  <a:prstClr val="black">
                    <a:tint val="75000"/>
                  </a:prstClr>
                </a:solidFill>
              </a:rPr>
              <a:pPr/>
              <a:t>02/12/2016</a:t>
            </a:fld>
            <a:endParaRPr lang="es-CO">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CO">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1B8C57D7-80DD-4A07-A1EA-5D0343306C12}"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16806741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18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18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6 Marcador de fecha"/>
          <p:cNvSpPr>
            <a:spLocks noGrp="1"/>
          </p:cNvSpPr>
          <p:nvPr>
            <p:ph type="dt" sz="half" idx="10"/>
          </p:nvPr>
        </p:nvSpPr>
        <p:spPr/>
        <p:txBody>
          <a:bodyPr/>
          <a:lstStyle/>
          <a:p>
            <a:fld id="{8180F62D-2D0E-4772-89DA-FA7116AC90C0}" type="datetimeFigureOut">
              <a:rPr lang="es-CO" smtClean="0">
                <a:solidFill>
                  <a:prstClr val="black">
                    <a:tint val="75000"/>
                  </a:prstClr>
                </a:solidFill>
              </a:rPr>
              <a:pPr/>
              <a:t>02/12/2016</a:t>
            </a:fld>
            <a:endParaRPr lang="es-CO">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CO">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1B8C57D7-80DD-4A07-A1EA-5D0343306C12}"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39943558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fecha"/>
          <p:cNvSpPr>
            <a:spLocks noGrp="1"/>
          </p:cNvSpPr>
          <p:nvPr>
            <p:ph type="dt" sz="half" idx="10"/>
          </p:nvPr>
        </p:nvSpPr>
        <p:spPr/>
        <p:txBody>
          <a:bodyPr/>
          <a:lstStyle/>
          <a:p>
            <a:fld id="{8180F62D-2D0E-4772-89DA-FA7116AC90C0}" type="datetimeFigureOut">
              <a:rPr lang="es-CO" smtClean="0">
                <a:solidFill>
                  <a:prstClr val="black">
                    <a:tint val="75000"/>
                  </a:prstClr>
                </a:solidFill>
              </a:rPr>
              <a:pPr/>
              <a:t>02/12/2016</a:t>
            </a:fld>
            <a:endParaRPr lang="es-CO">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CO">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1B8C57D7-80DD-4A07-A1EA-5D0343306C12}"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1938641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fecha"/>
          <p:cNvSpPr>
            <a:spLocks noGrp="1"/>
          </p:cNvSpPr>
          <p:nvPr>
            <p:ph type="dt" sz="half" idx="10"/>
          </p:nvPr>
        </p:nvSpPr>
        <p:spPr/>
        <p:txBody>
          <a:bodyPr/>
          <a:lstStyle/>
          <a:p>
            <a:fld id="{8180F62D-2D0E-4772-89DA-FA7116AC90C0}" type="datetimeFigureOut">
              <a:rPr lang="es-CO" smtClean="0"/>
              <a:t>02/12/2016</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1B8C57D7-80DD-4A07-A1EA-5D0343306C12}" type="slidenum">
              <a:rPr lang="es-CO" smtClean="0"/>
              <a:t>‹Nº›</a:t>
            </a:fld>
            <a:endParaRPr lang="es-CO"/>
          </a:p>
        </p:txBody>
      </p:sp>
    </p:spTree>
    <p:extLst>
      <p:ext uri="{BB962C8B-B14F-4D97-AF65-F5344CB8AC3E}">
        <p14:creationId xmlns:p14="http://schemas.microsoft.com/office/powerpoint/2010/main" val="41620216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8180F62D-2D0E-4772-89DA-FA7116AC90C0}" type="datetimeFigureOut">
              <a:rPr lang="es-CO" smtClean="0">
                <a:solidFill>
                  <a:prstClr val="black">
                    <a:tint val="75000"/>
                  </a:prstClr>
                </a:solidFill>
              </a:rPr>
              <a:pPr/>
              <a:t>02/12/2016</a:t>
            </a:fld>
            <a:endParaRPr lang="es-CO">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CO">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1B8C57D7-80DD-4A07-A1EA-5D0343306C12}"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36363590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73050"/>
            <a:ext cx="3008313" cy="1162050"/>
          </a:xfrm>
        </p:spPr>
        <p:txBody>
          <a:bodyPr anchor="b"/>
          <a:lstStyle>
            <a:lvl1pPr algn="l">
              <a:defRPr sz="1500" b="1"/>
            </a:lvl1pPr>
          </a:lstStyle>
          <a:p>
            <a:r>
              <a:rPr lang="es-ES"/>
              <a:t>Haga clic para modificar el estilo de título del patrón</a:t>
            </a:r>
            <a:endParaRPr lang="es-CO"/>
          </a:p>
        </p:txBody>
      </p:sp>
      <p:sp>
        <p:nvSpPr>
          <p:cNvPr id="3" name="2 Marcador de contenido"/>
          <p:cNvSpPr>
            <a:spLocks noGrp="1"/>
          </p:cNvSpPr>
          <p:nvPr>
            <p:ph idx="1"/>
          </p:nvPr>
        </p:nvSpPr>
        <p:spPr>
          <a:xfrm>
            <a:off x="3575050" y="273052"/>
            <a:ext cx="5111750" cy="5853113"/>
          </a:xfrm>
        </p:spPr>
        <p:txBody>
          <a:bodyPr/>
          <a:lstStyle>
            <a:lvl1pPr>
              <a:defRPr sz="2401"/>
            </a:lvl1pPr>
            <a:lvl2pPr>
              <a:defRPr sz="2101"/>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texto"/>
          <p:cNvSpPr>
            <a:spLocks noGrp="1"/>
          </p:cNvSpPr>
          <p:nvPr>
            <p:ph type="body" sz="half" idx="2"/>
          </p:nvPr>
        </p:nvSpPr>
        <p:spPr>
          <a:xfrm>
            <a:off x="457201" y="1435102"/>
            <a:ext cx="3008313" cy="4691063"/>
          </a:xfrm>
        </p:spPr>
        <p:txBody>
          <a:bodyPr/>
          <a:lstStyle>
            <a:lvl1pPr marL="0" indent="0">
              <a:buNone/>
              <a:defRPr sz="105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8180F62D-2D0E-4772-89DA-FA7116AC90C0}" type="datetimeFigureOut">
              <a:rPr lang="es-CO" smtClean="0">
                <a:solidFill>
                  <a:prstClr val="black">
                    <a:tint val="75000"/>
                  </a:prstClr>
                </a:solidFill>
              </a:rPr>
              <a:pPr/>
              <a:t>02/12/2016</a:t>
            </a:fld>
            <a:endParaRPr lang="es-CO">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CO">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1B8C57D7-80DD-4A07-A1EA-5D0343306C12}"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11941945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1500" b="1"/>
            </a:lvl1pPr>
          </a:lstStyle>
          <a:p>
            <a:r>
              <a:rPr lang="es-ES"/>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2401"/>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endParaRPr lang="es-CO"/>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05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8180F62D-2D0E-4772-89DA-FA7116AC90C0}" type="datetimeFigureOut">
              <a:rPr lang="es-CO" smtClean="0">
                <a:solidFill>
                  <a:prstClr val="black">
                    <a:tint val="75000"/>
                  </a:prstClr>
                </a:solidFill>
              </a:rPr>
              <a:pPr/>
              <a:t>02/12/2016</a:t>
            </a:fld>
            <a:endParaRPr lang="es-CO">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CO">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1B8C57D7-80DD-4A07-A1EA-5D0343306C12}"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39445428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8180F62D-2D0E-4772-89DA-FA7116AC90C0}" type="datetimeFigureOut">
              <a:rPr lang="es-CO" smtClean="0">
                <a:solidFill>
                  <a:prstClr val="black">
                    <a:tint val="75000"/>
                  </a:prstClr>
                </a:solidFill>
              </a:rPr>
              <a:pPr/>
              <a:t>02/12/2016</a:t>
            </a:fld>
            <a:endParaRPr lang="es-C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B8C57D7-80DD-4A07-A1EA-5D0343306C12}"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18184261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40"/>
            <a:ext cx="2057400" cy="5851525"/>
          </a:xfrm>
        </p:spPr>
        <p:txBody>
          <a:bodyPr vert="eaVert"/>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457200" y="274640"/>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8180F62D-2D0E-4772-89DA-FA7116AC90C0}" type="datetimeFigureOut">
              <a:rPr lang="es-CO" smtClean="0">
                <a:solidFill>
                  <a:prstClr val="black">
                    <a:tint val="75000"/>
                  </a:prstClr>
                </a:solidFill>
              </a:rPr>
              <a:pPr/>
              <a:t>02/12/2016</a:t>
            </a:fld>
            <a:endParaRPr lang="es-C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B8C57D7-80DD-4A07-A1EA-5D0343306C12}"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39056279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7"/>
            <a:ext cx="7772400" cy="1470025"/>
          </a:xfrm>
        </p:spPr>
        <p:txBody>
          <a:bodyPr/>
          <a:lstStyle/>
          <a:p>
            <a:r>
              <a:rPr lang="es-ES"/>
              <a:t>Haga clic para modificar el estilo de título del patrón</a:t>
            </a:r>
            <a:endParaRPr lang="es-CO"/>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
              <a:t>Haga clic para modificar el estilo de subtítulo del patrón</a:t>
            </a:r>
            <a:endParaRPr lang="es-CO"/>
          </a:p>
        </p:txBody>
      </p:sp>
      <p:sp>
        <p:nvSpPr>
          <p:cNvPr id="4" name="3 Marcador de fecha"/>
          <p:cNvSpPr>
            <a:spLocks noGrp="1"/>
          </p:cNvSpPr>
          <p:nvPr>
            <p:ph type="dt" sz="half" idx="10"/>
          </p:nvPr>
        </p:nvSpPr>
        <p:spPr/>
        <p:txBody>
          <a:bodyPr/>
          <a:lstStyle/>
          <a:p>
            <a:fld id="{8180F62D-2D0E-4772-89DA-FA7116AC90C0}" type="datetimeFigureOut">
              <a:rPr lang="es-CO" smtClean="0"/>
              <a:t>02/12/2016</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1B8C57D7-80DD-4A07-A1EA-5D0343306C12}" type="slidenum">
              <a:rPr lang="es-CO" smtClean="0"/>
              <a:t>‹Nº›</a:t>
            </a:fld>
            <a:endParaRPr lang="es-CO"/>
          </a:p>
        </p:txBody>
      </p:sp>
    </p:spTree>
    <p:extLst>
      <p:ext uri="{BB962C8B-B14F-4D97-AF65-F5344CB8AC3E}">
        <p14:creationId xmlns:p14="http://schemas.microsoft.com/office/powerpoint/2010/main" val="15459601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8180F62D-2D0E-4772-89DA-FA7116AC90C0}" type="datetimeFigureOut">
              <a:rPr lang="es-CO" smtClean="0"/>
              <a:t>02/12/2016</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1B8C57D7-80DD-4A07-A1EA-5D0343306C12}" type="slidenum">
              <a:rPr lang="es-CO" smtClean="0"/>
              <a:t>‹Nº›</a:t>
            </a:fld>
            <a:endParaRPr lang="es-CO"/>
          </a:p>
        </p:txBody>
      </p:sp>
    </p:spTree>
    <p:extLst>
      <p:ext uri="{BB962C8B-B14F-4D97-AF65-F5344CB8AC3E}">
        <p14:creationId xmlns:p14="http://schemas.microsoft.com/office/powerpoint/2010/main" val="37746817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2"/>
            <a:ext cx="7772400" cy="1362075"/>
          </a:xfrm>
        </p:spPr>
        <p:txBody>
          <a:bodyPr anchor="t"/>
          <a:lstStyle>
            <a:lvl1pPr algn="l">
              <a:defRPr sz="3000" b="1" cap="all"/>
            </a:lvl1pPr>
          </a:lstStyle>
          <a:p>
            <a:r>
              <a:rPr lang="es-ES"/>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8180F62D-2D0E-4772-89DA-FA7116AC90C0}" type="datetimeFigureOut">
              <a:rPr lang="es-CO" smtClean="0"/>
              <a:t>02/12/2016</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1B8C57D7-80DD-4A07-A1EA-5D0343306C12}" type="slidenum">
              <a:rPr lang="es-CO" smtClean="0"/>
              <a:t>‹Nº›</a:t>
            </a:fld>
            <a:endParaRPr lang="es-CO"/>
          </a:p>
        </p:txBody>
      </p:sp>
    </p:spTree>
    <p:extLst>
      <p:ext uri="{BB962C8B-B14F-4D97-AF65-F5344CB8AC3E}">
        <p14:creationId xmlns:p14="http://schemas.microsoft.com/office/powerpoint/2010/main" val="32998608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contenido"/>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fecha"/>
          <p:cNvSpPr>
            <a:spLocks noGrp="1"/>
          </p:cNvSpPr>
          <p:nvPr>
            <p:ph type="dt" sz="half" idx="10"/>
          </p:nvPr>
        </p:nvSpPr>
        <p:spPr/>
        <p:txBody>
          <a:bodyPr/>
          <a:lstStyle/>
          <a:p>
            <a:fld id="{8180F62D-2D0E-4772-89DA-FA7116AC90C0}" type="datetimeFigureOut">
              <a:rPr lang="es-CO" smtClean="0"/>
              <a:t>02/12/2016</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1B8C57D7-80DD-4A07-A1EA-5D0343306C12}" type="slidenum">
              <a:rPr lang="es-CO" smtClean="0"/>
              <a:t>‹Nº›</a:t>
            </a:fld>
            <a:endParaRPr lang="es-CO"/>
          </a:p>
        </p:txBody>
      </p:sp>
    </p:spTree>
    <p:extLst>
      <p:ext uri="{BB962C8B-B14F-4D97-AF65-F5344CB8AC3E}">
        <p14:creationId xmlns:p14="http://schemas.microsoft.com/office/powerpoint/2010/main" val="19756970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texto"/>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6 Marcador de fecha"/>
          <p:cNvSpPr>
            <a:spLocks noGrp="1"/>
          </p:cNvSpPr>
          <p:nvPr>
            <p:ph type="dt" sz="half" idx="10"/>
          </p:nvPr>
        </p:nvSpPr>
        <p:spPr/>
        <p:txBody>
          <a:bodyPr/>
          <a:lstStyle/>
          <a:p>
            <a:fld id="{8180F62D-2D0E-4772-89DA-FA7116AC90C0}" type="datetimeFigureOut">
              <a:rPr lang="es-CO" smtClean="0"/>
              <a:t>02/12/2016</a:t>
            </a:fld>
            <a:endParaRPr lang="es-CO"/>
          </a:p>
        </p:txBody>
      </p:sp>
      <p:sp>
        <p:nvSpPr>
          <p:cNvPr id="8" name="7 Marcador de pie de página"/>
          <p:cNvSpPr>
            <a:spLocks noGrp="1"/>
          </p:cNvSpPr>
          <p:nvPr>
            <p:ph type="ftr" sz="quarter" idx="11"/>
          </p:nvPr>
        </p:nvSpPr>
        <p:spPr/>
        <p:txBody>
          <a:bodyPr/>
          <a:lstStyle/>
          <a:p>
            <a:endParaRPr lang="es-CO"/>
          </a:p>
        </p:txBody>
      </p:sp>
      <p:sp>
        <p:nvSpPr>
          <p:cNvPr id="9" name="8 Marcador de número de diapositiva"/>
          <p:cNvSpPr>
            <a:spLocks noGrp="1"/>
          </p:cNvSpPr>
          <p:nvPr>
            <p:ph type="sldNum" sz="quarter" idx="12"/>
          </p:nvPr>
        </p:nvSpPr>
        <p:spPr/>
        <p:txBody>
          <a:bodyPr/>
          <a:lstStyle/>
          <a:p>
            <a:fld id="{1B8C57D7-80DD-4A07-A1EA-5D0343306C12}" type="slidenum">
              <a:rPr lang="es-CO" smtClean="0"/>
              <a:t>‹Nº›</a:t>
            </a:fld>
            <a:endParaRPr lang="es-CO"/>
          </a:p>
        </p:txBody>
      </p:sp>
    </p:spTree>
    <p:extLst>
      <p:ext uri="{BB962C8B-B14F-4D97-AF65-F5344CB8AC3E}">
        <p14:creationId xmlns:p14="http://schemas.microsoft.com/office/powerpoint/2010/main" val="4094920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6 Marcador de fecha"/>
          <p:cNvSpPr>
            <a:spLocks noGrp="1"/>
          </p:cNvSpPr>
          <p:nvPr>
            <p:ph type="dt" sz="half" idx="10"/>
          </p:nvPr>
        </p:nvSpPr>
        <p:spPr/>
        <p:txBody>
          <a:bodyPr/>
          <a:lstStyle/>
          <a:p>
            <a:fld id="{8180F62D-2D0E-4772-89DA-FA7116AC90C0}" type="datetimeFigureOut">
              <a:rPr lang="es-CO" smtClean="0"/>
              <a:t>02/12/2016</a:t>
            </a:fld>
            <a:endParaRPr lang="es-CO"/>
          </a:p>
        </p:txBody>
      </p:sp>
      <p:sp>
        <p:nvSpPr>
          <p:cNvPr id="8" name="7 Marcador de pie de página"/>
          <p:cNvSpPr>
            <a:spLocks noGrp="1"/>
          </p:cNvSpPr>
          <p:nvPr>
            <p:ph type="ftr" sz="quarter" idx="11"/>
          </p:nvPr>
        </p:nvSpPr>
        <p:spPr/>
        <p:txBody>
          <a:bodyPr/>
          <a:lstStyle/>
          <a:p>
            <a:endParaRPr lang="es-CO"/>
          </a:p>
        </p:txBody>
      </p:sp>
      <p:sp>
        <p:nvSpPr>
          <p:cNvPr id="9" name="8 Marcador de número de diapositiva"/>
          <p:cNvSpPr>
            <a:spLocks noGrp="1"/>
          </p:cNvSpPr>
          <p:nvPr>
            <p:ph type="sldNum" sz="quarter" idx="12"/>
          </p:nvPr>
        </p:nvSpPr>
        <p:spPr/>
        <p:txBody>
          <a:bodyPr/>
          <a:lstStyle/>
          <a:p>
            <a:fld id="{1B8C57D7-80DD-4A07-A1EA-5D0343306C12}" type="slidenum">
              <a:rPr lang="es-CO" smtClean="0"/>
              <a:t>‹Nº›</a:t>
            </a:fld>
            <a:endParaRPr lang="es-CO"/>
          </a:p>
        </p:txBody>
      </p:sp>
    </p:spTree>
    <p:extLst>
      <p:ext uri="{BB962C8B-B14F-4D97-AF65-F5344CB8AC3E}">
        <p14:creationId xmlns:p14="http://schemas.microsoft.com/office/powerpoint/2010/main" val="40247202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fecha"/>
          <p:cNvSpPr>
            <a:spLocks noGrp="1"/>
          </p:cNvSpPr>
          <p:nvPr>
            <p:ph type="dt" sz="half" idx="10"/>
          </p:nvPr>
        </p:nvSpPr>
        <p:spPr/>
        <p:txBody>
          <a:bodyPr/>
          <a:lstStyle/>
          <a:p>
            <a:fld id="{8180F62D-2D0E-4772-89DA-FA7116AC90C0}" type="datetimeFigureOut">
              <a:rPr lang="es-CO" smtClean="0"/>
              <a:t>02/12/2016</a:t>
            </a:fld>
            <a:endParaRPr lang="es-CO"/>
          </a:p>
        </p:txBody>
      </p:sp>
      <p:sp>
        <p:nvSpPr>
          <p:cNvPr id="4" name="3 Marcador de pie de página"/>
          <p:cNvSpPr>
            <a:spLocks noGrp="1"/>
          </p:cNvSpPr>
          <p:nvPr>
            <p:ph type="ftr" sz="quarter" idx="11"/>
          </p:nvPr>
        </p:nvSpPr>
        <p:spPr/>
        <p:txBody>
          <a:bodyPr/>
          <a:lstStyle/>
          <a:p>
            <a:endParaRPr lang="es-CO"/>
          </a:p>
        </p:txBody>
      </p:sp>
      <p:sp>
        <p:nvSpPr>
          <p:cNvPr id="5" name="4 Marcador de número de diapositiva"/>
          <p:cNvSpPr>
            <a:spLocks noGrp="1"/>
          </p:cNvSpPr>
          <p:nvPr>
            <p:ph type="sldNum" sz="quarter" idx="12"/>
          </p:nvPr>
        </p:nvSpPr>
        <p:spPr/>
        <p:txBody>
          <a:bodyPr/>
          <a:lstStyle/>
          <a:p>
            <a:fld id="{1B8C57D7-80DD-4A07-A1EA-5D0343306C12}" type="slidenum">
              <a:rPr lang="es-CO" smtClean="0"/>
              <a:t>‹Nº›</a:t>
            </a:fld>
            <a:endParaRPr lang="es-CO"/>
          </a:p>
        </p:txBody>
      </p:sp>
    </p:spTree>
    <p:extLst>
      <p:ext uri="{BB962C8B-B14F-4D97-AF65-F5344CB8AC3E}">
        <p14:creationId xmlns:p14="http://schemas.microsoft.com/office/powerpoint/2010/main" val="16942530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8180F62D-2D0E-4772-89DA-FA7116AC90C0}" type="datetimeFigureOut">
              <a:rPr lang="es-CO" smtClean="0"/>
              <a:t>02/12/2016</a:t>
            </a:fld>
            <a:endParaRPr lang="es-CO"/>
          </a:p>
        </p:txBody>
      </p:sp>
      <p:sp>
        <p:nvSpPr>
          <p:cNvPr id="3" name="2 Marcador de pie de página"/>
          <p:cNvSpPr>
            <a:spLocks noGrp="1"/>
          </p:cNvSpPr>
          <p:nvPr>
            <p:ph type="ftr" sz="quarter" idx="11"/>
          </p:nvPr>
        </p:nvSpPr>
        <p:spPr/>
        <p:txBody>
          <a:bodyPr/>
          <a:lstStyle/>
          <a:p>
            <a:endParaRPr lang="es-CO"/>
          </a:p>
        </p:txBody>
      </p:sp>
      <p:sp>
        <p:nvSpPr>
          <p:cNvPr id="4" name="3 Marcador de número de diapositiva"/>
          <p:cNvSpPr>
            <a:spLocks noGrp="1"/>
          </p:cNvSpPr>
          <p:nvPr>
            <p:ph type="sldNum" sz="quarter" idx="12"/>
          </p:nvPr>
        </p:nvSpPr>
        <p:spPr/>
        <p:txBody>
          <a:bodyPr/>
          <a:lstStyle/>
          <a:p>
            <a:fld id="{1B8C57D7-80DD-4A07-A1EA-5D0343306C12}" type="slidenum">
              <a:rPr lang="es-CO" smtClean="0"/>
              <a:t>‹Nº›</a:t>
            </a:fld>
            <a:endParaRPr lang="es-CO"/>
          </a:p>
        </p:txBody>
      </p:sp>
    </p:spTree>
    <p:extLst>
      <p:ext uri="{BB962C8B-B14F-4D97-AF65-F5344CB8AC3E}">
        <p14:creationId xmlns:p14="http://schemas.microsoft.com/office/powerpoint/2010/main" val="3796344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73050"/>
            <a:ext cx="3008313" cy="1162050"/>
          </a:xfrm>
        </p:spPr>
        <p:txBody>
          <a:bodyPr anchor="b"/>
          <a:lstStyle>
            <a:lvl1pPr algn="l">
              <a:defRPr sz="1500" b="1"/>
            </a:lvl1pPr>
          </a:lstStyle>
          <a:p>
            <a:r>
              <a:rPr lang="es-ES"/>
              <a:t>Haga clic para modificar el estilo de título del patrón</a:t>
            </a:r>
            <a:endParaRPr lang="es-CO"/>
          </a:p>
        </p:txBody>
      </p:sp>
      <p:sp>
        <p:nvSpPr>
          <p:cNvPr id="3" name="2 Marcador de contenido"/>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texto"/>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8180F62D-2D0E-4772-89DA-FA7116AC90C0}" type="datetimeFigureOut">
              <a:rPr lang="es-CO" smtClean="0"/>
              <a:t>02/12/2016</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1B8C57D7-80DD-4A07-A1EA-5D0343306C12}" type="slidenum">
              <a:rPr lang="es-CO" smtClean="0"/>
              <a:t>‹Nº›</a:t>
            </a:fld>
            <a:endParaRPr lang="es-CO"/>
          </a:p>
        </p:txBody>
      </p:sp>
    </p:spTree>
    <p:extLst>
      <p:ext uri="{BB962C8B-B14F-4D97-AF65-F5344CB8AC3E}">
        <p14:creationId xmlns:p14="http://schemas.microsoft.com/office/powerpoint/2010/main" val="32725248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1500" b="1"/>
            </a:lvl1pPr>
          </a:lstStyle>
          <a:p>
            <a:r>
              <a:rPr lang="es-ES"/>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CO"/>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8180F62D-2D0E-4772-89DA-FA7116AC90C0}" type="datetimeFigureOut">
              <a:rPr lang="es-CO" smtClean="0"/>
              <a:t>02/12/2016</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1B8C57D7-80DD-4A07-A1EA-5D0343306C12}" type="slidenum">
              <a:rPr lang="es-CO" smtClean="0"/>
              <a:t>‹Nº›</a:t>
            </a:fld>
            <a:endParaRPr lang="es-CO"/>
          </a:p>
        </p:txBody>
      </p:sp>
    </p:spTree>
    <p:extLst>
      <p:ext uri="{BB962C8B-B14F-4D97-AF65-F5344CB8AC3E}">
        <p14:creationId xmlns:p14="http://schemas.microsoft.com/office/powerpoint/2010/main" val="34388127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8180F62D-2D0E-4772-89DA-FA7116AC90C0}" type="datetimeFigureOut">
              <a:rPr lang="es-CO" smtClean="0"/>
              <a:t>02/12/2016</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1B8C57D7-80DD-4A07-A1EA-5D0343306C12}" type="slidenum">
              <a:rPr lang="es-CO" smtClean="0"/>
              <a:t>‹Nº›</a:t>
            </a:fld>
            <a:endParaRPr lang="es-CO"/>
          </a:p>
        </p:txBody>
      </p:sp>
    </p:spTree>
    <p:extLst>
      <p:ext uri="{BB962C8B-B14F-4D97-AF65-F5344CB8AC3E}">
        <p14:creationId xmlns:p14="http://schemas.microsoft.com/office/powerpoint/2010/main" val="40167467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40"/>
            <a:ext cx="2057400" cy="5851525"/>
          </a:xfrm>
        </p:spPr>
        <p:txBody>
          <a:bodyPr vert="eaVert"/>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457200" y="274640"/>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8180F62D-2D0E-4772-89DA-FA7116AC90C0}" type="datetimeFigureOut">
              <a:rPr lang="es-CO" smtClean="0"/>
              <a:t>02/12/2016</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1B8C57D7-80DD-4A07-A1EA-5D0343306C12}" type="slidenum">
              <a:rPr lang="es-CO" smtClean="0"/>
              <a:t>‹Nº›</a:t>
            </a:fld>
            <a:endParaRPr lang="es-CO"/>
          </a:p>
        </p:txBody>
      </p:sp>
    </p:spTree>
    <p:extLst>
      <p:ext uri="{BB962C8B-B14F-4D97-AF65-F5344CB8AC3E}">
        <p14:creationId xmlns:p14="http://schemas.microsoft.com/office/powerpoint/2010/main" val="23786192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CO"/>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CO"/>
          </a:p>
        </p:txBody>
      </p:sp>
      <p:sp>
        <p:nvSpPr>
          <p:cNvPr id="4" name="3 Marcador de fecha"/>
          <p:cNvSpPr>
            <a:spLocks noGrp="1"/>
          </p:cNvSpPr>
          <p:nvPr>
            <p:ph type="dt" sz="half" idx="10"/>
          </p:nvPr>
        </p:nvSpPr>
        <p:spPr/>
        <p:txBody>
          <a:bodyPr/>
          <a:lstStyle/>
          <a:p>
            <a:fld id="{8180F62D-2D0E-4772-89DA-FA7116AC90C0}" type="datetimeFigureOut">
              <a:rPr lang="es-CO" smtClean="0"/>
              <a:t>02/12/2016</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1B8C57D7-80DD-4A07-A1EA-5D0343306C12}" type="slidenum">
              <a:rPr lang="es-CO" smtClean="0"/>
              <a:t>‹Nº›</a:t>
            </a:fld>
            <a:endParaRPr lang="es-CO"/>
          </a:p>
        </p:txBody>
      </p:sp>
    </p:spTree>
    <p:extLst>
      <p:ext uri="{BB962C8B-B14F-4D97-AF65-F5344CB8AC3E}">
        <p14:creationId xmlns:p14="http://schemas.microsoft.com/office/powerpoint/2010/main" val="12675000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8180F62D-2D0E-4772-89DA-FA7116AC90C0}" type="datetimeFigureOut">
              <a:rPr lang="es-CO" smtClean="0"/>
              <a:t>02/12/2016</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1B8C57D7-80DD-4A07-A1EA-5D0343306C12}" type="slidenum">
              <a:rPr lang="es-CO" smtClean="0"/>
              <a:t>‹Nº›</a:t>
            </a:fld>
            <a:endParaRPr lang="es-CO"/>
          </a:p>
        </p:txBody>
      </p:sp>
    </p:spTree>
    <p:extLst>
      <p:ext uri="{BB962C8B-B14F-4D97-AF65-F5344CB8AC3E}">
        <p14:creationId xmlns:p14="http://schemas.microsoft.com/office/powerpoint/2010/main" val="35285290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8180F62D-2D0E-4772-89DA-FA7116AC90C0}" type="datetimeFigureOut">
              <a:rPr lang="es-CO" smtClean="0"/>
              <a:t>02/12/2016</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1B8C57D7-80DD-4A07-A1EA-5D0343306C12}" type="slidenum">
              <a:rPr lang="es-CO" smtClean="0"/>
              <a:t>‹Nº›</a:t>
            </a:fld>
            <a:endParaRPr lang="es-CO"/>
          </a:p>
        </p:txBody>
      </p:sp>
    </p:spTree>
    <p:extLst>
      <p:ext uri="{BB962C8B-B14F-4D97-AF65-F5344CB8AC3E}">
        <p14:creationId xmlns:p14="http://schemas.microsoft.com/office/powerpoint/2010/main" val="16858555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fecha"/>
          <p:cNvSpPr>
            <a:spLocks noGrp="1"/>
          </p:cNvSpPr>
          <p:nvPr>
            <p:ph type="dt" sz="half" idx="10"/>
          </p:nvPr>
        </p:nvSpPr>
        <p:spPr/>
        <p:txBody>
          <a:bodyPr/>
          <a:lstStyle/>
          <a:p>
            <a:fld id="{8180F62D-2D0E-4772-89DA-FA7116AC90C0}" type="datetimeFigureOut">
              <a:rPr lang="es-CO" smtClean="0"/>
              <a:t>02/12/2016</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1B8C57D7-80DD-4A07-A1EA-5D0343306C12}" type="slidenum">
              <a:rPr lang="es-CO" smtClean="0"/>
              <a:t>‹Nº›</a:t>
            </a:fld>
            <a:endParaRPr lang="es-CO"/>
          </a:p>
        </p:txBody>
      </p:sp>
    </p:spTree>
    <p:extLst>
      <p:ext uri="{BB962C8B-B14F-4D97-AF65-F5344CB8AC3E}">
        <p14:creationId xmlns:p14="http://schemas.microsoft.com/office/powerpoint/2010/main" val="2537344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fecha"/>
          <p:cNvSpPr>
            <a:spLocks noGrp="1"/>
          </p:cNvSpPr>
          <p:nvPr>
            <p:ph type="dt" sz="half" idx="10"/>
          </p:nvPr>
        </p:nvSpPr>
        <p:spPr/>
        <p:txBody>
          <a:bodyPr/>
          <a:lstStyle/>
          <a:p>
            <a:fld id="{8180F62D-2D0E-4772-89DA-FA7116AC90C0}" type="datetimeFigureOut">
              <a:rPr lang="es-CO" smtClean="0"/>
              <a:t>02/12/2016</a:t>
            </a:fld>
            <a:endParaRPr lang="es-CO"/>
          </a:p>
        </p:txBody>
      </p:sp>
      <p:sp>
        <p:nvSpPr>
          <p:cNvPr id="4" name="3 Marcador de pie de página"/>
          <p:cNvSpPr>
            <a:spLocks noGrp="1"/>
          </p:cNvSpPr>
          <p:nvPr>
            <p:ph type="ftr" sz="quarter" idx="11"/>
          </p:nvPr>
        </p:nvSpPr>
        <p:spPr/>
        <p:txBody>
          <a:bodyPr/>
          <a:lstStyle/>
          <a:p>
            <a:endParaRPr lang="es-CO"/>
          </a:p>
        </p:txBody>
      </p:sp>
      <p:sp>
        <p:nvSpPr>
          <p:cNvPr id="5" name="4 Marcador de número de diapositiva"/>
          <p:cNvSpPr>
            <a:spLocks noGrp="1"/>
          </p:cNvSpPr>
          <p:nvPr>
            <p:ph type="sldNum" sz="quarter" idx="12"/>
          </p:nvPr>
        </p:nvSpPr>
        <p:spPr/>
        <p:txBody>
          <a:bodyPr/>
          <a:lstStyle/>
          <a:p>
            <a:fld id="{1B8C57D7-80DD-4A07-A1EA-5D0343306C12}" type="slidenum">
              <a:rPr lang="es-CO" smtClean="0"/>
              <a:t>‹Nº›</a:t>
            </a:fld>
            <a:endParaRPr lang="es-CO"/>
          </a:p>
        </p:txBody>
      </p:sp>
    </p:spTree>
    <p:extLst>
      <p:ext uri="{BB962C8B-B14F-4D97-AF65-F5344CB8AC3E}">
        <p14:creationId xmlns:p14="http://schemas.microsoft.com/office/powerpoint/2010/main" val="42946752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6 Marcador de fecha"/>
          <p:cNvSpPr>
            <a:spLocks noGrp="1"/>
          </p:cNvSpPr>
          <p:nvPr>
            <p:ph type="dt" sz="half" idx="10"/>
          </p:nvPr>
        </p:nvSpPr>
        <p:spPr/>
        <p:txBody>
          <a:bodyPr/>
          <a:lstStyle/>
          <a:p>
            <a:fld id="{8180F62D-2D0E-4772-89DA-FA7116AC90C0}" type="datetimeFigureOut">
              <a:rPr lang="es-CO" smtClean="0"/>
              <a:t>02/12/2016</a:t>
            </a:fld>
            <a:endParaRPr lang="es-CO"/>
          </a:p>
        </p:txBody>
      </p:sp>
      <p:sp>
        <p:nvSpPr>
          <p:cNvPr id="8" name="7 Marcador de pie de página"/>
          <p:cNvSpPr>
            <a:spLocks noGrp="1"/>
          </p:cNvSpPr>
          <p:nvPr>
            <p:ph type="ftr" sz="quarter" idx="11"/>
          </p:nvPr>
        </p:nvSpPr>
        <p:spPr/>
        <p:txBody>
          <a:bodyPr/>
          <a:lstStyle/>
          <a:p>
            <a:endParaRPr lang="es-CO"/>
          </a:p>
        </p:txBody>
      </p:sp>
      <p:sp>
        <p:nvSpPr>
          <p:cNvPr id="9" name="8 Marcador de número de diapositiva"/>
          <p:cNvSpPr>
            <a:spLocks noGrp="1"/>
          </p:cNvSpPr>
          <p:nvPr>
            <p:ph type="sldNum" sz="quarter" idx="12"/>
          </p:nvPr>
        </p:nvSpPr>
        <p:spPr/>
        <p:txBody>
          <a:bodyPr/>
          <a:lstStyle/>
          <a:p>
            <a:fld id="{1B8C57D7-80DD-4A07-A1EA-5D0343306C12}" type="slidenum">
              <a:rPr lang="es-CO" smtClean="0"/>
              <a:t>‹Nº›</a:t>
            </a:fld>
            <a:endParaRPr lang="es-CO"/>
          </a:p>
        </p:txBody>
      </p:sp>
    </p:spTree>
    <p:extLst>
      <p:ext uri="{BB962C8B-B14F-4D97-AF65-F5344CB8AC3E}">
        <p14:creationId xmlns:p14="http://schemas.microsoft.com/office/powerpoint/2010/main" val="13472051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fecha"/>
          <p:cNvSpPr>
            <a:spLocks noGrp="1"/>
          </p:cNvSpPr>
          <p:nvPr>
            <p:ph type="dt" sz="half" idx="10"/>
          </p:nvPr>
        </p:nvSpPr>
        <p:spPr/>
        <p:txBody>
          <a:bodyPr/>
          <a:lstStyle/>
          <a:p>
            <a:fld id="{8180F62D-2D0E-4772-89DA-FA7116AC90C0}" type="datetimeFigureOut">
              <a:rPr lang="es-CO" smtClean="0"/>
              <a:t>02/12/2016</a:t>
            </a:fld>
            <a:endParaRPr lang="es-CO"/>
          </a:p>
        </p:txBody>
      </p:sp>
      <p:sp>
        <p:nvSpPr>
          <p:cNvPr id="4" name="3 Marcador de pie de página"/>
          <p:cNvSpPr>
            <a:spLocks noGrp="1"/>
          </p:cNvSpPr>
          <p:nvPr>
            <p:ph type="ftr" sz="quarter" idx="11"/>
          </p:nvPr>
        </p:nvSpPr>
        <p:spPr/>
        <p:txBody>
          <a:bodyPr/>
          <a:lstStyle/>
          <a:p>
            <a:endParaRPr lang="es-CO"/>
          </a:p>
        </p:txBody>
      </p:sp>
      <p:sp>
        <p:nvSpPr>
          <p:cNvPr id="5" name="4 Marcador de número de diapositiva"/>
          <p:cNvSpPr>
            <a:spLocks noGrp="1"/>
          </p:cNvSpPr>
          <p:nvPr>
            <p:ph type="sldNum" sz="quarter" idx="12"/>
          </p:nvPr>
        </p:nvSpPr>
        <p:spPr/>
        <p:txBody>
          <a:bodyPr/>
          <a:lstStyle/>
          <a:p>
            <a:fld id="{1B8C57D7-80DD-4A07-A1EA-5D0343306C12}" type="slidenum">
              <a:rPr lang="es-CO" smtClean="0"/>
              <a:t>‹Nº›</a:t>
            </a:fld>
            <a:endParaRPr lang="es-CO"/>
          </a:p>
        </p:txBody>
      </p:sp>
    </p:spTree>
    <p:extLst>
      <p:ext uri="{BB962C8B-B14F-4D97-AF65-F5344CB8AC3E}">
        <p14:creationId xmlns:p14="http://schemas.microsoft.com/office/powerpoint/2010/main" val="19139220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8180F62D-2D0E-4772-89DA-FA7116AC90C0}" type="datetimeFigureOut">
              <a:rPr lang="es-CO" smtClean="0"/>
              <a:t>02/12/2016</a:t>
            </a:fld>
            <a:endParaRPr lang="es-CO"/>
          </a:p>
        </p:txBody>
      </p:sp>
      <p:sp>
        <p:nvSpPr>
          <p:cNvPr id="3" name="2 Marcador de pie de página"/>
          <p:cNvSpPr>
            <a:spLocks noGrp="1"/>
          </p:cNvSpPr>
          <p:nvPr>
            <p:ph type="ftr" sz="quarter" idx="11"/>
          </p:nvPr>
        </p:nvSpPr>
        <p:spPr/>
        <p:txBody>
          <a:bodyPr/>
          <a:lstStyle/>
          <a:p>
            <a:endParaRPr lang="es-CO"/>
          </a:p>
        </p:txBody>
      </p:sp>
      <p:sp>
        <p:nvSpPr>
          <p:cNvPr id="4" name="3 Marcador de número de diapositiva"/>
          <p:cNvSpPr>
            <a:spLocks noGrp="1"/>
          </p:cNvSpPr>
          <p:nvPr>
            <p:ph type="sldNum" sz="quarter" idx="12"/>
          </p:nvPr>
        </p:nvSpPr>
        <p:spPr/>
        <p:txBody>
          <a:bodyPr/>
          <a:lstStyle/>
          <a:p>
            <a:fld id="{1B8C57D7-80DD-4A07-A1EA-5D0343306C12}" type="slidenum">
              <a:rPr lang="es-CO" smtClean="0"/>
              <a:t>‹Nº›</a:t>
            </a:fld>
            <a:endParaRPr lang="es-CO"/>
          </a:p>
        </p:txBody>
      </p:sp>
    </p:spTree>
    <p:extLst>
      <p:ext uri="{BB962C8B-B14F-4D97-AF65-F5344CB8AC3E}">
        <p14:creationId xmlns:p14="http://schemas.microsoft.com/office/powerpoint/2010/main" val="36238048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8180F62D-2D0E-4772-89DA-FA7116AC90C0}" type="datetimeFigureOut">
              <a:rPr lang="es-CO" smtClean="0"/>
              <a:t>02/12/2016</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1B8C57D7-80DD-4A07-A1EA-5D0343306C12}" type="slidenum">
              <a:rPr lang="es-CO" smtClean="0"/>
              <a:t>‹Nº›</a:t>
            </a:fld>
            <a:endParaRPr lang="es-CO"/>
          </a:p>
        </p:txBody>
      </p:sp>
    </p:spTree>
    <p:extLst>
      <p:ext uri="{BB962C8B-B14F-4D97-AF65-F5344CB8AC3E}">
        <p14:creationId xmlns:p14="http://schemas.microsoft.com/office/powerpoint/2010/main" val="10969228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8180F62D-2D0E-4772-89DA-FA7116AC90C0}" type="datetimeFigureOut">
              <a:rPr lang="es-CO" smtClean="0"/>
              <a:t>02/12/2016</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1B8C57D7-80DD-4A07-A1EA-5D0343306C12}" type="slidenum">
              <a:rPr lang="es-CO" smtClean="0"/>
              <a:t>‹Nº›</a:t>
            </a:fld>
            <a:endParaRPr lang="es-CO"/>
          </a:p>
        </p:txBody>
      </p:sp>
    </p:spTree>
    <p:extLst>
      <p:ext uri="{BB962C8B-B14F-4D97-AF65-F5344CB8AC3E}">
        <p14:creationId xmlns:p14="http://schemas.microsoft.com/office/powerpoint/2010/main" val="40191632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8180F62D-2D0E-4772-89DA-FA7116AC90C0}" type="datetimeFigureOut">
              <a:rPr lang="es-CO" smtClean="0"/>
              <a:t>02/12/2016</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1B8C57D7-80DD-4A07-A1EA-5D0343306C12}" type="slidenum">
              <a:rPr lang="es-CO" smtClean="0"/>
              <a:t>‹Nº›</a:t>
            </a:fld>
            <a:endParaRPr lang="es-CO"/>
          </a:p>
        </p:txBody>
      </p:sp>
    </p:spTree>
    <p:extLst>
      <p:ext uri="{BB962C8B-B14F-4D97-AF65-F5344CB8AC3E}">
        <p14:creationId xmlns:p14="http://schemas.microsoft.com/office/powerpoint/2010/main" val="6478804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8180F62D-2D0E-4772-89DA-FA7116AC90C0}" type="datetimeFigureOut">
              <a:rPr lang="es-CO" smtClean="0"/>
              <a:t>02/12/2016</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1B8C57D7-80DD-4A07-A1EA-5D0343306C12}" type="slidenum">
              <a:rPr lang="es-CO" smtClean="0"/>
              <a:t>‹Nº›</a:t>
            </a:fld>
            <a:endParaRPr lang="es-CO"/>
          </a:p>
        </p:txBody>
      </p:sp>
    </p:spTree>
    <p:extLst>
      <p:ext uri="{BB962C8B-B14F-4D97-AF65-F5344CB8AC3E}">
        <p14:creationId xmlns:p14="http://schemas.microsoft.com/office/powerpoint/2010/main" val="2753841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8180F62D-2D0E-4772-89DA-FA7116AC90C0}" type="datetimeFigureOut">
              <a:rPr lang="es-CO" smtClean="0"/>
              <a:t>02/12/2016</a:t>
            </a:fld>
            <a:endParaRPr lang="es-CO"/>
          </a:p>
        </p:txBody>
      </p:sp>
      <p:sp>
        <p:nvSpPr>
          <p:cNvPr id="3" name="2 Marcador de pie de página"/>
          <p:cNvSpPr>
            <a:spLocks noGrp="1"/>
          </p:cNvSpPr>
          <p:nvPr>
            <p:ph type="ftr" sz="quarter" idx="11"/>
          </p:nvPr>
        </p:nvSpPr>
        <p:spPr/>
        <p:txBody>
          <a:bodyPr/>
          <a:lstStyle/>
          <a:p>
            <a:endParaRPr lang="es-CO"/>
          </a:p>
        </p:txBody>
      </p:sp>
      <p:sp>
        <p:nvSpPr>
          <p:cNvPr id="4" name="3 Marcador de número de diapositiva"/>
          <p:cNvSpPr>
            <a:spLocks noGrp="1"/>
          </p:cNvSpPr>
          <p:nvPr>
            <p:ph type="sldNum" sz="quarter" idx="12"/>
          </p:nvPr>
        </p:nvSpPr>
        <p:spPr/>
        <p:txBody>
          <a:bodyPr/>
          <a:lstStyle/>
          <a:p>
            <a:fld id="{1B8C57D7-80DD-4A07-A1EA-5D0343306C12}" type="slidenum">
              <a:rPr lang="es-CO" smtClean="0"/>
              <a:t>‹Nº›</a:t>
            </a:fld>
            <a:endParaRPr lang="es-CO"/>
          </a:p>
        </p:txBody>
      </p:sp>
    </p:spTree>
    <p:extLst>
      <p:ext uri="{BB962C8B-B14F-4D97-AF65-F5344CB8AC3E}">
        <p14:creationId xmlns:p14="http://schemas.microsoft.com/office/powerpoint/2010/main" val="3083757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8180F62D-2D0E-4772-89DA-FA7116AC90C0}" type="datetimeFigureOut">
              <a:rPr lang="es-CO" smtClean="0"/>
              <a:t>02/12/2016</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1B8C57D7-80DD-4A07-A1EA-5D0343306C12}" type="slidenum">
              <a:rPr lang="es-CO" smtClean="0"/>
              <a:t>‹Nº›</a:t>
            </a:fld>
            <a:endParaRPr lang="es-CO"/>
          </a:p>
        </p:txBody>
      </p:sp>
    </p:spTree>
    <p:extLst>
      <p:ext uri="{BB962C8B-B14F-4D97-AF65-F5344CB8AC3E}">
        <p14:creationId xmlns:p14="http://schemas.microsoft.com/office/powerpoint/2010/main" val="2151549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8180F62D-2D0E-4772-89DA-FA7116AC90C0}" type="datetimeFigureOut">
              <a:rPr lang="es-CO" smtClean="0"/>
              <a:t>02/12/2016</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1B8C57D7-80DD-4A07-A1EA-5D0343306C12}" type="slidenum">
              <a:rPr lang="es-CO" smtClean="0"/>
              <a:t>‹Nº›</a:t>
            </a:fld>
            <a:endParaRPr lang="es-CO"/>
          </a:p>
        </p:txBody>
      </p:sp>
    </p:spTree>
    <p:extLst>
      <p:ext uri="{BB962C8B-B14F-4D97-AF65-F5344CB8AC3E}">
        <p14:creationId xmlns:p14="http://schemas.microsoft.com/office/powerpoint/2010/main" val="4056266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dirty="0"/>
              <a:t>Haga clic para modificar el estilo de título del patrón</a:t>
            </a:r>
            <a:endParaRPr lang="es-CO" dirty="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80F62D-2D0E-4772-89DA-FA7116AC90C0}" type="datetimeFigureOut">
              <a:rPr lang="es-CO" smtClean="0"/>
              <a:t>02/12/2016</a:t>
            </a:fld>
            <a:endParaRPr lang="es-CO"/>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8C57D7-80DD-4A07-A1EA-5D0343306C12}" type="slidenum">
              <a:rPr lang="es-CO" smtClean="0"/>
              <a:t>‹Nº›</a:t>
            </a:fld>
            <a:endParaRPr lang="es-CO"/>
          </a:p>
        </p:txBody>
      </p:sp>
      <p:sp>
        <p:nvSpPr>
          <p:cNvPr id="7" name="8 Marcador de texto"/>
          <p:cNvSpPr txBox="1">
            <a:spLocks/>
          </p:cNvSpPr>
          <p:nvPr userDrawn="1"/>
        </p:nvSpPr>
        <p:spPr>
          <a:xfrm rot="20228065">
            <a:off x="993348" y="2429966"/>
            <a:ext cx="8830157" cy="4944654"/>
          </a:xfrm>
          <a:prstGeom prst="rect">
            <a:avLst/>
          </a:prstGeom>
        </p:spPr>
        <p:txBody>
          <a:bodyPr>
            <a:normAutofit/>
          </a:bodyPr>
          <a:lstStyle>
            <a:lvl1pPr marL="0" indent="0" algn="l" defTabSz="914400" rtl="0" eaLnBrk="1" latinLnBrk="0" hangingPunct="1">
              <a:spcBef>
                <a:spcPct val="20000"/>
              </a:spcBef>
              <a:buFont typeface="Arial" pitchFamily="34" charset="0"/>
              <a:buNone/>
              <a:defRPr sz="4400" kern="1200">
                <a:solidFill>
                  <a:schemeClr val="bg1">
                    <a:lumMod val="95000"/>
                  </a:schemeClr>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s-CO" dirty="0"/>
          </a:p>
        </p:txBody>
      </p:sp>
    </p:spTree>
    <p:extLst>
      <p:ext uri="{BB962C8B-B14F-4D97-AF65-F5344CB8AC3E}">
        <p14:creationId xmlns:p14="http://schemas.microsoft.com/office/powerpoint/2010/main" val="889483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2 Marcador de texto"/>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180F62D-2D0E-4772-89DA-FA7116AC90C0}" type="datetimeFigureOut">
              <a:rPr lang="es-CO" smtClean="0">
                <a:solidFill>
                  <a:prstClr val="black">
                    <a:tint val="75000"/>
                  </a:prstClr>
                </a:solidFill>
              </a:rPr>
              <a:pPr/>
              <a:t>02/12/2016</a:t>
            </a:fld>
            <a:endParaRPr lang="es-CO">
              <a:solidFill>
                <a:prstClr val="black">
                  <a:tint val="75000"/>
                </a:prstClr>
              </a:solidFill>
            </a:endParaRPr>
          </a:p>
        </p:txBody>
      </p:sp>
      <p:sp>
        <p:nvSpPr>
          <p:cNvPr id="5" name="4 Marcador de pie de página"/>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CO">
              <a:solidFill>
                <a:prstClr val="black">
                  <a:tint val="75000"/>
                </a:prstClr>
              </a:solidFill>
            </a:endParaRPr>
          </a:p>
        </p:txBody>
      </p:sp>
      <p:sp>
        <p:nvSpPr>
          <p:cNvPr id="6" name="5 Marcador de número de diapositiva"/>
          <p:cNvSpPr>
            <a:spLocks noGrp="1"/>
          </p:cNvSpPr>
          <p:nvPr>
            <p:ph type="sldNum" sz="quarter" idx="4"/>
          </p:nvPr>
        </p:nvSpPr>
        <p:spPr>
          <a:xfrm>
            <a:off x="6553201"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B8C57D7-80DD-4A07-A1EA-5D0343306C12}" type="slidenum">
              <a:rPr lang="es-CO" smtClean="0">
                <a:solidFill>
                  <a:prstClr val="black">
                    <a:tint val="75000"/>
                  </a:prstClr>
                </a:solidFill>
              </a:rPr>
              <a:pPr/>
              <a:t>‹Nº›</a:t>
            </a:fld>
            <a:endParaRPr lang="es-CO">
              <a:solidFill>
                <a:prstClr val="black">
                  <a:tint val="75000"/>
                </a:prstClr>
              </a:solidFill>
            </a:endParaRPr>
          </a:p>
        </p:txBody>
      </p:sp>
      <p:sp>
        <p:nvSpPr>
          <p:cNvPr id="7" name="8 Marcador de texto"/>
          <p:cNvSpPr txBox="1">
            <a:spLocks/>
          </p:cNvSpPr>
          <p:nvPr userDrawn="1"/>
        </p:nvSpPr>
        <p:spPr>
          <a:xfrm rot="20228065">
            <a:off x="993348" y="2429966"/>
            <a:ext cx="8830157" cy="4944654"/>
          </a:xfrm>
          <a:prstGeom prst="rect">
            <a:avLst/>
          </a:prstGeom>
        </p:spPr>
        <p:txBody>
          <a:bodyPr>
            <a:normAutofit/>
          </a:bodyPr>
          <a:lstStyle>
            <a:lvl1pPr marL="0" indent="0" algn="l" defTabSz="685983" rtl="0" eaLnBrk="1" latinLnBrk="0" hangingPunct="1">
              <a:spcBef>
                <a:spcPct val="20000"/>
              </a:spcBef>
              <a:buFont typeface="Arial" pitchFamily="34" charset="0"/>
              <a:buNone/>
              <a:defRPr sz="4400" kern="1200">
                <a:solidFill>
                  <a:schemeClr val="bg1">
                    <a:lumMod val="95000"/>
                  </a:schemeClr>
                </a:solidFill>
                <a:latin typeface="Arial" pitchFamily="34" charset="0"/>
                <a:ea typeface="+mn-ea"/>
                <a:cs typeface="Arial" pitchFamily="34" charset="0"/>
              </a:defRPr>
            </a:lvl1pPr>
            <a:lvl2pPr marL="557361" indent="-214370" algn="l" defTabSz="685983" rtl="0" eaLnBrk="1" latinLnBrk="0" hangingPunct="1">
              <a:spcBef>
                <a:spcPct val="20000"/>
              </a:spcBef>
              <a:buFont typeface="Arial" pitchFamily="34" charset="0"/>
              <a:buChar char="–"/>
              <a:defRPr sz="2101" kern="1200">
                <a:solidFill>
                  <a:schemeClr val="tx1"/>
                </a:solidFill>
                <a:latin typeface="+mn-lt"/>
                <a:ea typeface="+mn-ea"/>
                <a:cs typeface="+mn-cs"/>
              </a:defRPr>
            </a:lvl2pPr>
            <a:lvl3pPr marL="857479" indent="-171496" algn="l" defTabSz="685983"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470"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461"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6453"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444"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436"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427"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s-ES"/>
              <a:t>DOCUMENTO EN BORRADOR</a:t>
            </a:r>
            <a:endParaRPr lang="es-CO" dirty="0"/>
          </a:p>
        </p:txBody>
      </p:sp>
    </p:spTree>
    <p:extLst>
      <p:ext uri="{BB962C8B-B14F-4D97-AF65-F5344CB8AC3E}">
        <p14:creationId xmlns:p14="http://schemas.microsoft.com/office/powerpoint/2010/main" val="34276643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983" rtl="0" eaLnBrk="1" latinLnBrk="0" hangingPunct="1">
        <a:spcBef>
          <a:spcPct val="0"/>
        </a:spcBef>
        <a:buNone/>
        <a:defRPr sz="3301" kern="1200">
          <a:solidFill>
            <a:schemeClr val="tx1"/>
          </a:solidFill>
          <a:latin typeface="+mj-lt"/>
          <a:ea typeface="+mj-ea"/>
          <a:cs typeface="+mj-cs"/>
        </a:defRPr>
      </a:lvl1pPr>
    </p:titleStyle>
    <p:bodyStyle>
      <a:lvl1pPr marL="257244" indent="-257244" algn="l" defTabSz="685983" rtl="0" eaLnBrk="1" latinLnBrk="0" hangingPunct="1">
        <a:spcBef>
          <a:spcPct val="20000"/>
        </a:spcBef>
        <a:buFont typeface="Arial" pitchFamily="34" charset="0"/>
        <a:buChar char="•"/>
        <a:defRPr sz="2401" kern="1200">
          <a:solidFill>
            <a:schemeClr val="tx1"/>
          </a:solidFill>
          <a:latin typeface="+mn-lt"/>
          <a:ea typeface="+mn-ea"/>
          <a:cs typeface="+mn-cs"/>
        </a:defRPr>
      </a:lvl1pPr>
      <a:lvl2pPr marL="557361" indent="-214370" algn="l" defTabSz="685983" rtl="0" eaLnBrk="1" latinLnBrk="0" hangingPunct="1">
        <a:spcBef>
          <a:spcPct val="20000"/>
        </a:spcBef>
        <a:buFont typeface="Arial" pitchFamily="34" charset="0"/>
        <a:buChar char="–"/>
        <a:defRPr sz="2101" kern="1200">
          <a:solidFill>
            <a:schemeClr val="tx1"/>
          </a:solidFill>
          <a:latin typeface="+mn-lt"/>
          <a:ea typeface="+mn-ea"/>
          <a:cs typeface="+mn-cs"/>
        </a:defRPr>
      </a:lvl2pPr>
      <a:lvl3pPr marL="857479" indent="-171496" algn="l" defTabSz="685983"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470"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461"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6453"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444"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436"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427"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s-CO"/>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2 Marcador de texto"/>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180F62D-2D0E-4772-89DA-FA7116AC90C0}" type="datetimeFigureOut">
              <a:rPr lang="es-CO" smtClean="0">
                <a:solidFill>
                  <a:prstClr val="black">
                    <a:tint val="75000"/>
                  </a:prstClr>
                </a:solidFill>
              </a:rPr>
              <a:pPr/>
              <a:t>02/12/2016</a:t>
            </a:fld>
            <a:endParaRPr lang="es-CO">
              <a:solidFill>
                <a:prstClr val="black">
                  <a:tint val="75000"/>
                </a:prstClr>
              </a:solidFill>
            </a:endParaRPr>
          </a:p>
        </p:txBody>
      </p:sp>
      <p:sp>
        <p:nvSpPr>
          <p:cNvPr id="5" name="4 Marcador de pie de página"/>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CO">
              <a:solidFill>
                <a:prstClr val="black">
                  <a:tint val="75000"/>
                </a:prstClr>
              </a:solidFill>
            </a:endParaRPr>
          </a:p>
        </p:txBody>
      </p:sp>
      <p:sp>
        <p:nvSpPr>
          <p:cNvPr id="6" name="5 Marcador de número de diapositiva"/>
          <p:cNvSpPr>
            <a:spLocks noGrp="1"/>
          </p:cNvSpPr>
          <p:nvPr>
            <p:ph type="sldNum" sz="quarter" idx="4"/>
          </p:nvPr>
        </p:nvSpPr>
        <p:spPr>
          <a:xfrm>
            <a:off x="6553201"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B8C57D7-80DD-4A07-A1EA-5D0343306C12}" type="slidenum">
              <a:rPr lang="es-CO" smtClean="0">
                <a:solidFill>
                  <a:prstClr val="black">
                    <a:tint val="75000"/>
                  </a:prstClr>
                </a:solidFill>
              </a:rPr>
              <a:pPr/>
              <a:t>‹Nº›</a:t>
            </a:fld>
            <a:endParaRPr lang="es-CO">
              <a:solidFill>
                <a:prstClr val="black">
                  <a:tint val="75000"/>
                </a:prstClr>
              </a:solidFill>
            </a:endParaRPr>
          </a:p>
        </p:txBody>
      </p:sp>
      <p:sp>
        <p:nvSpPr>
          <p:cNvPr id="7" name="8 Marcador de texto"/>
          <p:cNvSpPr txBox="1">
            <a:spLocks/>
          </p:cNvSpPr>
          <p:nvPr userDrawn="1"/>
        </p:nvSpPr>
        <p:spPr>
          <a:xfrm rot="20228065">
            <a:off x="993348" y="2429966"/>
            <a:ext cx="8830157" cy="4944654"/>
          </a:xfrm>
          <a:prstGeom prst="rect">
            <a:avLst/>
          </a:prstGeom>
        </p:spPr>
        <p:txBody>
          <a:bodyPr>
            <a:normAutofit/>
          </a:bodyPr>
          <a:lstStyle>
            <a:lvl1pPr marL="0" indent="0" algn="l" defTabSz="685983" rtl="0" eaLnBrk="1" latinLnBrk="0" hangingPunct="1">
              <a:spcBef>
                <a:spcPct val="20000"/>
              </a:spcBef>
              <a:buFont typeface="Arial" pitchFamily="34" charset="0"/>
              <a:buNone/>
              <a:defRPr sz="4400" kern="1200">
                <a:solidFill>
                  <a:schemeClr val="bg1">
                    <a:lumMod val="95000"/>
                  </a:schemeClr>
                </a:solidFill>
                <a:latin typeface="Arial" pitchFamily="34" charset="0"/>
                <a:ea typeface="+mn-ea"/>
                <a:cs typeface="Arial" pitchFamily="34" charset="0"/>
              </a:defRPr>
            </a:lvl1pPr>
            <a:lvl2pPr marL="557361" indent="-214370" algn="l" defTabSz="685983" rtl="0" eaLnBrk="1" latinLnBrk="0" hangingPunct="1">
              <a:spcBef>
                <a:spcPct val="20000"/>
              </a:spcBef>
              <a:buFont typeface="Arial" pitchFamily="34" charset="0"/>
              <a:buChar char="–"/>
              <a:defRPr sz="2101" kern="1200">
                <a:solidFill>
                  <a:schemeClr val="tx1"/>
                </a:solidFill>
                <a:latin typeface="+mn-lt"/>
                <a:ea typeface="+mn-ea"/>
                <a:cs typeface="+mn-cs"/>
              </a:defRPr>
            </a:lvl2pPr>
            <a:lvl3pPr marL="857479" indent="-171496" algn="l" defTabSz="685983"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470"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461"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6453"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444"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436"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427"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s-ES"/>
              <a:t>DOCUMENTO EN BORRADOR</a:t>
            </a:r>
            <a:endParaRPr lang="es-CO" dirty="0"/>
          </a:p>
        </p:txBody>
      </p:sp>
    </p:spTree>
    <p:extLst>
      <p:ext uri="{BB962C8B-B14F-4D97-AF65-F5344CB8AC3E}">
        <p14:creationId xmlns:p14="http://schemas.microsoft.com/office/powerpoint/2010/main" val="22213012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85983" rtl="0" eaLnBrk="1" latinLnBrk="0" hangingPunct="1">
        <a:spcBef>
          <a:spcPct val="0"/>
        </a:spcBef>
        <a:buNone/>
        <a:defRPr sz="3301" kern="1200">
          <a:solidFill>
            <a:schemeClr val="tx1"/>
          </a:solidFill>
          <a:latin typeface="+mj-lt"/>
          <a:ea typeface="+mj-ea"/>
          <a:cs typeface="+mj-cs"/>
        </a:defRPr>
      </a:lvl1pPr>
    </p:titleStyle>
    <p:bodyStyle>
      <a:lvl1pPr marL="257244" indent="-257244" algn="l" defTabSz="685983" rtl="0" eaLnBrk="1" latinLnBrk="0" hangingPunct="1">
        <a:spcBef>
          <a:spcPct val="20000"/>
        </a:spcBef>
        <a:buFont typeface="Arial" pitchFamily="34" charset="0"/>
        <a:buChar char="•"/>
        <a:defRPr sz="2401" kern="1200">
          <a:solidFill>
            <a:schemeClr val="tx1"/>
          </a:solidFill>
          <a:latin typeface="+mn-lt"/>
          <a:ea typeface="+mn-ea"/>
          <a:cs typeface="+mn-cs"/>
        </a:defRPr>
      </a:lvl1pPr>
      <a:lvl2pPr marL="557361" indent="-214370" algn="l" defTabSz="685983" rtl="0" eaLnBrk="1" latinLnBrk="0" hangingPunct="1">
        <a:spcBef>
          <a:spcPct val="20000"/>
        </a:spcBef>
        <a:buFont typeface="Arial" pitchFamily="34" charset="0"/>
        <a:buChar char="–"/>
        <a:defRPr sz="2101" kern="1200">
          <a:solidFill>
            <a:schemeClr val="tx1"/>
          </a:solidFill>
          <a:latin typeface="+mn-lt"/>
          <a:ea typeface="+mn-ea"/>
          <a:cs typeface="+mn-cs"/>
        </a:defRPr>
      </a:lvl2pPr>
      <a:lvl3pPr marL="857479" indent="-171496" algn="l" defTabSz="685983"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470"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461"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6453"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444"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436"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427"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s-CO"/>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2 Marcador de texto"/>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180F62D-2D0E-4772-89DA-FA7116AC90C0}" type="datetimeFigureOut">
              <a:rPr lang="es-CO" smtClean="0">
                <a:solidFill>
                  <a:prstClr val="black">
                    <a:tint val="75000"/>
                  </a:prstClr>
                </a:solidFill>
              </a:rPr>
              <a:pPr/>
              <a:t>02/12/2016</a:t>
            </a:fld>
            <a:endParaRPr lang="es-CO">
              <a:solidFill>
                <a:prstClr val="black">
                  <a:tint val="75000"/>
                </a:prstClr>
              </a:solidFill>
            </a:endParaRPr>
          </a:p>
        </p:txBody>
      </p:sp>
      <p:sp>
        <p:nvSpPr>
          <p:cNvPr id="5" name="4 Marcador de pie de página"/>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CO">
              <a:solidFill>
                <a:prstClr val="black">
                  <a:tint val="75000"/>
                </a:prstClr>
              </a:solidFill>
            </a:endParaRPr>
          </a:p>
        </p:txBody>
      </p:sp>
      <p:sp>
        <p:nvSpPr>
          <p:cNvPr id="6" name="5 Marcador de número de diapositiva"/>
          <p:cNvSpPr>
            <a:spLocks noGrp="1"/>
          </p:cNvSpPr>
          <p:nvPr>
            <p:ph type="sldNum" sz="quarter" idx="4"/>
          </p:nvPr>
        </p:nvSpPr>
        <p:spPr>
          <a:xfrm>
            <a:off x="6553201"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B8C57D7-80DD-4A07-A1EA-5D0343306C12}" type="slidenum">
              <a:rPr lang="es-CO" smtClean="0">
                <a:solidFill>
                  <a:prstClr val="black">
                    <a:tint val="75000"/>
                  </a:prstClr>
                </a:solidFill>
              </a:rPr>
              <a:pPr/>
              <a:t>‹Nº›</a:t>
            </a:fld>
            <a:endParaRPr lang="es-CO">
              <a:solidFill>
                <a:prstClr val="black">
                  <a:tint val="75000"/>
                </a:prstClr>
              </a:solidFill>
            </a:endParaRPr>
          </a:p>
        </p:txBody>
      </p:sp>
      <p:sp>
        <p:nvSpPr>
          <p:cNvPr id="7" name="8 Marcador de texto"/>
          <p:cNvSpPr txBox="1">
            <a:spLocks/>
          </p:cNvSpPr>
          <p:nvPr userDrawn="1"/>
        </p:nvSpPr>
        <p:spPr>
          <a:xfrm rot="20228065">
            <a:off x="993348" y="2429966"/>
            <a:ext cx="8830157" cy="4944654"/>
          </a:xfrm>
          <a:prstGeom prst="rect">
            <a:avLst/>
          </a:prstGeom>
        </p:spPr>
        <p:txBody>
          <a:bodyPr>
            <a:normAutofit/>
          </a:bodyPr>
          <a:lstStyle>
            <a:lvl1pPr marL="0" indent="0" algn="l" defTabSz="685983" rtl="0" eaLnBrk="1" latinLnBrk="0" hangingPunct="1">
              <a:spcBef>
                <a:spcPct val="20000"/>
              </a:spcBef>
              <a:buFont typeface="Arial" pitchFamily="34" charset="0"/>
              <a:buNone/>
              <a:defRPr sz="4400" kern="1200">
                <a:solidFill>
                  <a:schemeClr val="bg1">
                    <a:lumMod val="95000"/>
                  </a:schemeClr>
                </a:solidFill>
                <a:latin typeface="Arial" pitchFamily="34" charset="0"/>
                <a:ea typeface="+mn-ea"/>
                <a:cs typeface="Arial" pitchFamily="34" charset="0"/>
              </a:defRPr>
            </a:lvl1pPr>
            <a:lvl2pPr marL="557361" indent="-214370" algn="l" defTabSz="685983" rtl="0" eaLnBrk="1" latinLnBrk="0" hangingPunct="1">
              <a:spcBef>
                <a:spcPct val="20000"/>
              </a:spcBef>
              <a:buFont typeface="Arial" pitchFamily="34" charset="0"/>
              <a:buChar char="–"/>
              <a:defRPr sz="2101" kern="1200">
                <a:solidFill>
                  <a:schemeClr val="tx1"/>
                </a:solidFill>
                <a:latin typeface="+mn-lt"/>
                <a:ea typeface="+mn-ea"/>
                <a:cs typeface="+mn-cs"/>
              </a:defRPr>
            </a:lvl2pPr>
            <a:lvl3pPr marL="857479" indent="-171496" algn="l" defTabSz="685983"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470"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461"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6453"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444"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436"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427"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s-ES"/>
              <a:t>DOCUMENTO EN BORRADOR</a:t>
            </a:r>
            <a:endParaRPr lang="es-CO" dirty="0"/>
          </a:p>
        </p:txBody>
      </p:sp>
    </p:spTree>
    <p:extLst>
      <p:ext uri="{BB962C8B-B14F-4D97-AF65-F5344CB8AC3E}">
        <p14:creationId xmlns:p14="http://schemas.microsoft.com/office/powerpoint/2010/main" val="141771678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85983" rtl="0" eaLnBrk="1" latinLnBrk="0" hangingPunct="1">
        <a:spcBef>
          <a:spcPct val="0"/>
        </a:spcBef>
        <a:buNone/>
        <a:defRPr sz="3301" kern="1200">
          <a:solidFill>
            <a:schemeClr val="tx1"/>
          </a:solidFill>
          <a:latin typeface="+mj-lt"/>
          <a:ea typeface="+mj-ea"/>
          <a:cs typeface="+mj-cs"/>
        </a:defRPr>
      </a:lvl1pPr>
    </p:titleStyle>
    <p:bodyStyle>
      <a:lvl1pPr marL="257244" indent="-257244" algn="l" defTabSz="685983" rtl="0" eaLnBrk="1" latinLnBrk="0" hangingPunct="1">
        <a:spcBef>
          <a:spcPct val="20000"/>
        </a:spcBef>
        <a:buFont typeface="Arial" pitchFamily="34" charset="0"/>
        <a:buChar char="•"/>
        <a:defRPr sz="2401" kern="1200">
          <a:solidFill>
            <a:schemeClr val="tx1"/>
          </a:solidFill>
          <a:latin typeface="+mn-lt"/>
          <a:ea typeface="+mn-ea"/>
          <a:cs typeface="+mn-cs"/>
        </a:defRPr>
      </a:lvl1pPr>
      <a:lvl2pPr marL="557361" indent="-214370" algn="l" defTabSz="685983" rtl="0" eaLnBrk="1" latinLnBrk="0" hangingPunct="1">
        <a:spcBef>
          <a:spcPct val="20000"/>
        </a:spcBef>
        <a:buFont typeface="Arial" pitchFamily="34" charset="0"/>
        <a:buChar char="–"/>
        <a:defRPr sz="2101" kern="1200">
          <a:solidFill>
            <a:schemeClr val="tx1"/>
          </a:solidFill>
          <a:latin typeface="+mn-lt"/>
          <a:ea typeface="+mn-ea"/>
          <a:cs typeface="+mn-cs"/>
        </a:defRPr>
      </a:lvl2pPr>
      <a:lvl3pPr marL="857479" indent="-171496" algn="l" defTabSz="685983"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470"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461"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6453"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444"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436"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427"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s-CO"/>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2 Marcador de texto"/>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180F62D-2D0E-4772-89DA-FA7116AC90C0}" type="datetimeFigureOut">
              <a:rPr lang="es-CO" smtClean="0"/>
              <a:t>02/12/2016</a:t>
            </a:fld>
            <a:endParaRPr lang="es-CO"/>
          </a:p>
        </p:txBody>
      </p:sp>
      <p:sp>
        <p:nvSpPr>
          <p:cNvPr id="5" name="4 Marcador de pie de página"/>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CO"/>
          </a:p>
        </p:txBody>
      </p:sp>
      <p:sp>
        <p:nvSpPr>
          <p:cNvPr id="6" name="5 Marcador de número de diapositiva"/>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B8C57D7-80DD-4A07-A1EA-5D0343306C12}" type="slidenum">
              <a:rPr lang="es-CO" smtClean="0"/>
              <a:t>‹Nº›</a:t>
            </a:fld>
            <a:endParaRPr lang="es-CO"/>
          </a:p>
        </p:txBody>
      </p:sp>
      <p:sp>
        <p:nvSpPr>
          <p:cNvPr id="7" name="8 Marcador de texto"/>
          <p:cNvSpPr txBox="1">
            <a:spLocks/>
          </p:cNvSpPr>
          <p:nvPr userDrawn="1"/>
        </p:nvSpPr>
        <p:spPr>
          <a:xfrm rot="20228065">
            <a:off x="993348" y="2429966"/>
            <a:ext cx="8830157" cy="4944654"/>
          </a:xfrm>
          <a:prstGeom prst="rect">
            <a:avLst/>
          </a:prstGeom>
        </p:spPr>
        <p:txBody>
          <a:bodyPr>
            <a:normAutofit/>
          </a:bodyPr>
          <a:lstStyle>
            <a:lvl1pPr marL="0" indent="0" algn="l" defTabSz="685800" rtl="0" eaLnBrk="1" latinLnBrk="0" hangingPunct="1">
              <a:spcBef>
                <a:spcPct val="20000"/>
              </a:spcBef>
              <a:buFont typeface="Arial" pitchFamily="34" charset="0"/>
              <a:buNone/>
              <a:defRPr sz="4400" kern="1200">
                <a:solidFill>
                  <a:schemeClr val="bg1">
                    <a:lumMod val="95000"/>
                  </a:schemeClr>
                </a:solidFill>
                <a:latin typeface="Arial" pitchFamily="34" charset="0"/>
                <a:ea typeface="+mn-ea"/>
                <a:cs typeface="Arial" pitchFamily="34" charset="0"/>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s-ES"/>
              <a:t>DOCUMENTO EN BORRADOR</a:t>
            </a:r>
            <a:endParaRPr lang="es-CO" dirty="0"/>
          </a:p>
        </p:txBody>
      </p:sp>
    </p:spTree>
    <p:extLst>
      <p:ext uri="{BB962C8B-B14F-4D97-AF65-F5344CB8AC3E}">
        <p14:creationId xmlns:p14="http://schemas.microsoft.com/office/powerpoint/2010/main" val="325347445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s-C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80F62D-2D0E-4772-89DA-FA7116AC90C0}" type="datetimeFigureOut">
              <a:rPr lang="es-CO" smtClean="0"/>
              <a:t>02/12/2016</a:t>
            </a:fld>
            <a:endParaRPr lang="es-CO"/>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8C57D7-80DD-4A07-A1EA-5D0343306C12}" type="slidenum">
              <a:rPr lang="es-CO" smtClean="0"/>
              <a:t>‹Nº›</a:t>
            </a:fld>
            <a:endParaRPr lang="es-CO"/>
          </a:p>
        </p:txBody>
      </p:sp>
    </p:spTree>
    <p:extLst>
      <p:ext uri="{BB962C8B-B14F-4D97-AF65-F5344CB8AC3E}">
        <p14:creationId xmlns:p14="http://schemas.microsoft.com/office/powerpoint/2010/main" val="353583616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jpg"/><Relationship Id="rId1" Type="http://schemas.openxmlformats.org/officeDocument/2006/relationships/slideLayout" Target="../slideLayouts/slideLayout60.xml"/><Relationship Id="rId5" Type="http://schemas.openxmlformats.org/officeDocument/2006/relationships/image" Target="../media/image31.jpeg"/><Relationship Id="rId4" Type="http://schemas.openxmlformats.org/officeDocument/2006/relationships/image" Target="../media/image30.jpeg"/></Relationships>
</file>

<file path=ppt/slides/_rels/slide100.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5.jpg"/><Relationship Id="rId4" Type="http://schemas.openxmlformats.org/officeDocument/2006/relationships/image" Target="../media/image55.png"/></Relationships>
</file>

<file path=ppt/slides/_rels/slide101.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7.png"/><Relationship Id="rId4" Type="http://schemas.openxmlformats.org/officeDocument/2006/relationships/image" Target="../media/image186.png"/></Relationships>
</file>

<file path=ppt/slides/_rels/slide102.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9.jpg"/><Relationship Id="rId4" Type="http://schemas.openxmlformats.org/officeDocument/2006/relationships/image" Target="../media/image188.jpeg"/></Relationships>
</file>

<file path=ppt/slides/_rels/slide103.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2.jpeg"/><Relationship Id="rId5" Type="http://schemas.openxmlformats.org/officeDocument/2006/relationships/image" Target="../media/image191.jpeg"/><Relationship Id="rId4" Type="http://schemas.openxmlformats.org/officeDocument/2006/relationships/image" Target="../media/image190.png"/></Relationships>
</file>

<file path=ppt/slides/_rels/slide104.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181.jpeg"/><Relationship Id="rId7" Type="http://schemas.openxmlformats.org/officeDocument/2006/relationships/image" Target="../media/image195.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4.jpeg"/><Relationship Id="rId5" Type="http://schemas.openxmlformats.org/officeDocument/2006/relationships/image" Target="../media/image51.jpg"/><Relationship Id="rId4" Type="http://schemas.openxmlformats.org/officeDocument/2006/relationships/image" Target="../media/image193.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image" Target="../media/image3.jpg"/><Relationship Id="rId1" Type="http://schemas.openxmlformats.org/officeDocument/2006/relationships/slideLayout" Target="../slideLayouts/slideLayout60.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jpg"/><Relationship Id="rId1" Type="http://schemas.openxmlformats.org/officeDocument/2006/relationships/slideLayout" Target="../slideLayouts/slideLayout60.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jpg"/><Relationship Id="rId1" Type="http://schemas.openxmlformats.org/officeDocument/2006/relationships/slideLayout" Target="../slideLayouts/slideLayout60.xml"/><Relationship Id="rId5" Type="http://schemas.openxmlformats.org/officeDocument/2006/relationships/image" Target="../media/image7.jp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4.png"/><Relationship Id="rId2" Type="http://schemas.openxmlformats.org/officeDocument/2006/relationships/image" Target="../media/image3.jpg"/><Relationship Id="rId1" Type="http://schemas.openxmlformats.org/officeDocument/2006/relationships/slideLayout" Target="../slideLayouts/slideLayout60.xml"/><Relationship Id="rId6" Type="http://schemas.openxmlformats.org/officeDocument/2006/relationships/image" Target="../media/image19.png"/><Relationship Id="rId5" Type="http://schemas.openxmlformats.org/officeDocument/2006/relationships/image" Target="../media/image43.jpeg"/><Relationship Id="rId4" Type="http://schemas.openxmlformats.org/officeDocument/2006/relationships/image" Target="../media/image42.jp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jpg"/><Relationship Id="rId1" Type="http://schemas.openxmlformats.org/officeDocument/2006/relationships/slideLayout" Target="../slideLayouts/slideLayout60.xml"/><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jpg"/><Relationship Id="rId1" Type="http://schemas.openxmlformats.org/officeDocument/2006/relationships/slideLayout" Target="../slideLayouts/slideLayout60.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3.jpg"/><Relationship Id="rId1" Type="http://schemas.openxmlformats.org/officeDocument/2006/relationships/slideLayout" Target="../slideLayouts/slideLayout60.xml"/><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g"/><Relationship Id="rId1" Type="http://schemas.openxmlformats.org/officeDocument/2006/relationships/slideLayout" Target="../slideLayouts/slideLayout4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jpg"/><Relationship Id="rId1" Type="http://schemas.openxmlformats.org/officeDocument/2006/relationships/slideLayout" Target="../slideLayouts/slideLayout46.xml"/><Relationship Id="rId4" Type="http://schemas.openxmlformats.org/officeDocument/2006/relationships/hyperlink" Target="mailto:anticorrupcion@aerocivil.gov.co"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www.aerocivil.gov.co/Aerocivil/NEntidad/Organigrama/Documents/Ver%20Organigrama.pd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18" Type="http://schemas.openxmlformats.org/officeDocument/2006/relationships/diagramData" Target="../diagrams/data5.xml"/><Relationship Id="rId26" Type="http://schemas.openxmlformats.org/officeDocument/2006/relationships/image" Target="../media/image28.jpg"/><Relationship Id="rId3" Type="http://schemas.openxmlformats.org/officeDocument/2006/relationships/diagramData" Target="../diagrams/data2.xml"/><Relationship Id="rId21" Type="http://schemas.openxmlformats.org/officeDocument/2006/relationships/diagramColors" Target="../diagrams/colors5.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5" Type="http://schemas.openxmlformats.org/officeDocument/2006/relationships/image" Target="../media/image64.jpg"/><Relationship Id="rId2" Type="http://schemas.openxmlformats.org/officeDocument/2006/relationships/image" Target="../media/image3.jpg"/><Relationship Id="rId16" Type="http://schemas.openxmlformats.org/officeDocument/2006/relationships/diagramColors" Target="../diagrams/colors4.xml"/><Relationship Id="rId20" Type="http://schemas.openxmlformats.org/officeDocument/2006/relationships/diagramQuickStyle" Target="../diagrams/quickStyle5.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24" Type="http://schemas.microsoft.com/office/2007/relationships/hdphoto" Target="../media/hdphoto2.wdp"/><Relationship Id="rId5" Type="http://schemas.openxmlformats.org/officeDocument/2006/relationships/diagramQuickStyle" Target="../diagrams/quickStyle2.xml"/><Relationship Id="rId15" Type="http://schemas.openxmlformats.org/officeDocument/2006/relationships/diagramQuickStyle" Target="../diagrams/quickStyle4.xml"/><Relationship Id="rId23" Type="http://schemas.openxmlformats.org/officeDocument/2006/relationships/image" Target="../media/image63.png"/><Relationship Id="rId10" Type="http://schemas.openxmlformats.org/officeDocument/2006/relationships/diagramQuickStyle" Target="../diagrams/quickStyle3.xml"/><Relationship Id="rId19" Type="http://schemas.openxmlformats.org/officeDocument/2006/relationships/diagramLayout" Target="../diagrams/layout5.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 Id="rId22" Type="http://schemas.microsoft.com/office/2007/relationships/diagramDrawing" Target="../diagrams/drawing5.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8.jpeg"/><Relationship Id="rId5" Type="http://schemas.microsoft.com/office/2007/relationships/hdphoto" Target="../media/hdphoto3.wdp"/><Relationship Id="rId4" Type="http://schemas.openxmlformats.org/officeDocument/2006/relationships/image" Target="../media/image67.jpe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hyperlink" Target="http://www.aerocivil.gov.co/Aerocivil/PlanGestControl/PoliticasPlanesProy/Plan%20de%20Accion/Vigencia%20Actual/Paginas/Seguimiento-Como%20vamos.aspx" TargetMode="Externa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hyperlink" Target="http://www.aerocivil.gov.co/Aerocivil/PlanGestControl/PoliticasPlanesProy/Plan%20de%20Accion/Vigencia%20Actual/Paginas/Seguimiento-Como%20vamos.aspx" TargetMode="Externa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9.xml.rels><?xml version="1.0" encoding="UTF-8" standalone="yes"?>
<Relationships xmlns="http://schemas.openxmlformats.org/package/2006/relationships"><Relationship Id="rId3" Type="http://schemas.openxmlformats.org/officeDocument/2006/relationships/hyperlink" Target="http://www.aerocivil.gov.co/Aerocivil/PlanGestControl/PoliticasPlanesProy/Politicas-y-Planes/Paginas/Plan%20Estrategico%20Institucional.aspx" TargetMode="Externa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g"/><Relationship Id="rId1" Type="http://schemas.openxmlformats.org/officeDocument/2006/relationships/slideLayout" Target="../slideLayouts/slideLayout59.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8" Type="http://schemas.openxmlformats.org/officeDocument/2006/relationships/hyperlink" Target="http://www.aerocivil.gov.co/Aerocivil/PlanGestControl/PoliticasPlanesProy/Politicas-y-Planes/Paginas/Plan%20Estrategico%20Institucional.aspx" TargetMode="External"/><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image" Target="../media/image73.png"/></Relationships>
</file>

<file path=ppt/slides/_rels/slide4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2.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hyperlink" Target="http://sinergiapp.dnp.gov.co/#IndicEntidad/2/24/26" TargetMode="External"/><Relationship Id="rId7" Type="http://schemas.openxmlformats.org/officeDocument/2006/relationships/diagramColors" Target="../diagrams/colors12.xml"/><Relationship Id="rId2" Type="http://schemas.openxmlformats.org/officeDocument/2006/relationships/image" Target="../media/image3.jpg"/><Relationship Id="rId1" Type="http://schemas.openxmlformats.org/officeDocument/2006/relationships/slideLayout" Target="../slideLayouts/slideLayout24.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image" Target="../media/image75.jpeg"/><Relationship Id="rId7" Type="http://schemas.openxmlformats.org/officeDocument/2006/relationships/diagramQuickStyle" Target="../diagrams/quickStyle13.xml"/><Relationship Id="rId2" Type="http://schemas.openxmlformats.org/officeDocument/2006/relationships/image" Target="../media/image3.jpg"/><Relationship Id="rId1" Type="http://schemas.openxmlformats.org/officeDocument/2006/relationships/slideLayout" Target="../slideLayouts/slideLayout13.xml"/><Relationship Id="rId6" Type="http://schemas.openxmlformats.org/officeDocument/2006/relationships/diagramLayout" Target="../diagrams/layout13.xml"/><Relationship Id="rId5" Type="http://schemas.openxmlformats.org/officeDocument/2006/relationships/diagramData" Target="../diagrams/data13.xml"/><Relationship Id="rId4" Type="http://schemas.openxmlformats.org/officeDocument/2006/relationships/hyperlink" Target="http://sinergiapp.dnp.gov.co/#IndicEntidad/2/24/26" TargetMode="External"/><Relationship Id="rId9" Type="http://schemas.microsoft.com/office/2007/relationships/diagramDrawing" Target="../diagrams/drawing13.xml"/></Relationships>
</file>

<file path=ppt/slides/_rels/slide4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hyperlink" Target="http://www.aerocivil.gov.co/Aerocivil/PlanGestControl/PoliticasPlanesProy/Planes-Participacion-Aprobados/Paginas/Inicio.aspx" TargetMode="External"/><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3.jpg"/><Relationship Id="rId1" Type="http://schemas.openxmlformats.org/officeDocument/2006/relationships/slideLayout" Target="../slideLayouts/slideLayout35.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85.emf"/></Relationships>
</file>

<file path=ppt/slides/_rels/slide48.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hyperlink" Target="http://intranet/Bienestar/FollBien/Paginas/Inicio.aspx"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g"/><Relationship Id="rId1" Type="http://schemas.openxmlformats.org/officeDocument/2006/relationships/slideLayout" Target="../slideLayouts/slideLayout59.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chart" Target="../charts/chart6.xml"/><Relationship Id="rId4" Type="http://schemas.openxmlformats.org/officeDocument/2006/relationships/image" Target="../media/image91.png"/></Relationships>
</file>

<file path=ppt/slides/_rels/slide51.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94.emf"/><Relationship Id="rId4" Type="http://schemas.openxmlformats.org/officeDocument/2006/relationships/package" Target="../embeddings/Microsoft_Excel_Worksheet2.xlsx"/></Relationships>
</file>

<file path=ppt/slides/_rels/slide5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95.emf"/><Relationship Id="rId4" Type="http://schemas.openxmlformats.org/officeDocument/2006/relationships/package" Target="../embeddings/Microsoft_Excel_Worksheet3.xlsx"/></Relationships>
</file>

<file path=ppt/slides/_rels/slide54.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57.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5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jpeg"/><Relationship Id="rId4" Type="http://schemas.openxmlformats.org/officeDocument/2006/relationships/image" Target="../media/image56.jpeg"/></Relationships>
</file>

<file path=ppt/slides/_rels/slide5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jpg"/><Relationship Id="rId1" Type="http://schemas.openxmlformats.org/officeDocument/2006/relationships/slideLayout" Target="../slideLayouts/slideLayout57.xml"/><Relationship Id="rId5" Type="http://schemas.openxmlformats.org/officeDocument/2006/relationships/image" Target="../media/image17.png"/><Relationship Id="rId4" Type="http://schemas.openxmlformats.org/officeDocument/2006/relationships/image" Target="../media/image16.jpg"/></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3.jpg"/><Relationship Id="rId1" Type="http://schemas.openxmlformats.org/officeDocument/2006/relationships/slideLayout" Target="../slideLayouts/slideLayout57.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3.jpg"/><Relationship Id="rId1" Type="http://schemas.openxmlformats.org/officeDocument/2006/relationships/slideLayout" Target="../slideLayouts/slideLayout57.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3.jpg"/><Relationship Id="rId1" Type="http://schemas.openxmlformats.org/officeDocument/2006/relationships/slideLayout" Target="../slideLayouts/slideLayout57.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6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3.jpg"/><Relationship Id="rId1" Type="http://schemas.openxmlformats.org/officeDocument/2006/relationships/slideLayout" Target="../slideLayouts/slideLayout57.xml"/><Relationship Id="rId5" Type="http://schemas.openxmlformats.org/officeDocument/2006/relationships/image" Target="../media/image118.png"/><Relationship Id="rId4" Type="http://schemas.openxmlformats.org/officeDocument/2006/relationships/image" Target="../media/image117.png"/></Relationships>
</file>

<file path=ppt/slides/_rels/slide64.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3.jpg"/><Relationship Id="rId1" Type="http://schemas.openxmlformats.org/officeDocument/2006/relationships/slideLayout" Target="../slideLayouts/slideLayout5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6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3.jpg"/><Relationship Id="rId1" Type="http://schemas.openxmlformats.org/officeDocument/2006/relationships/slideLayout" Target="../slideLayouts/slideLayout57.xml"/><Relationship Id="rId5" Type="http://schemas.openxmlformats.org/officeDocument/2006/relationships/image" Target="../media/image126.jpeg"/><Relationship Id="rId4" Type="http://schemas.openxmlformats.org/officeDocument/2006/relationships/image" Target="../media/image125.png"/></Relationships>
</file>

<file path=ppt/slides/_rels/slide6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3.jpg"/><Relationship Id="rId1" Type="http://schemas.openxmlformats.org/officeDocument/2006/relationships/slideLayout" Target="../slideLayouts/slideLayout57.xml"/><Relationship Id="rId4" Type="http://schemas.openxmlformats.org/officeDocument/2006/relationships/image" Target="../media/image128.png"/></Relationships>
</file>

<file path=ppt/slides/_rels/slide6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3.jpg"/><Relationship Id="rId1" Type="http://schemas.openxmlformats.org/officeDocument/2006/relationships/slideLayout" Target="../slideLayouts/slideLayout57.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png"/></Relationships>
</file>

<file path=ppt/slides/_rels/slide6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3.jpg"/><Relationship Id="rId1" Type="http://schemas.openxmlformats.org/officeDocument/2006/relationships/slideLayout" Target="../slideLayouts/slideLayout57.xml"/></Relationships>
</file>

<file path=ppt/slides/_rels/slide6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3.jpg"/><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Layout" Target="../slideLayouts/slideLayout60.xml"/><Relationship Id="rId5" Type="http://schemas.openxmlformats.org/officeDocument/2006/relationships/image" Target="../media/image20.jpg"/><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3.jpg"/><Relationship Id="rId1" Type="http://schemas.openxmlformats.org/officeDocument/2006/relationships/slideLayout" Target="../slideLayouts/slideLayout57.xml"/></Relationships>
</file>

<file path=ppt/slides/_rels/slide7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3.jpg"/><Relationship Id="rId1" Type="http://schemas.openxmlformats.org/officeDocument/2006/relationships/slideLayout" Target="../slideLayouts/slideLayout57.xml"/><Relationship Id="rId4" Type="http://schemas.openxmlformats.org/officeDocument/2006/relationships/image" Target="../media/image137.jpeg"/></Relationships>
</file>

<file path=ppt/slides/_rels/slide7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eg"/><Relationship Id="rId1" Type="http://schemas.openxmlformats.org/officeDocument/2006/relationships/slideLayout" Target="../slideLayouts/slideLayout62.xml"/></Relationships>
</file>

<file path=ppt/slides/_rels/slide7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62.xml"/></Relationships>
</file>

<file path=ppt/slides/_rels/slide7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62.xml"/><Relationship Id="rId4" Type="http://schemas.openxmlformats.org/officeDocument/2006/relationships/image" Target="../media/image144.jpeg"/></Relationships>
</file>

<file path=ppt/slides/_rels/slide7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62.xml"/><Relationship Id="rId4" Type="http://schemas.openxmlformats.org/officeDocument/2006/relationships/image" Target="../media/image147.jpeg"/></Relationships>
</file>

<file path=ppt/slides/_rels/slide7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62.xml"/></Relationships>
</file>

<file path=ppt/slides/_rels/slide7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hyperlink" Target="http://www.google.com.co/url?sa=i&amp;rct=j&amp;q=&amp;esrc=s&amp;source=images&amp;cd=&amp;cad=rja&amp;uact=8&amp;ved=0ahUKEwjvoK7Q_7HMAhUEJiYKHUiyDlMQjRwIBw&amp;url=http://hosteriamarysol.com/impresionante-pista-de-aterrizaje-en-el-aeropuerto-de-san-andres-colombia/&amp;psig=AFQjCNGPNIx8OUhL0GnnyAk7nkDw9xK6Gg&amp;ust=1461955725377179" TargetMode="External"/><Relationship Id="rId1" Type="http://schemas.openxmlformats.org/officeDocument/2006/relationships/slideLayout" Target="../slideLayouts/slideLayout62.xml"/><Relationship Id="rId4" Type="http://schemas.openxmlformats.org/officeDocument/2006/relationships/image" Target="../media/image151.png"/></Relationships>
</file>

<file path=ppt/slides/_rels/slide7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62.xml"/></Relationships>
</file>

<file path=ppt/slides/_rels/slide79.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62.xml"/><Relationship Id="rId4" Type="http://schemas.openxmlformats.org/officeDocument/2006/relationships/image" Target="../media/image156.emf"/></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3.jpg"/><Relationship Id="rId1" Type="http://schemas.openxmlformats.org/officeDocument/2006/relationships/slideLayout" Target="../slideLayouts/slideLayout60.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80.xml.rels><?xml version="1.0" encoding="UTF-8" standalone="yes"?>
<Relationships xmlns="http://schemas.openxmlformats.org/package/2006/relationships"><Relationship Id="rId3" Type="http://schemas.openxmlformats.org/officeDocument/2006/relationships/image" Target="../media/image158.emf"/><Relationship Id="rId2" Type="http://schemas.openxmlformats.org/officeDocument/2006/relationships/image" Target="../media/image157.jpeg"/><Relationship Id="rId1" Type="http://schemas.openxmlformats.org/officeDocument/2006/relationships/slideLayout" Target="../slideLayouts/slideLayout62.xml"/></Relationships>
</file>

<file path=ppt/slides/_rels/slide8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jpeg"/><Relationship Id="rId1" Type="http://schemas.openxmlformats.org/officeDocument/2006/relationships/slideLayout" Target="../slideLayouts/slideLayout62.xml"/></Relationships>
</file>

<file path=ppt/slides/_rels/slide82.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62.xml"/></Relationships>
</file>

<file path=ppt/slides/_rels/slide83.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62.xml"/></Relationships>
</file>

<file path=ppt/slides/_rels/slide84.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62.xml"/></Relationships>
</file>

<file path=ppt/slides/_rels/slide85.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62.xml"/><Relationship Id="rId5" Type="http://schemas.openxmlformats.org/officeDocument/2006/relationships/image" Target="../media/image168.jpeg"/><Relationship Id="rId4" Type="http://schemas.openxmlformats.org/officeDocument/2006/relationships/image" Target="../media/image167.jpeg"/></Relationships>
</file>

<file path=ppt/slides/_rels/slide8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3.jpg"/><Relationship Id="rId1" Type="http://schemas.openxmlformats.org/officeDocument/2006/relationships/slideLayout" Target="../slideLayouts/slideLayout56.xml"/></Relationships>
</file>

<file path=ppt/slides/_rels/slide8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3.jpg"/><Relationship Id="rId1" Type="http://schemas.openxmlformats.org/officeDocument/2006/relationships/slideLayout" Target="../slideLayouts/slideLayout57.xml"/></Relationships>
</file>

<file path=ppt/slides/_rels/slide8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7.xml"/></Relationships>
</file>

<file path=ppt/slides/_rels/slide8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3.jpg"/><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jpg"/><Relationship Id="rId1" Type="http://schemas.openxmlformats.org/officeDocument/2006/relationships/slideLayout" Target="../slideLayouts/slideLayout60.xml"/><Relationship Id="rId5" Type="http://schemas.openxmlformats.org/officeDocument/2006/relationships/image" Target="../media/image28.jpg"/><Relationship Id="rId4" Type="http://schemas.openxmlformats.org/officeDocument/2006/relationships/image" Target="../media/image27.jpeg"/></Relationships>
</file>

<file path=ppt/slides/_rels/slide90.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image" Target="../media/image3.jpg"/><Relationship Id="rId1" Type="http://schemas.openxmlformats.org/officeDocument/2006/relationships/slideLayout" Target="../slideLayouts/slideLayout57.xml"/></Relationships>
</file>

<file path=ppt/slides/_rels/slide91.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image" Target="../media/image3.jpg"/><Relationship Id="rId1" Type="http://schemas.openxmlformats.org/officeDocument/2006/relationships/slideLayout" Target="../slideLayouts/slideLayout57.xml"/><Relationship Id="rId4" Type="http://schemas.openxmlformats.org/officeDocument/2006/relationships/image" Target="../media/image174.JPG"/></Relationships>
</file>

<file path=ppt/slides/_rels/slide9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3.jpg"/><Relationship Id="rId1" Type="http://schemas.openxmlformats.org/officeDocument/2006/relationships/slideLayout" Target="../slideLayouts/slideLayout57.xml"/><Relationship Id="rId4" Type="http://schemas.openxmlformats.org/officeDocument/2006/relationships/image" Target="../media/image176.png"/></Relationships>
</file>

<file path=ppt/slides/_rels/slide93.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image" Target="../media/image3.jpg"/><Relationship Id="rId1" Type="http://schemas.openxmlformats.org/officeDocument/2006/relationships/slideLayout" Target="../slideLayouts/slideLayout59.xml"/><Relationship Id="rId4" Type="http://schemas.openxmlformats.org/officeDocument/2006/relationships/image" Target="../media/image178.jpg"/></Relationships>
</file>

<file path=ppt/slides/_rels/slide94.xml.rels><?xml version="1.0" encoding="UTF-8" standalone="yes"?>
<Relationships xmlns="http://schemas.openxmlformats.org/package/2006/relationships"><Relationship Id="rId3" Type="http://schemas.openxmlformats.org/officeDocument/2006/relationships/image" Target="../media/image178.jpg"/><Relationship Id="rId2" Type="http://schemas.openxmlformats.org/officeDocument/2006/relationships/image" Target="../media/image3.jpg"/><Relationship Id="rId1" Type="http://schemas.openxmlformats.org/officeDocument/2006/relationships/slideLayout" Target="../slideLayouts/slideLayout59.xml"/><Relationship Id="rId4" Type="http://schemas.openxmlformats.org/officeDocument/2006/relationships/image" Target="../media/image177.jpg"/></Relationships>
</file>

<file path=ppt/slides/_rels/slide9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3.jpg"/><Relationship Id="rId1" Type="http://schemas.openxmlformats.org/officeDocument/2006/relationships/slideLayout" Target="../slideLayouts/slideLayout59.xml"/><Relationship Id="rId4" Type="http://schemas.openxmlformats.org/officeDocument/2006/relationships/image" Target="../media/image180.jpg"/></Relationships>
</file>

<file path=ppt/slides/_rels/slide96.xml.rels><?xml version="1.0" encoding="UTF-8" standalone="yes"?>
<Relationships xmlns="http://schemas.openxmlformats.org/package/2006/relationships"><Relationship Id="rId2" Type="http://schemas.openxmlformats.org/officeDocument/2006/relationships/image" Target="../media/image180.jpg"/><Relationship Id="rId1" Type="http://schemas.openxmlformats.org/officeDocument/2006/relationships/slideLayout" Target="../slideLayouts/slideLayout60.xml"/></Relationships>
</file>

<file path=ppt/slides/_rels/slide97.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83.png"/><Relationship Id="rId4" Type="http://schemas.openxmlformats.org/officeDocument/2006/relationships/image" Target="../media/image182.png"/></Relationships>
</file>

<file path=ppt/slides/_rels/slide98.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99.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7" y="910688"/>
            <a:ext cx="7560840" cy="5038592"/>
          </a:xfrm>
          <a:prstGeom prst="rect">
            <a:avLst/>
          </a:prstGeom>
        </p:spPr>
      </p:pic>
    </p:spTree>
    <p:extLst>
      <p:ext uri="{BB962C8B-B14F-4D97-AF65-F5344CB8AC3E}">
        <p14:creationId xmlns:p14="http://schemas.microsoft.com/office/powerpoint/2010/main" val="1467054523"/>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104" y="4113076"/>
            <a:ext cx="1499346" cy="1829710"/>
          </a:xfrm>
          <a:prstGeom prst="rect">
            <a:avLst/>
          </a:prstGeom>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653" y="1484784"/>
            <a:ext cx="4107702" cy="2736304"/>
          </a:xfrm>
          <a:prstGeom prst="rect">
            <a:avLst/>
          </a:prstGeom>
        </p:spPr>
      </p:pic>
      <p:pic>
        <p:nvPicPr>
          <p:cNvPr id="15" name="Imagen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5772" y="692696"/>
            <a:ext cx="3966932" cy="2727900"/>
          </a:xfrm>
          <a:prstGeom prst="rect">
            <a:avLst/>
          </a:prstGeom>
        </p:spPr>
      </p:pic>
      <p:sp>
        <p:nvSpPr>
          <p:cNvPr id="4" name="Rectángulo 3"/>
          <p:cNvSpPr/>
          <p:nvPr/>
        </p:nvSpPr>
        <p:spPr>
          <a:xfrm>
            <a:off x="225016" y="4581128"/>
            <a:ext cx="4572000" cy="882806"/>
          </a:xfrm>
          <a:prstGeom prst="rect">
            <a:avLst/>
          </a:prstGeom>
        </p:spPr>
        <p:txBody>
          <a:bodyPr>
            <a:sp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s-CO" sz="1200" b="1" i="0" u="none" strike="noStrike" kern="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Los aeropuertos de cada región cuentan con los recursos necesarios para llevar a cabo las obras que para el caso de la Región Pacífica, se está interviniendo en los aeropuertos de </a:t>
            </a:r>
            <a:r>
              <a:rPr kumimoji="0" lang="es-CO" sz="12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Times New Roman" panose="02020603050405020304" pitchFamily="18" charset="0"/>
              </a:rPr>
              <a:t>Guapi, Nuquí, Bahía Solano, Buenaventura y Pasto.</a:t>
            </a:r>
            <a:endParaRPr kumimoji="0" lang="es-CO" sz="12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6" name="25 Llamada rectangular redondeada"/>
          <p:cNvSpPr/>
          <p:nvPr/>
        </p:nvSpPr>
        <p:spPr>
          <a:xfrm>
            <a:off x="197616" y="798590"/>
            <a:ext cx="1926112" cy="792088"/>
          </a:xfrm>
          <a:prstGeom prst="wedgeRoundRectCallout">
            <a:avLst>
              <a:gd name="adj1" fmla="val -14364"/>
              <a:gd name="adj2" fmla="val 68922"/>
              <a:gd name="adj3" fmla="val 16667"/>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27" name="Rectángulo 21"/>
          <p:cNvSpPr/>
          <p:nvPr/>
        </p:nvSpPr>
        <p:spPr>
          <a:xfrm>
            <a:off x="197616" y="883523"/>
            <a:ext cx="1821784" cy="49244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3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Aeropuerto Juan Casiano Solis Guapi</a:t>
            </a:r>
          </a:p>
        </p:txBody>
      </p:sp>
      <p:sp>
        <p:nvSpPr>
          <p:cNvPr id="28" name="27 Rectángulo"/>
          <p:cNvSpPr/>
          <p:nvPr/>
        </p:nvSpPr>
        <p:spPr>
          <a:xfrm>
            <a:off x="0" y="188640"/>
            <a:ext cx="3779912" cy="504056"/>
          </a:xfrm>
          <a:prstGeom prst="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ysClr val="windowText" lastClr="000000"/>
              </a:solidFill>
              <a:effectLst/>
              <a:uLnTx/>
              <a:uFillTx/>
            </a:endParaRPr>
          </a:p>
        </p:txBody>
      </p:sp>
      <p:sp>
        <p:nvSpPr>
          <p:cNvPr id="29" name="28 CuadroTexto"/>
          <p:cNvSpPr txBox="1"/>
          <p:nvPr/>
        </p:nvSpPr>
        <p:spPr>
          <a:xfrm>
            <a:off x="251520" y="188640"/>
            <a:ext cx="266429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24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SEPTIEMBRE</a:t>
            </a:r>
          </a:p>
        </p:txBody>
      </p:sp>
      <p:sp>
        <p:nvSpPr>
          <p:cNvPr id="30" name="29 Llamada rectangular redondeada"/>
          <p:cNvSpPr/>
          <p:nvPr/>
        </p:nvSpPr>
        <p:spPr>
          <a:xfrm rot="10800000">
            <a:off x="7164288" y="3412757"/>
            <a:ext cx="1745052" cy="792088"/>
          </a:xfrm>
          <a:prstGeom prst="wedgeRoundRectCallout">
            <a:avLst>
              <a:gd name="adj1" fmla="val -14364"/>
              <a:gd name="adj2" fmla="val 68922"/>
              <a:gd name="adj3" fmla="val 16667"/>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31" name="Rectángulo 21"/>
          <p:cNvSpPr/>
          <p:nvPr/>
        </p:nvSpPr>
        <p:spPr>
          <a:xfrm>
            <a:off x="7142704" y="3584629"/>
            <a:ext cx="1821784" cy="49244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3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Aeropuerto de Bahía Solano</a:t>
            </a:r>
          </a:p>
        </p:txBody>
      </p:sp>
      <p:grpSp>
        <p:nvGrpSpPr>
          <p:cNvPr id="32" name="31 Grupo"/>
          <p:cNvGrpSpPr/>
          <p:nvPr/>
        </p:nvGrpSpPr>
        <p:grpSpPr>
          <a:xfrm rot="10800000">
            <a:off x="0" y="5497296"/>
            <a:ext cx="5112568" cy="260431"/>
            <a:chOff x="5192498" y="4653136"/>
            <a:chExt cx="5112568" cy="260431"/>
          </a:xfrm>
        </p:grpSpPr>
        <p:sp>
          <p:nvSpPr>
            <p:cNvPr id="33" name="32 Rectángulo"/>
            <p:cNvSpPr/>
            <p:nvPr/>
          </p:nvSpPr>
          <p:spPr>
            <a:xfrm>
              <a:off x="5322714" y="4761954"/>
              <a:ext cx="4982352" cy="45719"/>
            </a:xfrm>
            <a:prstGeom prst="rect">
              <a:avLst/>
            </a:prstGeom>
            <a:solidFill>
              <a:srgbClr val="39A9DC"/>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34" name="33 Elipse"/>
            <p:cNvSpPr/>
            <p:nvPr/>
          </p:nvSpPr>
          <p:spPr>
            <a:xfrm>
              <a:off x="5234074" y="4696174"/>
              <a:ext cx="177280" cy="177280"/>
            </a:xfrm>
            <a:prstGeom prst="ellipse">
              <a:avLst/>
            </a:prstGeom>
            <a:solidFill>
              <a:srgbClr val="39A9DC"/>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35" name="34 Elipse"/>
            <p:cNvSpPr/>
            <p:nvPr/>
          </p:nvSpPr>
          <p:spPr>
            <a:xfrm>
              <a:off x="5192498" y="4653136"/>
              <a:ext cx="260431" cy="260431"/>
            </a:xfrm>
            <a:prstGeom prst="ellipse">
              <a:avLst/>
            </a:prstGeom>
            <a:noFill/>
            <a:ln w="28575">
              <a:solidFill>
                <a:srgbClr val="39A9DC"/>
              </a:solidFill>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2776216240"/>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ángulo 6"/>
          <p:cNvSpPr/>
          <p:nvPr/>
        </p:nvSpPr>
        <p:spPr>
          <a:xfrm>
            <a:off x="0" y="160529"/>
            <a:ext cx="7452320" cy="64807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prstClr val="white"/>
              </a:solidFill>
            </a:endParaRPr>
          </a:p>
        </p:txBody>
      </p:sp>
      <p:sp>
        <p:nvSpPr>
          <p:cNvPr id="12" name="Rectángulo 7"/>
          <p:cNvSpPr/>
          <p:nvPr/>
        </p:nvSpPr>
        <p:spPr>
          <a:xfrm>
            <a:off x="149346" y="227533"/>
            <a:ext cx="6798918" cy="400110"/>
          </a:xfrm>
          <a:prstGeom prst="rect">
            <a:avLst/>
          </a:prstGeom>
        </p:spPr>
        <p:txBody>
          <a:bodyPr wrap="square">
            <a:spAutoFit/>
          </a:bodyPr>
          <a:lstStyle/>
          <a:p>
            <a:r>
              <a:rPr lang="es-CO" sz="2000" b="1" dirty="0">
                <a:solidFill>
                  <a:prstClr val="black"/>
                </a:solidFill>
                <a:latin typeface="Arial" panose="020B0604020202020204" pitchFamily="34" charset="0"/>
                <a:cs typeface="Arial" panose="020B0604020202020204" pitchFamily="34" charset="0"/>
              </a:rPr>
              <a:t>RELACIONES CON EL ÁREA DE INFLUENCIA</a:t>
            </a:r>
          </a:p>
        </p:txBody>
      </p:sp>
      <p:grpSp>
        <p:nvGrpSpPr>
          <p:cNvPr id="15" name="14 Grupo"/>
          <p:cNvGrpSpPr/>
          <p:nvPr/>
        </p:nvGrpSpPr>
        <p:grpSpPr>
          <a:xfrm>
            <a:off x="394758" y="1196750"/>
            <a:ext cx="5319083" cy="1800200"/>
            <a:chOff x="539552" y="1196752"/>
            <a:chExt cx="4468030" cy="1512168"/>
          </a:xfrm>
        </p:grpSpPr>
        <p:sp>
          <p:nvSpPr>
            <p:cNvPr id="13" name="12 Rectángulo"/>
            <p:cNvSpPr/>
            <p:nvPr/>
          </p:nvSpPr>
          <p:spPr>
            <a:xfrm>
              <a:off x="539552" y="1412776"/>
              <a:ext cx="3962534" cy="108012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prstClr val="white"/>
                </a:solidFill>
              </a:endParaRPr>
            </a:p>
          </p:txBody>
        </p:sp>
        <p:sp>
          <p:nvSpPr>
            <p:cNvPr id="14" name="13 Cheurón"/>
            <p:cNvSpPr/>
            <p:nvPr/>
          </p:nvSpPr>
          <p:spPr>
            <a:xfrm>
              <a:off x="3927462" y="1196752"/>
              <a:ext cx="1080120" cy="1512168"/>
            </a:xfrm>
            <a:prstGeom prst="chevron">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prstClr val="black"/>
                </a:solidFill>
              </a:endParaRPr>
            </a:p>
          </p:txBody>
        </p:sp>
      </p:grpSp>
      <p:sp>
        <p:nvSpPr>
          <p:cNvPr id="10" name="CuadroTexto 9"/>
          <p:cNvSpPr txBox="1"/>
          <p:nvPr/>
        </p:nvSpPr>
        <p:spPr>
          <a:xfrm>
            <a:off x="683568" y="1537337"/>
            <a:ext cx="3744416" cy="1169551"/>
          </a:xfrm>
          <a:prstGeom prst="rect">
            <a:avLst/>
          </a:prstGeom>
          <a:noFill/>
        </p:spPr>
        <p:txBody>
          <a:bodyPr wrap="square" rtlCol="0">
            <a:spAutoFit/>
          </a:bodyPr>
          <a:lstStyle/>
          <a:p>
            <a:pPr>
              <a:defRPr/>
            </a:pPr>
            <a:r>
              <a:rPr lang="es-CO" sz="1400" kern="0" dirty="0">
                <a:solidFill>
                  <a:srgbClr val="00406E"/>
                </a:solidFill>
                <a:latin typeface="Arial" pitchFamily="34" charset="0"/>
                <a:cs typeface="Arial" pitchFamily="34" charset="0"/>
              </a:rPr>
              <a:t>Los espacios de </a:t>
            </a:r>
            <a:r>
              <a:rPr lang="es-CO" sz="1400" b="1" kern="0" dirty="0">
                <a:solidFill>
                  <a:srgbClr val="00406E"/>
                </a:solidFill>
                <a:latin typeface="Arial" pitchFamily="34" charset="0"/>
                <a:cs typeface="Arial" pitchFamily="34" charset="0"/>
              </a:rPr>
              <a:t>capacitación y presentación </a:t>
            </a:r>
            <a:r>
              <a:rPr lang="es-CO" sz="1400" kern="0" dirty="0">
                <a:solidFill>
                  <a:srgbClr val="00406E"/>
                </a:solidFill>
                <a:latin typeface="Arial" pitchFamily="34" charset="0"/>
                <a:cs typeface="Arial" pitchFamily="34" charset="0"/>
              </a:rPr>
              <a:t>de los trabajos técnicos adelantados por Aerocivil son una </a:t>
            </a:r>
            <a:r>
              <a:rPr lang="es-CO" sz="1400" b="1" kern="0" dirty="0">
                <a:solidFill>
                  <a:srgbClr val="00406E"/>
                </a:solidFill>
                <a:latin typeface="Arial" pitchFamily="34" charset="0"/>
                <a:cs typeface="Arial" pitchFamily="34" charset="0"/>
              </a:rPr>
              <a:t>tarea necesaria </a:t>
            </a:r>
            <a:r>
              <a:rPr lang="es-CO" sz="1400" kern="0" dirty="0">
                <a:solidFill>
                  <a:srgbClr val="00406E"/>
                </a:solidFill>
                <a:latin typeface="Arial" pitchFamily="34" charset="0"/>
                <a:cs typeface="Arial" pitchFamily="34" charset="0"/>
              </a:rPr>
              <a:t>de tal forma que las comunidades se mantengan informadas. </a:t>
            </a:r>
          </a:p>
        </p:txBody>
      </p:sp>
      <p:grpSp>
        <p:nvGrpSpPr>
          <p:cNvPr id="16" name="15 Grupo"/>
          <p:cNvGrpSpPr/>
          <p:nvPr/>
        </p:nvGrpSpPr>
        <p:grpSpPr>
          <a:xfrm rot="10800000">
            <a:off x="3563888" y="3468779"/>
            <a:ext cx="5319083" cy="1800200"/>
            <a:chOff x="539552" y="1196752"/>
            <a:chExt cx="4468030" cy="1512168"/>
          </a:xfrm>
        </p:grpSpPr>
        <p:sp>
          <p:nvSpPr>
            <p:cNvPr id="17" name="16 Rectángulo"/>
            <p:cNvSpPr/>
            <p:nvPr/>
          </p:nvSpPr>
          <p:spPr>
            <a:xfrm>
              <a:off x="539552" y="1412776"/>
              <a:ext cx="3962534" cy="108012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prstClr val="white"/>
                </a:solidFill>
              </a:endParaRPr>
            </a:p>
          </p:txBody>
        </p:sp>
        <p:sp>
          <p:nvSpPr>
            <p:cNvPr id="18" name="17 Cheurón"/>
            <p:cNvSpPr/>
            <p:nvPr/>
          </p:nvSpPr>
          <p:spPr>
            <a:xfrm>
              <a:off x="3927462" y="1196752"/>
              <a:ext cx="1080120" cy="1512168"/>
            </a:xfrm>
            <a:prstGeom prst="chevron">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prstClr val="black"/>
                </a:solidFill>
              </a:endParaRPr>
            </a:p>
          </p:txBody>
        </p:sp>
      </p:grpSp>
      <p:sp>
        <p:nvSpPr>
          <p:cNvPr id="9" name="CuadroTexto 8"/>
          <p:cNvSpPr txBox="1"/>
          <p:nvPr/>
        </p:nvSpPr>
        <p:spPr>
          <a:xfrm>
            <a:off x="4849745" y="3789040"/>
            <a:ext cx="3682695" cy="1169551"/>
          </a:xfrm>
          <a:prstGeom prst="rect">
            <a:avLst/>
          </a:prstGeom>
          <a:noFill/>
        </p:spPr>
        <p:txBody>
          <a:bodyPr wrap="square" rtlCol="0">
            <a:spAutoFit/>
          </a:bodyPr>
          <a:lstStyle/>
          <a:p>
            <a:pPr>
              <a:defRPr/>
            </a:pPr>
            <a:r>
              <a:rPr lang="es-CO" sz="1400" kern="0" dirty="0">
                <a:solidFill>
                  <a:srgbClr val="00406E"/>
                </a:solidFill>
                <a:latin typeface="Arial" pitchFamily="34" charset="0"/>
                <a:cs typeface="Arial" pitchFamily="34" charset="0"/>
              </a:rPr>
              <a:t>La creación de </a:t>
            </a:r>
            <a:r>
              <a:rPr lang="es-CO" sz="1400" b="1" kern="0" dirty="0">
                <a:solidFill>
                  <a:srgbClr val="00406E"/>
                </a:solidFill>
                <a:latin typeface="Arial" pitchFamily="34" charset="0"/>
                <a:cs typeface="Arial" pitchFamily="34" charset="0"/>
              </a:rPr>
              <a:t>escenarios de socialización </a:t>
            </a:r>
            <a:r>
              <a:rPr lang="es-CO" sz="1400" kern="0" dirty="0">
                <a:solidFill>
                  <a:srgbClr val="00406E"/>
                </a:solidFill>
                <a:latin typeface="Arial" pitchFamily="34" charset="0"/>
                <a:cs typeface="Arial" pitchFamily="34" charset="0"/>
              </a:rPr>
              <a:t>del Programa de Gestión Social es continua, incluyendo a todos los actores de las comunidades de influencia de las localidades de Engativá y Fontibón. </a:t>
            </a:r>
          </a:p>
        </p:txBody>
      </p:sp>
      <p:pic>
        <p:nvPicPr>
          <p:cNvPr id="19" name="18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158" y="841841"/>
            <a:ext cx="2560541" cy="2560541"/>
          </a:xfrm>
          <a:prstGeom prst="rect">
            <a:avLst/>
          </a:prstGeom>
        </p:spPr>
      </p:pic>
      <p:pic>
        <p:nvPicPr>
          <p:cNvPr id="21" name="Imagen 2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62812" y="3300845"/>
            <a:ext cx="2664296" cy="1998222"/>
          </a:xfrm>
          <a:prstGeom prst="rect">
            <a:avLst/>
          </a:prstGeom>
          <a:ln>
            <a:solidFill>
              <a:schemeClr val="tx1"/>
            </a:solidFill>
          </a:ln>
        </p:spPr>
      </p:pic>
    </p:spTree>
    <p:extLst>
      <p:ext uri="{BB962C8B-B14F-4D97-AF65-F5344CB8AC3E}">
        <p14:creationId xmlns:p14="http://schemas.microsoft.com/office/powerpoint/2010/main" val="2400848488"/>
      </p:ext>
    </p:extLst>
  </p:cSld>
  <p:clrMapOvr>
    <a:masterClrMapping/>
  </p:clrMapOvr>
  <mc:AlternateContent xmlns:mc="http://schemas.openxmlformats.org/markup-compatibility/2006" xmlns:p14="http://schemas.microsoft.com/office/powerpoint/2010/main">
    <mc:Choice Requires="p14">
      <p:transition spd="slow" p14:dur="2000" advTm="19000"/>
    </mc:Choice>
    <mc:Fallback xmlns="">
      <p:transition spd="slow" advTm="1900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2" name="21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379" y="1996706"/>
            <a:ext cx="2441461" cy="1831096"/>
          </a:xfrm>
          <a:prstGeom prst="rect">
            <a:avLst/>
          </a:prstGeom>
        </p:spPr>
      </p:pic>
      <p:pic>
        <p:nvPicPr>
          <p:cNvPr id="21" name="20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9113" y="1707915"/>
            <a:ext cx="2749933" cy="2062450"/>
          </a:xfrm>
          <a:prstGeom prst="rect">
            <a:avLst/>
          </a:prstGeom>
        </p:spPr>
      </p:pic>
      <p:sp>
        <p:nvSpPr>
          <p:cNvPr id="16" name="15 Forma libre"/>
          <p:cNvSpPr/>
          <p:nvPr/>
        </p:nvSpPr>
        <p:spPr>
          <a:xfrm rot="5400000">
            <a:off x="4770595" y="3319762"/>
            <a:ext cx="1596665" cy="2612746"/>
          </a:xfrm>
          <a:custGeom>
            <a:avLst/>
            <a:gdLst>
              <a:gd name="connsiteX0" fmla="*/ 266164 w 2612745"/>
              <a:gd name="connsiteY0" fmla="*/ 0 h 1596664"/>
              <a:gd name="connsiteX1" fmla="*/ 2346581 w 2612745"/>
              <a:gd name="connsiteY1" fmla="*/ 0 h 1596664"/>
              <a:gd name="connsiteX2" fmla="*/ 2612745 w 2612745"/>
              <a:gd name="connsiteY2" fmla="*/ 266164 h 1596664"/>
              <a:gd name="connsiteX3" fmla="*/ 2612745 w 2612745"/>
              <a:gd name="connsiteY3" fmla="*/ 1596664 h 1596664"/>
              <a:gd name="connsiteX4" fmla="*/ 2612745 w 2612745"/>
              <a:gd name="connsiteY4" fmla="*/ 1596664 h 1596664"/>
              <a:gd name="connsiteX5" fmla="*/ 0 w 2612745"/>
              <a:gd name="connsiteY5" fmla="*/ 1596664 h 1596664"/>
              <a:gd name="connsiteX6" fmla="*/ 0 w 2612745"/>
              <a:gd name="connsiteY6" fmla="*/ 1596664 h 1596664"/>
              <a:gd name="connsiteX7" fmla="*/ 0 w 2612745"/>
              <a:gd name="connsiteY7" fmla="*/ 266164 h 1596664"/>
              <a:gd name="connsiteX8" fmla="*/ 266164 w 2612745"/>
              <a:gd name="connsiteY8" fmla="*/ 0 h 159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2745" h="1596664">
                <a:moveTo>
                  <a:pt x="2612744" y="162655"/>
                </a:moveTo>
                <a:lnTo>
                  <a:pt x="2612744" y="1434009"/>
                </a:lnTo>
                <a:cubicBezTo>
                  <a:pt x="2612744" y="1523841"/>
                  <a:pt x="2417744" y="1596664"/>
                  <a:pt x="2177200" y="1596664"/>
                </a:cubicBezTo>
                <a:lnTo>
                  <a:pt x="1" y="1596664"/>
                </a:lnTo>
                <a:lnTo>
                  <a:pt x="1" y="1596664"/>
                </a:lnTo>
                <a:lnTo>
                  <a:pt x="1" y="0"/>
                </a:lnTo>
                <a:lnTo>
                  <a:pt x="1" y="0"/>
                </a:lnTo>
                <a:lnTo>
                  <a:pt x="2177200" y="0"/>
                </a:lnTo>
                <a:cubicBezTo>
                  <a:pt x="2417744" y="0"/>
                  <a:pt x="2612744" y="72823"/>
                  <a:pt x="2612744" y="162655"/>
                </a:cubicBezTo>
                <a:close/>
              </a:path>
            </a:pathLst>
          </a:custGeom>
          <a:solidFill>
            <a:schemeClr val="accent5">
              <a:lumMod val="40000"/>
              <a:lumOff val="60000"/>
            </a:schemeClr>
          </a:solidFill>
          <a:effectLst>
            <a:innerShdw blurRad="63500" dist="50800" dir="18900000">
              <a:prstClr val="black">
                <a:alpha val="50000"/>
              </a:prstClr>
            </a:innerShdw>
          </a:effectLst>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spcFirstLastPara="0" vert="horz" wrap="square" lIns="188596" tIns="287508" rIns="203687" bIns="287507" numCol="1" spcCol="1270" anchor="t" anchorCtr="0">
            <a:noAutofit/>
          </a:bodyPr>
          <a:lstStyle/>
          <a:p>
            <a:pPr defTabSz="1466850">
              <a:lnSpc>
                <a:spcPct val="90000"/>
              </a:lnSpc>
              <a:spcBef>
                <a:spcPct val="0"/>
              </a:spcBef>
              <a:spcAft>
                <a:spcPct val="35000"/>
              </a:spcAft>
            </a:pPr>
            <a:endParaRPr lang="es-CO" sz="3300">
              <a:solidFill>
                <a:prstClr val="white">
                  <a:hueOff val="0"/>
                  <a:satOff val="0"/>
                  <a:lumOff val="0"/>
                  <a:alphaOff val="0"/>
                </a:prstClr>
              </a:solidFill>
            </a:endParaRPr>
          </a:p>
        </p:txBody>
      </p:sp>
      <p:sp>
        <p:nvSpPr>
          <p:cNvPr id="5" name="4 Rectángulo"/>
          <p:cNvSpPr/>
          <p:nvPr/>
        </p:nvSpPr>
        <p:spPr>
          <a:xfrm>
            <a:off x="1691680" y="1124744"/>
            <a:ext cx="5544616" cy="461665"/>
          </a:xfrm>
          <a:prstGeom prst="rect">
            <a:avLst/>
          </a:prstGeom>
        </p:spPr>
        <p:txBody>
          <a:bodyPr wrap="square">
            <a:spAutoFit/>
          </a:bodyPr>
          <a:lstStyle/>
          <a:p>
            <a:pPr algn="ctr"/>
            <a:r>
              <a:rPr lang="es-CO" sz="1200" b="1" kern="0" dirty="0">
                <a:solidFill>
                  <a:srgbClr val="00406E"/>
                </a:solidFill>
                <a:latin typeface="Arial" pitchFamily="34" charset="0"/>
                <a:cs typeface="Arial" pitchFamily="34" charset="0"/>
              </a:rPr>
              <a:t>DENTRO DE LOS CANALES DE COMUNICACIÓN DIRECTA QUE SE TIENEN CON LAS COMUNIDADES DE INFLUENCIA, SE ENCUENTRA: </a:t>
            </a:r>
            <a:endParaRPr lang="es-CO" sz="1200" b="1" dirty="0">
              <a:solidFill>
                <a:srgbClr val="00406E"/>
              </a:solidFill>
              <a:latin typeface="Arial" pitchFamily="34" charset="0"/>
              <a:cs typeface="Arial" pitchFamily="34" charset="0"/>
            </a:endParaRPr>
          </a:p>
        </p:txBody>
      </p:sp>
      <p:sp>
        <p:nvSpPr>
          <p:cNvPr id="6" name="Rectángulo 6"/>
          <p:cNvSpPr/>
          <p:nvPr/>
        </p:nvSpPr>
        <p:spPr>
          <a:xfrm>
            <a:off x="0" y="160529"/>
            <a:ext cx="7524328" cy="64807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prstClr val="white"/>
              </a:solidFill>
            </a:endParaRPr>
          </a:p>
        </p:txBody>
      </p:sp>
      <p:sp>
        <p:nvSpPr>
          <p:cNvPr id="7" name="Rectángulo 7"/>
          <p:cNvSpPr/>
          <p:nvPr/>
        </p:nvSpPr>
        <p:spPr>
          <a:xfrm>
            <a:off x="179512" y="223980"/>
            <a:ext cx="6933104" cy="400110"/>
          </a:xfrm>
          <a:prstGeom prst="rect">
            <a:avLst/>
          </a:prstGeom>
        </p:spPr>
        <p:txBody>
          <a:bodyPr wrap="square">
            <a:spAutoFit/>
          </a:bodyPr>
          <a:lstStyle/>
          <a:p>
            <a:r>
              <a:rPr lang="es-CO" sz="2000" b="1" dirty="0">
                <a:solidFill>
                  <a:prstClr val="black"/>
                </a:solidFill>
                <a:latin typeface="Arial" panose="020B0604020202020204" pitchFamily="34" charset="0"/>
                <a:cs typeface="Arial" panose="020B0604020202020204" pitchFamily="34" charset="0"/>
              </a:rPr>
              <a:t>RELACIONES CON EL ÁREA DE INFLUENCIA</a:t>
            </a:r>
          </a:p>
        </p:txBody>
      </p:sp>
      <p:sp>
        <p:nvSpPr>
          <p:cNvPr id="9" name="8 Rectángulo"/>
          <p:cNvSpPr/>
          <p:nvPr/>
        </p:nvSpPr>
        <p:spPr>
          <a:xfrm>
            <a:off x="4452707" y="4099175"/>
            <a:ext cx="2286000" cy="1169551"/>
          </a:xfrm>
          <a:prstGeom prst="rect">
            <a:avLst/>
          </a:prstGeom>
        </p:spPr>
        <p:txBody>
          <a:bodyPr wrap="square">
            <a:spAutoFit/>
          </a:bodyPr>
          <a:lstStyle/>
          <a:p>
            <a:pPr algn="ctr">
              <a:defRPr/>
            </a:pPr>
            <a:r>
              <a:rPr lang="es-CO" sz="1400" kern="0" dirty="0">
                <a:solidFill>
                  <a:srgbClr val="00406E"/>
                </a:solidFill>
                <a:latin typeface="Arial" pitchFamily="34" charset="0"/>
                <a:cs typeface="Arial" pitchFamily="34" charset="0"/>
              </a:rPr>
              <a:t>charlas técnicas de la operación de los equipos usados y las diferentes metodologías de monitoreo.</a:t>
            </a:r>
          </a:p>
        </p:txBody>
      </p:sp>
      <p:sp>
        <p:nvSpPr>
          <p:cNvPr id="12" name="11 Forma libre"/>
          <p:cNvSpPr/>
          <p:nvPr/>
        </p:nvSpPr>
        <p:spPr>
          <a:xfrm rot="16200000">
            <a:off x="1140370" y="3341700"/>
            <a:ext cx="1596665" cy="2612746"/>
          </a:xfrm>
          <a:custGeom>
            <a:avLst/>
            <a:gdLst>
              <a:gd name="connsiteX0" fmla="*/ 266164 w 2612745"/>
              <a:gd name="connsiteY0" fmla="*/ 0 h 1596664"/>
              <a:gd name="connsiteX1" fmla="*/ 2346581 w 2612745"/>
              <a:gd name="connsiteY1" fmla="*/ 0 h 1596664"/>
              <a:gd name="connsiteX2" fmla="*/ 2612745 w 2612745"/>
              <a:gd name="connsiteY2" fmla="*/ 266164 h 1596664"/>
              <a:gd name="connsiteX3" fmla="*/ 2612745 w 2612745"/>
              <a:gd name="connsiteY3" fmla="*/ 1596664 h 1596664"/>
              <a:gd name="connsiteX4" fmla="*/ 2612745 w 2612745"/>
              <a:gd name="connsiteY4" fmla="*/ 1596664 h 1596664"/>
              <a:gd name="connsiteX5" fmla="*/ 0 w 2612745"/>
              <a:gd name="connsiteY5" fmla="*/ 1596664 h 1596664"/>
              <a:gd name="connsiteX6" fmla="*/ 0 w 2612745"/>
              <a:gd name="connsiteY6" fmla="*/ 1596664 h 1596664"/>
              <a:gd name="connsiteX7" fmla="*/ 0 w 2612745"/>
              <a:gd name="connsiteY7" fmla="*/ 266164 h 1596664"/>
              <a:gd name="connsiteX8" fmla="*/ 266164 w 2612745"/>
              <a:gd name="connsiteY8" fmla="*/ 0 h 159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2745" h="1596664">
                <a:moveTo>
                  <a:pt x="1" y="1434009"/>
                </a:moveTo>
                <a:lnTo>
                  <a:pt x="1" y="162655"/>
                </a:lnTo>
                <a:cubicBezTo>
                  <a:pt x="1" y="72823"/>
                  <a:pt x="195001" y="0"/>
                  <a:pt x="435545" y="0"/>
                </a:cubicBezTo>
                <a:lnTo>
                  <a:pt x="2612744" y="0"/>
                </a:lnTo>
                <a:lnTo>
                  <a:pt x="2612744" y="0"/>
                </a:lnTo>
                <a:lnTo>
                  <a:pt x="2612744" y="1596664"/>
                </a:lnTo>
                <a:lnTo>
                  <a:pt x="2612744" y="1596664"/>
                </a:lnTo>
                <a:lnTo>
                  <a:pt x="435545" y="1596664"/>
                </a:lnTo>
                <a:cubicBezTo>
                  <a:pt x="195001" y="1596664"/>
                  <a:pt x="1" y="1523841"/>
                  <a:pt x="1" y="1434009"/>
                </a:cubicBezTo>
                <a:close/>
              </a:path>
            </a:pathLst>
          </a:custGeom>
          <a:solidFill>
            <a:schemeClr val="accent5">
              <a:lumMod val="40000"/>
              <a:lumOff val="60000"/>
            </a:schemeClr>
          </a:solidFill>
          <a:effectLst>
            <a:innerShdw blurRad="63500" dist="50800" dir="13500000">
              <a:prstClr val="black">
                <a:alpha val="50000"/>
              </a:prstClr>
            </a:innerShdw>
          </a:effectLst>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spcFirstLastPara="0" vert="horz" wrap="square" lIns="203687" tIns="287508" rIns="188596" bIns="287506" numCol="1" spcCol="1270" anchor="t" anchorCtr="0">
            <a:noAutofit/>
          </a:bodyPr>
          <a:lstStyle/>
          <a:p>
            <a:pPr defTabSz="1466850">
              <a:lnSpc>
                <a:spcPct val="90000"/>
              </a:lnSpc>
              <a:spcBef>
                <a:spcPct val="0"/>
              </a:spcBef>
              <a:spcAft>
                <a:spcPct val="35000"/>
              </a:spcAft>
            </a:pPr>
            <a:endParaRPr lang="es-CO" sz="3300" dirty="0">
              <a:solidFill>
                <a:prstClr val="white">
                  <a:hueOff val="0"/>
                  <a:satOff val="0"/>
                  <a:lumOff val="0"/>
                  <a:alphaOff val="0"/>
                </a:prstClr>
              </a:solidFill>
            </a:endParaRPr>
          </a:p>
        </p:txBody>
      </p:sp>
      <p:sp>
        <p:nvSpPr>
          <p:cNvPr id="8" name="7 Rectángulo"/>
          <p:cNvSpPr/>
          <p:nvPr/>
        </p:nvSpPr>
        <p:spPr>
          <a:xfrm>
            <a:off x="920361" y="4149080"/>
            <a:ext cx="2088232" cy="954107"/>
          </a:xfrm>
          <a:prstGeom prst="rect">
            <a:avLst/>
          </a:prstGeom>
        </p:spPr>
        <p:txBody>
          <a:bodyPr wrap="square">
            <a:spAutoFit/>
          </a:bodyPr>
          <a:lstStyle/>
          <a:p>
            <a:pPr algn="ctr"/>
            <a:r>
              <a:rPr lang="es-CO" sz="1400" kern="0" dirty="0">
                <a:solidFill>
                  <a:srgbClr val="00406E"/>
                </a:solidFill>
                <a:latin typeface="Arial" pitchFamily="34" charset="0"/>
                <a:cs typeface="Arial" pitchFamily="34" charset="0"/>
              </a:rPr>
              <a:t>la atención programada de visitas técnicas a los puntos de monitoreo  de ruido</a:t>
            </a:r>
            <a:endParaRPr lang="es-CO" sz="1400" dirty="0">
              <a:solidFill>
                <a:srgbClr val="00406E"/>
              </a:solidFill>
              <a:latin typeface="Arial" pitchFamily="34" charset="0"/>
              <a:cs typeface="Arial" pitchFamily="34" charset="0"/>
            </a:endParaRPr>
          </a:p>
        </p:txBody>
      </p:sp>
      <p:sp>
        <p:nvSpPr>
          <p:cNvPr id="18" name="17 Flecha circular"/>
          <p:cNvSpPr/>
          <p:nvPr/>
        </p:nvSpPr>
        <p:spPr>
          <a:xfrm>
            <a:off x="2893780" y="2957051"/>
            <a:ext cx="1669165" cy="1669084"/>
          </a:xfrm>
          <a:prstGeom prst="circularArrow">
            <a:avLst>
              <a:gd name="adj1" fmla="val 12500"/>
              <a:gd name="adj2" fmla="val 1142322"/>
              <a:gd name="adj3" fmla="val 20457678"/>
              <a:gd name="adj4" fmla="val 10800000"/>
              <a:gd name="adj5" fmla="val 12500"/>
            </a:avLst>
          </a:prstGeom>
          <a:solidFill>
            <a:schemeClr val="accent5">
              <a:lumMod val="20000"/>
              <a:lumOff val="80000"/>
            </a:schemeClr>
          </a:solidFill>
          <a:ln>
            <a:noFill/>
          </a:ln>
        </p:spPr>
        <p:style>
          <a:lnRef idx="3">
            <a:schemeClr val="lt1"/>
          </a:lnRef>
          <a:fillRef idx="1">
            <a:schemeClr val="accent5"/>
          </a:fillRef>
          <a:effectRef idx="1">
            <a:schemeClr val="accent5"/>
          </a:effectRef>
          <a:fontRef idx="minor">
            <a:schemeClr val="lt1"/>
          </a:fontRef>
        </p:style>
      </p:sp>
      <p:sp>
        <p:nvSpPr>
          <p:cNvPr id="20" name="19 Llamada rectangular"/>
          <p:cNvSpPr/>
          <p:nvPr/>
        </p:nvSpPr>
        <p:spPr>
          <a:xfrm rot="10800000">
            <a:off x="6979047" y="4365104"/>
            <a:ext cx="2058442" cy="1340960"/>
          </a:xfrm>
          <a:custGeom>
            <a:avLst/>
            <a:gdLst>
              <a:gd name="connsiteX0" fmla="*/ 0 w 1992590"/>
              <a:gd name="connsiteY0" fmla="*/ 0 h 1102222"/>
              <a:gd name="connsiteX1" fmla="*/ 332098 w 1992590"/>
              <a:gd name="connsiteY1" fmla="*/ 0 h 1102222"/>
              <a:gd name="connsiteX2" fmla="*/ 332098 w 1992590"/>
              <a:gd name="connsiteY2" fmla="*/ 0 h 1102222"/>
              <a:gd name="connsiteX3" fmla="*/ 830246 w 1992590"/>
              <a:gd name="connsiteY3" fmla="*/ 0 h 1102222"/>
              <a:gd name="connsiteX4" fmla="*/ 1992590 w 1992590"/>
              <a:gd name="connsiteY4" fmla="*/ 0 h 1102222"/>
              <a:gd name="connsiteX5" fmla="*/ 1992590 w 1992590"/>
              <a:gd name="connsiteY5" fmla="*/ 642963 h 1102222"/>
              <a:gd name="connsiteX6" fmla="*/ 1992590 w 1992590"/>
              <a:gd name="connsiteY6" fmla="*/ 642963 h 1102222"/>
              <a:gd name="connsiteX7" fmla="*/ 1992590 w 1992590"/>
              <a:gd name="connsiteY7" fmla="*/ 918518 h 1102222"/>
              <a:gd name="connsiteX8" fmla="*/ 1992590 w 1992590"/>
              <a:gd name="connsiteY8" fmla="*/ 1102222 h 1102222"/>
              <a:gd name="connsiteX9" fmla="*/ 830246 w 1992590"/>
              <a:gd name="connsiteY9" fmla="*/ 1102222 h 1102222"/>
              <a:gd name="connsiteX10" fmla="*/ 445722 w 1992590"/>
              <a:gd name="connsiteY10" fmla="*/ 1251287 h 1102222"/>
              <a:gd name="connsiteX11" fmla="*/ 332098 w 1992590"/>
              <a:gd name="connsiteY11" fmla="*/ 1102222 h 1102222"/>
              <a:gd name="connsiteX12" fmla="*/ 0 w 1992590"/>
              <a:gd name="connsiteY12" fmla="*/ 1102222 h 1102222"/>
              <a:gd name="connsiteX13" fmla="*/ 0 w 1992590"/>
              <a:gd name="connsiteY13" fmla="*/ 918518 h 1102222"/>
              <a:gd name="connsiteX14" fmla="*/ 0 w 1992590"/>
              <a:gd name="connsiteY14" fmla="*/ 642963 h 1102222"/>
              <a:gd name="connsiteX15" fmla="*/ 0 w 1992590"/>
              <a:gd name="connsiteY15" fmla="*/ 642963 h 1102222"/>
              <a:gd name="connsiteX16" fmla="*/ 0 w 1992590"/>
              <a:gd name="connsiteY16" fmla="*/ 0 h 1102222"/>
              <a:gd name="connsiteX0" fmla="*/ 0 w 1992590"/>
              <a:gd name="connsiteY0" fmla="*/ 0 h 1251287"/>
              <a:gd name="connsiteX1" fmla="*/ 332098 w 1992590"/>
              <a:gd name="connsiteY1" fmla="*/ 0 h 1251287"/>
              <a:gd name="connsiteX2" fmla="*/ 332098 w 1992590"/>
              <a:gd name="connsiteY2" fmla="*/ 0 h 1251287"/>
              <a:gd name="connsiteX3" fmla="*/ 830246 w 1992590"/>
              <a:gd name="connsiteY3" fmla="*/ 0 h 1251287"/>
              <a:gd name="connsiteX4" fmla="*/ 1992590 w 1992590"/>
              <a:gd name="connsiteY4" fmla="*/ 0 h 1251287"/>
              <a:gd name="connsiteX5" fmla="*/ 1992590 w 1992590"/>
              <a:gd name="connsiteY5" fmla="*/ 642963 h 1251287"/>
              <a:gd name="connsiteX6" fmla="*/ 1992590 w 1992590"/>
              <a:gd name="connsiteY6" fmla="*/ 642963 h 1251287"/>
              <a:gd name="connsiteX7" fmla="*/ 1992590 w 1992590"/>
              <a:gd name="connsiteY7" fmla="*/ 918518 h 1251287"/>
              <a:gd name="connsiteX8" fmla="*/ 1992590 w 1992590"/>
              <a:gd name="connsiteY8" fmla="*/ 1102222 h 1251287"/>
              <a:gd name="connsiteX9" fmla="*/ 1609179 w 1992590"/>
              <a:gd name="connsiteY9" fmla="*/ 1090934 h 1251287"/>
              <a:gd name="connsiteX10" fmla="*/ 445722 w 1992590"/>
              <a:gd name="connsiteY10" fmla="*/ 1251287 h 1251287"/>
              <a:gd name="connsiteX11" fmla="*/ 332098 w 1992590"/>
              <a:gd name="connsiteY11" fmla="*/ 1102222 h 1251287"/>
              <a:gd name="connsiteX12" fmla="*/ 0 w 1992590"/>
              <a:gd name="connsiteY12" fmla="*/ 1102222 h 1251287"/>
              <a:gd name="connsiteX13" fmla="*/ 0 w 1992590"/>
              <a:gd name="connsiteY13" fmla="*/ 918518 h 1251287"/>
              <a:gd name="connsiteX14" fmla="*/ 0 w 1992590"/>
              <a:gd name="connsiteY14" fmla="*/ 642963 h 1251287"/>
              <a:gd name="connsiteX15" fmla="*/ 0 w 1992590"/>
              <a:gd name="connsiteY15" fmla="*/ 642963 h 1251287"/>
              <a:gd name="connsiteX16" fmla="*/ 0 w 1992590"/>
              <a:gd name="connsiteY16" fmla="*/ 0 h 1251287"/>
              <a:gd name="connsiteX0" fmla="*/ 0 w 1992590"/>
              <a:gd name="connsiteY0" fmla="*/ 0 h 1239998"/>
              <a:gd name="connsiteX1" fmla="*/ 332098 w 1992590"/>
              <a:gd name="connsiteY1" fmla="*/ 0 h 1239998"/>
              <a:gd name="connsiteX2" fmla="*/ 332098 w 1992590"/>
              <a:gd name="connsiteY2" fmla="*/ 0 h 1239998"/>
              <a:gd name="connsiteX3" fmla="*/ 830246 w 1992590"/>
              <a:gd name="connsiteY3" fmla="*/ 0 h 1239998"/>
              <a:gd name="connsiteX4" fmla="*/ 1992590 w 1992590"/>
              <a:gd name="connsiteY4" fmla="*/ 0 h 1239998"/>
              <a:gd name="connsiteX5" fmla="*/ 1992590 w 1992590"/>
              <a:gd name="connsiteY5" fmla="*/ 642963 h 1239998"/>
              <a:gd name="connsiteX6" fmla="*/ 1992590 w 1992590"/>
              <a:gd name="connsiteY6" fmla="*/ 642963 h 1239998"/>
              <a:gd name="connsiteX7" fmla="*/ 1992590 w 1992590"/>
              <a:gd name="connsiteY7" fmla="*/ 918518 h 1239998"/>
              <a:gd name="connsiteX8" fmla="*/ 1992590 w 1992590"/>
              <a:gd name="connsiteY8" fmla="*/ 1102222 h 1239998"/>
              <a:gd name="connsiteX9" fmla="*/ 1609179 w 1992590"/>
              <a:gd name="connsiteY9" fmla="*/ 1090934 h 1239998"/>
              <a:gd name="connsiteX10" fmla="*/ 1653633 w 1992590"/>
              <a:gd name="connsiteY10" fmla="*/ 1239998 h 1239998"/>
              <a:gd name="connsiteX11" fmla="*/ 332098 w 1992590"/>
              <a:gd name="connsiteY11" fmla="*/ 1102222 h 1239998"/>
              <a:gd name="connsiteX12" fmla="*/ 0 w 1992590"/>
              <a:gd name="connsiteY12" fmla="*/ 1102222 h 1239998"/>
              <a:gd name="connsiteX13" fmla="*/ 0 w 1992590"/>
              <a:gd name="connsiteY13" fmla="*/ 918518 h 1239998"/>
              <a:gd name="connsiteX14" fmla="*/ 0 w 1992590"/>
              <a:gd name="connsiteY14" fmla="*/ 642963 h 1239998"/>
              <a:gd name="connsiteX15" fmla="*/ 0 w 1992590"/>
              <a:gd name="connsiteY15" fmla="*/ 642963 h 1239998"/>
              <a:gd name="connsiteX16" fmla="*/ 0 w 1992590"/>
              <a:gd name="connsiteY16" fmla="*/ 0 h 1239998"/>
              <a:gd name="connsiteX0" fmla="*/ 0 w 1992590"/>
              <a:gd name="connsiteY0" fmla="*/ 0 h 1239998"/>
              <a:gd name="connsiteX1" fmla="*/ 332098 w 1992590"/>
              <a:gd name="connsiteY1" fmla="*/ 0 h 1239998"/>
              <a:gd name="connsiteX2" fmla="*/ 332098 w 1992590"/>
              <a:gd name="connsiteY2" fmla="*/ 0 h 1239998"/>
              <a:gd name="connsiteX3" fmla="*/ 830246 w 1992590"/>
              <a:gd name="connsiteY3" fmla="*/ 0 h 1239998"/>
              <a:gd name="connsiteX4" fmla="*/ 1992590 w 1992590"/>
              <a:gd name="connsiteY4" fmla="*/ 0 h 1239998"/>
              <a:gd name="connsiteX5" fmla="*/ 1992590 w 1992590"/>
              <a:gd name="connsiteY5" fmla="*/ 642963 h 1239998"/>
              <a:gd name="connsiteX6" fmla="*/ 1992590 w 1992590"/>
              <a:gd name="connsiteY6" fmla="*/ 642963 h 1239998"/>
              <a:gd name="connsiteX7" fmla="*/ 1992590 w 1992590"/>
              <a:gd name="connsiteY7" fmla="*/ 918518 h 1239998"/>
              <a:gd name="connsiteX8" fmla="*/ 1992590 w 1992590"/>
              <a:gd name="connsiteY8" fmla="*/ 1102222 h 1239998"/>
              <a:gd name="connsiteX9" fmla="*/ 1609179 w 1992590"/>
              <a:gd name="connsiteY9" fmla="*/ 1090934 h 1239998"/>
              <a:gd name="connsiteX10" fmla="*/ 1653633 w 1992590"/>
              <a:gd name="connsiteY10" fmla="*/ 1239998 h 1239998"/>
              <a:gd name="connsiteX11" fmla="*/ 1223920 w 1992590"/>
              <a:gd name="connsiteY11" fmla="*/ 1113511 h 1239998"/>
              <a:gd name="connsiteX12" fmla="*/ 0 w 1992590"/>
              <a:gd name="connsiteY12" fmla="*/ 1102222 h 1239998"/>
              <a:gd name="connsiteX13" fmla="*/ 0 w 1992590"/>
              <a:gd name="connsiteY13" fmla="*/ 918518 h 1239998"/>
              <a:gd name="connsiteX14" fmla="*/ 0 w 1992590"/>
              <a:gd name="connsiteY14" fmla="*/ 642963 h 1239998"/>
              <a:gd name="connsiteX15" fmla="*/ 0 w 1992590"/>
              <a:gd name="connsiteY15" fmla="*/ 642963 h 1239998"/>
              <a:gd name="connsiteX16" fmla="*/ 0 w 1992590"/>
              <a:gd name="connsiteY16" fmla="*/ 0 h 1239998"/>
              <a:gd name="connsiteX0" fmla="*/ 0 w 1992590"/>
              <a:gd name="connsiteY0" fmla="*/ 0 h 1239998"/>
              <a:gd name="connsiteX1" fmla="*/ 332098 w 1992590"/>
              <a:gd name="connsiteY1" fmla="*/ 0 h 1239998"/>
              <a:gd name="connsiteX2" fmla="*/ 332098 w 1992590"/>
              <a:gd name="connsiteY2" fmla="*/ 0 h 1239998"/>
              <a:gd name="connsiteX3" fmla="*/ 830246 w 1992590"/>
              <a:gd name="connsiteY3" fmla="*/ 0 h 1239998"/>
              <a:gd name="connsiteX4" fmla="*/ 1992590 w 1992590"/>
              <a:gd name="connsiteY4" fmla="*/ 0 h 1239998"/>
              <a:gd name="connsiteX5" fmla="*/ 1992590 w 1992590"/>
              <a:gd name="connsiteY5" fmla="*/ 642963 h 1239998"/>
              <a:gd name="connsiteX6" fmla="*/ 1992590 w 1992590"/>
              <a:gd name="connsiteY6" fmla="*/ 642963 h 1239998"/>
              <a:gd name="connsiteX7" fmla="*/ 1992590 w 1992590"/>
              <a:gd name="connsiteY7" fmla="*/ 918518 h 1239998"/>
              <a:gd name="connsiteX8" fmla="*/ 1992590 w 1992590"/>
              <a:gd name="connsiteY8" fmla="*/ 1102222 h 1239998"/>
              <a:gd name="connsiteX9" fmla="*/ 1789802 w 1992590"/>
              <a:gd name="connsiteY9" fmla="*/ 1079645 h 1239998"/>
              <a:gd name="connsiteX10" fmla="*/ 1653633 w 1992590"/>
              <a:gd name="connsiteY10" fmla="*/ 1239998 h 1239998"/>
              <a:gd name="connsiteX11" fmla="*/ 1223920 w 1992590"/>
              <a:gd name="connsiteY11" fmla="*/ 1113511 h 1239998"/>
              <a:gd name="connsiteX12" fmla="*/ 0 w 1992590"/>
              <a:gd name="connsiteY12" fmla="*/ 1102222 h 1239998"/>
              <a:gd name="connsiteX13" fmla="*/ 0 w 1992590"/>
              <a:gd name="connsiteY13" fmla="*/ 918518 h 1239998"/>
              <a:gd name="connsiteX14" fmla="*/ 0 w 1992590"/>
              <a:gd name="connsiteY14" fmla="*/ 642963 h 1239998"/>
              <a:gd name="connsiteX15" fmla="*/ 0 w 1992590"/>
              <a:gd name="connsiteY15" fmla="*/ 642963 h 1239998"/>
              <a:gd name="connsiteX16" fmla="*/ 0 w 1992590"/>
              <a:gd name="connsiteY16" fmla="*/ 0 h 1239998"/>
              <a:gd name="connsiteX0" fmla="*/ 0 w 1992590"/>
              <a:gd name="connsiteY0" fmla="*/ 0 h 1239998"/>
              <a:gd name="connsiteX1" fmla="*/ 332098 w 1992590"/>
              <a:gd name="connsiteY1" fmla="*/ 0 h 1239998"/>
              <a:gd name="connsiteX2" fmla="*/ 332098 w 1992590"/>
              <a:gd name="connsiteY2" fmla="*/ 0 h 1239998"/>
              <a:gd name="connsiteX3" fmla="*/ 830246 w 1992590"/>
              <a:gd name="connsiteY3" fmla="*/ 0 h 1239998"/>
              <a:gd name="connsiteX4" fmla="*/ 1992590 w 1992590"/>
              <a:gd name="connsiteY4" fmla="*/ 0 h 1239998"/>
              <a:gd name="connsiteX5" fmla="*/ 1992590 w 1992590"/>
              <a:gd name="connsiteY5" fmla="*/ 642963 h 1239998"/>
              <a:gd name="connsiteX6" fmla="*/ 1992590 w 1992590"/>
              <a:gd name="connsiteY6" fmla="*/ 642963 h 1239998"/>
              <a:gd name="connsiteX7" fmla="*/ 1992590 w 1992590"/>
              <a:gd name="connsiteY7" fmla="*/ 918518 h 1239998"/>
              <a:gd name="connsiteX8" fmla="*/ 1992590 w 1992590"/>
              <a:gd name="connsiteY8" fmla="*/ 1102222 h 1239998"/>
              <a:gd name="connsiteX9" fmla="*/ 1823668 w 1992590"/>
              <a:gd name="connsiteY9" fmla="*/ 1113511 h 1239998"/>
              <a:gd name="connsiteX10" fmla="*/ 1653633 w 1992590"/>
              <a:gd name="connsiteY10" fmla="*/ 1239998 h 1239998"/>
              <a:gd name="connsiteX11" fmla="*/ 1223920 w 1992590"/>
              <a:gd name="connsiteY11" fmla="*/ 1113511 h 1239998"/>
              <a:gd name="connsiteX12" fmla="*/ 0 w 1992590"/>
              <a:gd name="connsiteY12" fmla="*/ 1102222 h 1239998"/>
              <a:gd name="connsiteX13" fmla="*/ 0 w 1992590"/>
              <a:gd name="connsiteY13" fmla="*/ 918518 h 1239998"/>
              <a:gd name="connsiteX14" fmla="*/ 0 w 1992590"/>
              <a:gd name="connsiteY14" fmla="*/ 642963 h 1239998"/>
              <a:gd name="connsiteX15" fmla="*/ 0 w 1992590"/>
              <a:gd name="connsiteY15" fmla="*/ 642963 h 1239998"/>
              <a:gd name="connsiteX16" fmla="*/ 0 w 1992590"/>
              <a:gd name="connsiteY16" fmla="*/ 0 h 1239998"/>
              <a:gd name="connsiteX0" fmla="*/ 0 w 1992590"/>
              <a:gd name="connsiteY0" fmla="*/ 0 h 1307731"/>
              <a:gd name="connsiteX1" fmla="*/ 332098 w 1992590"/>
              <a:gd name="connsiteY1" fmla="*/ 0 h 1307731"/>
              <a:gd name="connsiteX2" fmla="*/ 332098 w 1992590"/>
              <a:gd name="connsiteY2" fmla="*/ 0 h 1307731"/>
              <a:gd name="connsiteX3" fmla="*/ 830246 w 1992590"/>
              <a:gd name="connsiteY3" fmla="*/ 0 h 1307731"/>
              <a:gd name="connsiteX4" fmla="*/ 1992590 w 1992590"/>
              <a:gd name="connsiteY4" fmla="*/ 0 h 1307731"/>
              <a:gd name="connsiteX5" fmla="*/ 1992590 w 1992590"/>
              <a:gd name="connsiteY5" fmla="*/ 642963 h 1307731"/>
              <a:gd name="connsiteX6" fmla="*/ 1992590 w 1992590"/>
              <a:gd name="connsiteY6" fmla="*/ 642963 h 1307731"/>
              <a:gd name="connsiteX7" fmla="*/ 1992590 w 1992590"/>
              <a:gd name="connsiteY7" fmla="*/ 918518 h 1307731"/>
              <a:gd name="connsiteX8" fmla="*/ 1992590 w 1992590"/>
              <a:gd name="connsiteY8" fmla="*/ 1102222 h 1307731"/>
              <a:gd name="connsiteX9" fmla="*/ 1823668 w 1992590"/>
              <a:gd name="connsiteY9" fmla="*/ 1113511 h 1307731"/>
              <a:gd name="connsiteX10" fmla="*/ 1811677 w 1992590"/>
              <a:gd name="connsiteY10" fmla="*/ 1307731 h 1307731"/>
              <a:gd name="connsiteX11" fmla="*/ 1223920 w 1992590"/>
              <a:gd name="connsiteY11" fmla="*/ 1113511 h 1307731"/>
              <a:gd name="connsiteX12" fmla="*/ 0 w 1992590"/>
              <a:gd name="connsiteY12" fmla="*/ 1102222 h 1307731"/>
              <a:gd name="connsiteX13" fmla="*/ 0 w 1992590"/>
              <a:gd name="connsiteY13" fmla="*/ 918518 h 1307731"/>
              <a:gd name="connsiteX14" fmla="*/ 0 w 1992590"/>
              <a:gd name="connsiteY14" fmla="*/ 642963 h 1307731"/>
              <a:gd name="connsiteX15" fmla="*/ 0 w 1992590"/>
              <a:gd name="connsiteY15" fmla="*/ 642963 h 1307731"/>
              <a:gd name="connsiteX16" fmla="*/ 0 w 1992590"/>
              <a:gd name="connsiteY16" fmla="*/ 0 h 1307731"/>
              <a:gd name="connsiteX0" fmla="*/ 0 w 1992590"/>
              <a:gd name="connsiteY0" fmla="*/ 0 h 1307731"/>
              <a:gd name="connsiteX1" fmla="*/ 332098 w 1992590"/>
              <a:gd name="connsiteY1" fmla="*/ 0 h 1307731"/>
              <a:gd name="connsiteX2" fmla="*/ 332098 w 1992590"/>
              <a:gd name="connsiteY2" fmla="*/ 0 h 1307731"/>
              <a:gd name="connsiteX3" fmla="*/ 830246 w 1992590"/>
              <a:gd name="connsiteY3" fmla="*/ 0 h 1307731"/>
              <a:gd name="connsiteX4" fmla="*/ 1992590 w 1992590"/>
              <a:gd name="connsiteY4" fmla="*/ 0 h 1307731"/>
              <a:gd name="connsiteX5" fmla="*/ 1992590 w 1992590"/>
              <a:gd name="connsiteY5" fmla="*/ 642963 h 1307731"/>
              <a:gd name="connsiteX6" fmla="*/ 1992590 w 1992590"/>
              <a:gd name="connsiteY6" fmla="*/ 642963 h 1307731"/>
              <a:gd name="connsiteX7" fmla="*/ 1992590 w 1992590"/>
              <a:gd name="connsiteY7" fmla="*/ 918518 h 1307731"/>
              <a:gd name="connsiteX8" fmla="*/ 1992590 w 1992590"/>
              <a:gd name="connsiteY8" fmla="*/ 1102222 h 1307731"/>
              <a:gd name="connsiteX9" fmla="*/ 1823668 w 1992590"/>
              <a:gd name="connsiteY9" fmla="*/ 1045778 h 1307731"/>
              <a:gd name="connsiteX10" fmla="*/ 1811677 w 1992590"/>
              <a:gd name="connsiteY10" fmla="*/ 1307731 h 1307731"/>
              <a:gd name="connsiteX11" fmla="*/ 1223920 w 1992590"/>
              <a:gd name="connsiteY11" fmla="*/ 1113511 h 1307731"/>
              <a:gd name="connsiteX12" fmla="*/ 0 w 1992590"/>
              <a:gd name="connsiteY12" fmla="*/ 1102222 h 1307731"/>
              <a:gd name="connsiteX13" fmla="*/ 0 w 1992590"/>
              <a:gd name="connsiteY13" fmla="*/ 918518 h 1307731"/>
              <a:gd name="connsiteX14" fmla="*/ 0 w 1992590"/>
              <a:gd name="connsiteY14" fmla="*/ 642963 h 1307731"/>
              <a:gd name="connsiteX15" fmla="*/ 0 w 1992590"/>
              <a:gd name="connsiteY15" fmla="*/ 642963 h 1307731"/>
              <a:gd name="connsiteX16" fmla="*/ 0 w 1992590"/>
              <a:gd name="connsiteY16" fmla="*/ 0 h 1307731"/>
              <a:gd name="connsiteX0" fmla="*/ 0 w 1992590"/>
              <a:gd name="connsiteY0" fmla="*/ 0 h 1307731"/>
              <a:gd name="connsiteX1" fmla="*/ 332098 w 1992590"/>
              <a:gd name="connsiteY1" fmla="*/ 0 h 1307731"/>
              <a:gd name="connsiteX2" fmla="*/ 332098 w 1992590"/>
              <a:gd name="connsiteY2" fmla="*/ 0 h 1307731"/>
              <a:gd name="connsiteX3" fmla="*/ 830246 w 1992590"/>
              <a:gd name="connsiteY3" fmla="*/ 0 h 1307731"/>
              <a:gd name="connsiteX4" fmla="*/ 1992590 w 1992590"/>
              <a:gd name="connsiteY4" fmla="*/ 0 h 1307731"/>
              <a:gd name="connsiteX5" fmla="*/ 1992590 w 1992590"/>
              <a:gd name="connsiteY5" fmla="*/ 642963 h 1307731"/>
              <a:gd name="connsiteX6" fmla="*/ 1992590 w 1992590"/>
              <a:gd name="connsiteY6" fmla="*/ 642963 h 1307731"/>
              <a:gd name="connsiteX7" fmla="*/ 1992590 w 1992590"/>
              <a:gd name="connsiteY7" fmla="*/ 918518 h 1307731"/>
              <a:gd name="connsiteX8" fmla="*/ 1992590 w 1992590"/>
              <a:gd name="connsiteY8" fmla="*/ 1000622 h 1307731"/>
              <a:gd name="connsiteX9" fmla="*/ 1823668 w 1992590"/>
              <a:gd name="connsiteY9" fmla="*/ 1045778 h 1307731"/>
              <a:gd name="connsiteX10" fmla="*/ 1811677 w 1992590"/>
              <a:gd name="connsiteY10" fmla="*/ 1307731 h 1307731"/>
              <a:gd name="connsiteX11" fmla="*/ 1223920 w 1992590"/>
              <a:gd name="connsiteY11" fmla="*/ 1113511 h 1307731"/>
              <a:gd name="connsiteX12" fmla="*/ 0 w 1992590"/>
              <a:gd name="connsiteY12" fmla="*/ 1102222 h 1307731"/>
              <a:gd name="connsiteX13" fmla="*/ 0 w 1992590"/>
              <a:gd name="connsiteY13" fmla="*/ 918518 h 1307731"/>
              <a:gd name="connsiteX14" fmla="*/ 0 w 1992590"/>
              <a:gd name="connsiteY14" fmla="*/ 642963 h 1307731"/>
              <a:gd name="connsiteX15" fmla="*/ 0 w 1992590"/>
              <a:gd name="connsiteY15" fmla="*/ 642963 h 1307731"/>
              <a:gd name="connsiteX16" fmla="*/ 0 w 1992590"/>
              <a:gd name="connsiteY16" fmla="*/ 0 h 1307731"/>
              <a:gd name="connsiteX0" fmla="*/ 0 w 1992590"/>
              <a:gd name="connsiteY0" fmla="*/ 0 h 1307731"/>
              <a:gd name="connsiteX1" fmla="*/ 332098 w 1992590"/>
              <a:gd name="connsiteY1" fmla="*/ 0 h 1307731"/>
              <a:gd name="connsiteX2" fmla="*/ 332098 w 1992590"/>
              <a:gd name="connsiteY2" fmla="*/ 0 h 1307731"/>
              <a:gd name="connsiteX3" fmla="*/ 830246 w 1992590"/>
              <a:gd name="connsiteY3" fmla="*/ 0 h 1307731"/>
              <a:gd name="connsiteX4" fmla="*/ 1992590 w 1992590"/>
              <a:gd name="connsiteY4" fmla="*/ 0 h 1307731"/>
              <a:gd name="connsiteX5" fmla="*/ 1992590 w 1992590"/>
              <a:gd name="connsiteY5" fmla="*/ 642963 h 1307731"/>
              <a:gd name="connsiteX6" fmla="*/ 1992590 w 1992590"/>
              <a:gd name="connsiteY6" fmla="*/ 642963 h 1307731"/>
              <a:gd name="connsiteX7" fmla="*/ 1992590 w 1992590"/>
              <a:gd name="connsiteY7" fmla="*/ 918518 h 1307731"/>
              <a:gd name="connsiteX8" fmla="*/ 1992590 w 1992590"/>
              <a:gd name="connsiteY8" fmla="*/ 1079644 h 1307731"/>
              <a:gd name="connsiteX9" fmla="*/ 1823668 w 1992590"/>
              <a:gd name="connsiteY9" fmla="*/ 1045778 h 1307731"/>
              <a:gd name="connsiteX10" fmla="*/ 1811677 w 1992590"/>
              <a:gd name="connsiteY10" fmla="*/ 1307731 h 1307731"/>
              <a:gd name="connsiteX11" fmla="*/ 1223920 w 1992590"/>
              <a:gd name="connsiteY11" fmla="*/ 1113511 h 1307731"/>
              <a:gd name="connsiteX12" fmla="*/ 0 w 1992590"/>
              <a:gd name="connsiteY12" fmla="*/ 1102222 h 1307731"/>
              <a:gd name="connsiteX13" fmla="*/ 0 w 1992590"/>
              <a:gd name="connsiteY13" fmla="*/ 918518 h 1307731"/>
              <a:gd name="connsiteX14" fmla="*/ 0 w 1992590"/>
              <a:gd name="connsiteY14" fmla="*/ 642963 h 1307731"/>
              <a:gd name="connsiteX15" fmla="*/ 0 w 1992590"/>
              <a:gd name="connsiteY15" fmla="*/ 642963 h 1307731"/>
              <a:gd name="connsiteX16" fmla="*/ 0 w 1992590"/>
              <a:gd name="connsiteY16" fmla="*/ 0 h 1307731"/>
              <a:gd name="connsiteX0" fmla="*/ 0 w 1992590"/>
              <a:gd name="connsiteY0" fmla="*/ 0 h 1307731"/>
              <a:gd name="connsiteX1" fmla="*/ 332098 w 1992590"/>
              <a:gd name="connsiteY1" fmla="*/ 0 h 1307731"/>
              <a:gd name="connsiteX2" fmla="*/ 332098 w 1992590"/>
              <a:gd name="connsiteY2" fmla="*/ 0 h 1307731"/>
              <a:gd name="connsiteX3" fmla="*/ 830246 w 1992590"/>
              <a:gd name="connsiteY3" fmla="*/ 0 h 1307731"/>
              <a:gd name="connsiteX4" fmla="*/ 1992590 w 1992590"/>
              <a:gd name="connsiteY4" fmla="*/ 0 h 1307731"/>
              <a:gd name="connsiteX5" fmla="*/ 1992590 w 1992590"/>
              <a:gd name="connsiteY5" fmla="*/ 642963 h 1307731"/>
              <a:gd name="connsiteX6" fmla="*/ 1992590 w 1992590"/>
              <a:gd name="connsiteY6" fmla="*/ 642963 h 1307731"/>
              <a:gd name="connsiteX7" fmla="*/ 1992590 w 1992590"/>
              <a:gd name="connsiteY7" fmla="*/ 918518 h 1307731"/>
              <a:gd name="connsiteX8" fmla="*/ 1992590 w 1992590"/>
              <a:gd name="connsiteY8" fmla="*/ 1079644 h 1307731"/>
              <a:gd name="connsiteX9" fmla="*/ 1846246 w 1992590"/>
              <a:gd name="connsiteY9" fmla="*/ 1124800 h 1307731"/>
              <a:gd name="connsiteX10" fmla="*/ 1811677 w 1992590"/>
              <a:gd name="connsiteY10" fmla="*/ 1307731 h 1307731"/>
              <a:gd name="connsiteX11" fmla="*/ 1223920 w 1992590"/>
              <a:gd name="connsiteY11" fmla="*/ 1113511 h 1307731"/>
              <a:gd name="connsiteX12" fmla="*/ 0 w 1992590"/>
              <a:gd name="connsiteY12" fmla="*/ 1102222 h 1307731"/>
              <a:gd name="connsiteX13" fmla="*/ 0 w 1992590"/>
              <a:gd name="connsiteY13" fmla="*/ 918518 h 1307731"/>
              <a:gd name="connsiteX14" fmla="*/ 0 w 1992590"/>
              <a:gd name="connsiteY14" fmla="*/ 642963 h 1307731"/>
              <a:gd name="connsiteX15" fmla="*/ 0 w 1992590"/>
              <a:gd name="connsiteY15" fmla="*/ 642963 h 1307731"/>
              <a:gd name="connsiteX16" fmla="*/ 0 w 1992590"/>
              <a:gd name="connsiteY16" fmla="*/ 0 h 1307731"/>
              <a:gd name="connsiteX0" fmla="*/ 0 w 1992590"/>
              <a:gd name="connsiteY0" fmla="*/ 0 h 1307731"/>
              <a:gd name="connsiteX1" fmla="*/ 332098 w 1992590"/>
              <a:gd name="connsiteY1" fmla="*/ 0 h 1307731"/>
              <a:gd name="connsiteX2" fmla="*/ 332098 w 1992590"/>
              <a:gd name="connsiteY2" fmla="*/ 0 h 1307731"/>
              <a:gd name="connsiteX3" fmla="*/ 830246 w 1992590"/>
              <a:gd name="connsiteY3" fmla="*/ 0 h 1307731"/>
              <a:gd name="connsiteX4" fmla="*/ 1992590 w 1992590"/>
              <a:gd name="connsiteY4" fmla="*/ 0 h 1307731"/>
              <a:gd name="connsiteX5" fmla="*/ 1992590 w 1992590"/>
              <a:gd name="connsiteY5" fmla="*/ 642963 h 1307731"/>
              <a:gd name="connsiteX6" fmla="*/ 1992590 w 1992590"/>
              <a:gd name="connsiteY6" fmla="*/ 642963 h 1307731"/>
              <a:gd name="connsiteX7" fmla="*/ 1992590 w 1992590"/>
              <a:gd name="connsiteY7" fmla="*/ 918518 h 1307731"/>
              <a:gd name="connsiteX8" fmla="*/ 1992590 w 1992590"/>
              <a:gd name="connsiteY8" fmla="*/ 1079644 h 1307731"/>
              <a:gd name="connsiteX9" fmla="*/ 1846246 w 1992590"/>
              <a:gd name="connsiteY9" fmla="*/ 1079645 h 1307731"/>
              <a:gd name="connsiteX10" fmla="*/ 1811677 w 1992590"/>
              <a:gd name="connsiteY10" fmla="*/ 1307731 h 1307731"/>
              <a:gd name="connsiteX11" fmla="*/ 1223920 w 1992590"/>
              <a:gd name="connsiteY11" fmla="*/ 1113511 h 1307731"/>
              <a:gd name="connsiteX12" fmla="*/ 0 w 1992590"/>
              <a:gd name="connsiteY12" fmla="*/ 1102222 h 1307731"/>
              <a:gd name="connsiteX13" fmla="*/ 0 w 1992590"/>
              <a:gd name="connsiteY13" fmla="*/ 918518 h 1307731"/>
              <a:gd name="connsiteX14" fmla="*/ 0 w 1992590"/>
              <a:gd name="connsiteY14" fmla="*/ 642963 h 1307731"/>
              <a:gd name="connsiteX15" fmla="*/ 0 w 1992590"/>
              <a:gd name="connsiteY15" fmla="*/ 642963 h 1307731"/>
              <a:gd name="connsiteX16" fmla="*/ 0 w 1992590"/>
              <a:gd name="connsiteY16" fmla="*/ 0 h 1307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590" h="1307731">
                <a:moveTo>
                  <a:pt x="0" y="0"/>
                </a:moveTo>
                <a:lnTo>
                  <a:pt x="332098" y="0"/>
                </a:lnTo>
                <a:lnTo>
                  <a:pt x="332098" y="0"/>
                </a:lnTo>
                <a:lnTo>
                  <a:pt x="830246" y="0"/>
                </a:lnTo>
                <a:lnTo>
                  <a:pt x="1992590" y="0"/>
                </a:lnTo>
                <a:lnTo>
                  <a:pt x="1992590" y="642963"/>
                </a:lnTo>
                <a:lnTo>
                  <a:pt x="1992590" y="642963"/>
                </a:lnTo>
                <a:lnTo>
                  <a:pt x="1992590" y="918518"/>
                </a:lnTo>
                <a:lnTo>
                  <a:pt x="1992590" y="1079644"/>
                </a:lnTo>
                <a:lnTo>
                  <a:pt x="1846246" y="1079645"/>
                </a:lnTo>
                <a:lnTo>
                  <a:pt x="1811677" y="1307731"/>
                </a:lnTo>
                <a:lnTo>
                  <a:pt x="1223920" y="1113511"/>
                </a:lnTo>
                <a:lnTo>
                  <a:pt x="0" y="1102222"/>
                </a:lnTo>
                <a:lnTo>
                  <a:pt x="0" y="918518"/>
                </a:lnTo>
                <a:lnTo>
                  <a:pt x="0" y="642963"/>
                </a:lnTo>
                <a:lnTo>
                  <a:pt x="0" y="642963"/>
                </a:lnTo>
                <a:lnTo>
                  <a:pt x="0" y="0"/>
                </a:ln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prstClr val="white"/>
              </a:solidFill>
            </a:endParaRPr>
          </a:p>
        </p:txBody>
      </p:sp>
      <p:sp>
        <p:nvSpPr>
          <p:cNvPr id="4" name="CuadroTexto 3"/>
          <p:cNvSpPr txBox="1"/>
          <p:nvPr/>
        </p:nvSpPr>
        <p:spPr>
          <a:xfrm>
            <a:off x="7020272" y="4683950"/>
            <a:ext cx="2017217" cy="938719"/>
          </a:xfrm>
          <a:prstGeom prst="rect">
            <a:avLst/>
          </a:prstGeom>
          <a:noFill/>
        </p:spPr>
        <p:txBody>
          <a:bodyPr wrap="square" rtlCol="0">
            <a:spAutoFit/>
          </a:bodyPr>
          <a:lstStyle/>
          <a:p>
            <a:pPr algn="ctr">
              <a:defRPr/>
            </a:pPr>
            <a:r>
              <a:rPr lang="es-CO" sz="1100" kern="0" dirty="0">
                <a:solidFill>
                  <a:srgbClr val="00406E"/>
                </a:solidFill>
                <a:latin typeface="Arial" pitchFamily="34" charset="0"/>
                <a:cs typeface="Arial" pitchFamily="34" charset="0"/>
              </a:rPr>
              <a:t>Estas visitas cuentan con el acompañamiento de los entes de control ambiental pertinentes, tal es el caso de la ANLA.</a:t>
            </a:r>
          </a:p>
        </p:txBody>
      </p:sp>
    </p:spTree>
    <p:extLst>
      <p:ext uri="{BB962C8B-B14F-4D97-AF65-F5344CB8AC3E}">
        <p14:creationId xmlns:p14="http://schemas.microsoft.com/office/powerpoint/2010/main" val="709141405"/>
      </p:ext>
    </p:extLst>
  </p:cSld>
  <p:clrMapOvr>
    <a:masterClrMapping/>
  </p:clrMapOvr>
  <mc:AlternateContent xmlns:mc="http://schemas.openxmlformats.org/markup-compatibility/2006" xmlns:p14="http://schemas.microsoft.com/office/powerpoint/2010/main">
    <mc:Choice Requires="p14">
      <p:transition spd="slow" p14:dur="2000" advTm="19000"/>
    </mc:Choice>
    <mc:Fallback xmlns="">
      <p:transition spd="slow" advTm="1900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7" name="2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1324" y="3846764"/>
            <a:ext cx="1580314" cy="2090026"/>
          </a:xfrm>
          <a:prstGeom prst="rect">
            <a:avLst/>
          </a:prstGeom>
        </p:spPr>
      </p:pic>
      <p:pic>
        <p:nvPicPr>
          <p:cNvPr id="26" name="25 Imagen"/>
          <p:cNvPicPr>
            <a:picLocks noChangeAspect="1"/>
          </p:cNvPicPr>
          <p:nvPr/>
        </p:nvPicPr>
        <p:blipFill rotWithShape="1">
          <a:blip r:embed="rId5" cstate="print">
            <a:extLst>
              <a:ext uri="{28A0092B-C50C-407E-A947-70E740481C1C}">
                <a14:useLocalDpi xmlns:a14="http://schemas.microsoft.com/office/drawing/2010/main" val="0"/>
              </a:ext>
            </a:extLst>
          </a:blip>
          <a:srcRect l="12601" r="16444"/>
          <a:stretch/>
        </p:blipFill>
        <p:spPr>
          <a:xfrm>
            <a:off x="7783030" y="47739"/>
            <a:ext cx="1360969" cy="2131192"/>
          </a:xfrm>
          <a:prstGeom prst="rect">
            <a:avLst/>
          </a:prstGeom>
          <a:ln>
            <a:noFill/>
          </a:ln>
          <a:effectLst>
            <a:softEdge rad="112500"/>
          </a:effectLst>
        </p:spPr>
      </p:pic>
      <p:sp>
        <p:nvSpPr>
          <p:cNvPr id="21" name="20 Forma libre"/>
          <p:cNvSpPr/>
          <p:nvPr/>
        </p:nvSpPr>
        <p:spPr>
          <a:xfrm>
            <a:off x="175487" y="1781150"/>
            <a:ext cx="2961679" cy="2961679"/>
          </a:xfrm>
          <a:custGeom>
            <a:avLst/>
            <a:gdLst>
              <a:gd name="connsiteX0" fmla="*/ 0 w 2961679"/>
              <a:gd name="connsiteY0" fmla="*/ 1480840 h 2961679"/>
              <a:gd name="connsiteX1" fmla="*/ 1480840 w 2961679"/>
              <a:gd name="connsiteY1" fmla="*/ 0 h 2961679"/>
              <a:gd name="connsiteX2" fmla="*/ 2961680 w 2961679"/>
              <a:gd name="connsiteY2" fmla="*/ 1480840 h 2961679"/>
              <a:gd name="connsiteX3" fmla="*/ 1480840 w 2961679"/>
              <a:gd name="connsiteY3" fmla="*/ 2961680 h 2961679"/>
              <a:gd name="connsiteX4" fmla="*/ 0 w 2961679"/>
              <a:gd name="connsiteY4" fmla="*/ 1480840 h 2961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679" h="2961679">
                <a:moveTo>
                  <a:pt x="0" y="1480840"/>
                </a:moveTo>
                <a:cubicBezTo>
                  <a:pt x="0" y="662995"/>
                  <a:pt x="662995" y="0"/>
                  <a:pt x="1480840" y="0"/>
                </a:cubicBezTo>
                <a:cubicBezTo>
                  <a:pt x="2298685" y="0"/>
                  <a:pt x="2961680" y="662995"/>
                  <a:pt x="2961680" y="1480840"/>
                </a:cubicBezTo>
                <a:cubicBezTo>
                  <a:pt x="2961680" y="2298685"/>
                  <a:pt x="2298685" y="2961680"/>
                  <a:pt x="1480840" y="2961680"/>
                </a:cubicBezTo>
                <a:cubicBezTo>
                  <a:pt x="662995" y="2961680"/>
                  <a:pt x="0" y="2298685"/>
                  <a:pt x="0" y="1480840"/>
                </a:cubicBezTo>
                <a:close/>
              </a:path>
            </a:pathLst>
          </a:custGeom>
          <a:solidFill>
            <a:srgbClr val="0040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3578" tIns="503578" rIns="503578" bIns="503578" numCol="1" spcCol="1270" anchor="ctr" anchorCtr="0">
            <a:noAutofit/>
          </a:bodyPr>
          <a:lstStyle/>
          <a:p>
            <a:pPr algn="ctr" defTabSz="2444750">
              <a:lnSpc>
                <a:spcPct val="90000"/>
              </a:lnSpc>
              <a:spcBef>
                <a:spcPct val="0"/>
              </a:spcBef>
              <a:spcAft>
                <a:spcPct val="35000"/>
              </a:spcAft>
            </a:pPr>
            <a:endParaRPr lang="es-CO" sz="5500" dirty="0">
              <a:solidFill>
                <a:prstClr val="white"/>
              </a:solidFill>
            </a:endParaRPr>
          </a:p>
        </p:txBody>
      </p:sp>
      <p:sp>
        <p:nvSpPr>
          <p:cNvPr id="7" name="Rectángulo 6"/>
          <p:cNvSpPr/>
          <p:nvPr/>
        </p:nvSpPr>
        <p:spPr>
          <a:xfrm>
            <a:off x="0" y="160529"/>
            <a:ext cx="7451808" cy="64807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prstClr val="white"/>
              </a:solidFill>
            </a:endParaRPr>
          </a:p>
        </p:txBody>
      </p:sp>
      <p:sp>
        <p:nvSpPr>
          <p:cNvPr id="8" name="Rectángulo 7"/>
          <p:cNvSpPr/>
          <p:nvPr/>
        </p:nvSpPr>
        <p:spPr>
          <a:xfrm>
            <a:off x="158338" y="255335"/>
            <a:ext cx="6758306" cy="400110"/>
          </a:xfrm>
          <a:prstGeom prst="rect">
            <a:avLst/>
          </a:prstGeom>
        </p:spPr>
        <p:txBody>
          <a:bodyPr wrap="square">
            <a:spAutoFit/>
          </a:bodyPr>
          <a:lstStyle/>
          <a:p>
            <a:r>
              <a:rPr lang="es-CO" sz="2000" b="1" dirty="0">
                <a:solidFill>
                  <a:prstClr val="black"/>
                </a:solidFill>
                <a:latin typeface="Arial" panose="020B0604020202020204" pitchFamily="34" charset="0"/>
                <a:cs typeface="Arial" panose="020B0604020202020204" pitchFamily="34" charset="0"/>
              </a:rPr>
              <a:t>FORMACIÓN EN BENEFICIO DE LA COMUNIDAD</a:t>
            </a:r>
          </a:p>
        </p:txBody>
      </p:sp>
      <p:sp>
        <p:nvSpPr>
          <p:cNvPr id="2" name="1 Rectángulo"/>
          <p:cNvSpPr/>
          <p:nvPr/>
        </p:nvSpPr>
        <p:spPr>
          <a:xfrm>
            <a:off x="393331" y="2677213"/>
            <a:ext cx="2567932" cy="1384995"/>
          </a:xfrm>
          <a:prstGeom prst="rect">
            <a:avLst/>
          </a:prstGeom>
        </p:spPr>
        <p:txBody>
          <a:bodyPr wrap="square">
            <a:spAutoFit/>
          </a:bodyPr>
          <a:lstStyle/>
          <a:p>
            <a:pPr algn="ctr"/>
            <a:r>
              <a:rPr lang="es-ES" sz="1400" kern="0" dirty="0">
                <a:solidFill>
                  <a:prstClr val="white"/>
                </a:solidFill>
                <a:latin typeface="Arial" pitchFamily="34" charset="0"/>
                <a:cs typeface="Arial" pitchFamily="34" charset="0"/>
              </a:rPr>
              <a:t>Dentro de los </a:t>
            </a:r>
            <a:r>
              <a:rPr lang="es-ES" sz="1400" b="1" kern="0" dirty="0">
                <a:solidFill>
                  <a:prstClr val="white"/>
                </a:solidFill>
                <a:latin typeface="Arial" pitchFamily="34" charset="0"/>
                <a:cs typeface="Arial" pitchFamily="34" charset="0"/>
              </a:rPr>
              <a:t>convenios interinstitucionales </a:t>
            </a:r>
            <a:r>
              <a:rPr lang="es-ES" sz="1400" kern="0" dirty="0">
                <a:solidFill>
                  <a:prstClr val="white"/>
                </a:solidFill>
                <a:latin typeface="Arial" pitchFamily="34" charset="0"/>
                <a:cs typeface="Arial" pitchFamily="34" charset="0"/>
              </a:rPr>
              <a:t>que ha creado la Aeronáutica Civil y El Centro de Estudios Aeronáuticos para las comunidades aledañas…</a:t>
            </a:r>
            <a:endParaRPr lang="es-CO" sz="1400" dirty="0">
              <a:solidFill>
                <a:prstClr val="white"/>
              </a:solidFill>
              <a:latin typeface="Arial" pitchFamily="34" charset="0"/>
              <a:cs typeface="Arial" pitchFamily="34" charset="0"/>
            </a:endParaRPr>
          </a:p>
        </p:txBody>
      </p:sp>
      <p:sp>
        <p:nvSpPr>
          <p:cNvPr id="20" name="19 Rectángulo"/>
          <p:cNvSpPr/>
          <p:nvPr/>
        </p:nvSpPr>
        <p:spPr>
          <a:xfrm>
            <a:off x="2870666" y="2093715"/>
            <a:ext cx="3343837" cy="738664"/>
          </a:xfrm>
          <a:prstGeom prst="rect">
            <a:avLst/>
          </a:prstGeom>
        </p:spPr>
        <p:txBody>
          <a:bodyPr wrap="square">
            <a:spAutoFit/>
          </a:bodyPr>
          <a:lstStyle/>
          <a:p>
            <a:pPr algn="ctr"/>
            <a:r>
              <a:rPr lang="es-ES" sz="1400" b="1" kern="0" dirty="0">
                <a:solidFill>
                  <a:srgbClr val="00406E"/>
                </a:solidFill>
                <a:latin typeface="Arial" pitchFamily="34" charset="0"/>
                <a:cs typeface="Arial" pitchFamily="34" charset="0"/>
              </a:rPr>
              <a:t>Servicio Nacional de Aprendizaje SENA.</a:t>
            </a:r>
          </a:p>
          <a:p>
            <a:pPr algn="ctr"/>
            <a:r>
              <a:rPr lang="es-ES" sz="1400" kern="0" dirty="0">
                <a:solidFill>
                  <a:srgbClr val="00406E"/>
                </a:solidFill>
                <a:latin typeface="Arial" pitchFamily="34" charset="0"/>
                <a:cs typeface="Arial" pitchFamily="34" charset="0"/>
              </a:rPr>
              <a:t>Con el cual se busca ofrecer:</a:t>
            </a:r>
            <a:endParaRPr lang="es-CO" sz="1400" dirty="0">
              <a:solidFill>
                <a:srgbClr val="00406E"/>
              </a:solidFill>
              <a:latin typeface="Arial" pitchFamily="34" charset="0"/>
              <a:cs typeface="Arial" pitchFamily="34" charset="0"/>
            </a:endParaRPr>
          </a:p>
        </p:txBody>
      </p:sp>
      <p:sp>
        <p:nvSpPr>
          <p:cNvPr id="22" name="21 Forma libre"/>
          <p:cNvSpPr/>
          <p:nvPr/>
        </p:nvSpPr>
        <p:spPr>
          <a:xfrm>
            <a:off x="3750175" y="2951250"/>
            <a:ext cx="1584817" cy="895514"/>
          </a:xfrm>
          <a:custGeom>
            <a:avLst/>
            <a:gdLst>
              <a:gd name="connsiteX0" fmla="*/ 0 w 974894"/>
              <a:gd name="connsiteY0" fmla="*/ 110174 h 550872"/>
              <a:gd name="connsiteX1" fmla="*/ 699458 w 974894"/>
              <a:gd name="connsiteY1" fmla="*/ 110174 h 550872"/>
              <a:gd name="connsiteX2" fmla="*/ 699458 w 974894"/>
              <a:gd name="connsiteY2" fmla="*/ 0 h 550872"/>
              <a:gd name="connsiteX3" fmla="*/ 974894 w 974894"/>
              <a:gd name="connsiteY3" fmla="*/ 275436 h 550872"/>
              <a:gd name="connsiteX4" fmla="*/ 699458 w 974894"/>
              <a:gd name="connsiteY4" fmla="*/ 550872 h 550872"/>
              <a:gd name="connsiteX5" fmla="*/ 699458 w 974894"/>
              <a:gd name="connsiteY5" fmla="*/ 440698 h 550872"/>
              <a:gd name="connsiteX6" fmla="*/ 0 w 974894"/>
              <a:gd name="connsiteY6" fmla="*/ 440698 h 550872"/>
              <a:gd name="connsiteX7" fmla="*/ 0 w 974894"/>
              <a:gd name="connsiteY7" fmla="*/ 110174 h 55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4894" h="550872">
                <a:moveTo>
                  <a:pt x="0" y="110174"/>
                </a:moveTo>
                <a:lnTo>
                  <a:pt x="699458" y="110174"/>
                </a:lnTo>
                <a:lnTo>
                  <a:pt x="699458" y="0"/>
                </a:lnTo>
                <a:lnTo>
                  <a:pt x="974894" y="275436"/>
                </a:lnTo>
                <a:lnTo>
                  <a:pt x="699458" y="550872"/>
                </a:lnTo>
                <a:lnTo>
                  <a:pt x="699458" y="440698"/>
                </a:lnTo>
                <a:lnTo>
                  <a:pt x="0" y="440698"/>
                </a:lnTo>
                <a:lnTo>
                  <a:pt x="0" y="110174"/>
                </a:lnTo>
                <a:close/>
              </a:path>
            </a:pathLst>
          </a:custGeom>
          <a:solidFill>
            <a:schemeClr val="tx2">
              <a:lumMod val="40000"/>
              <a:lumOff val="6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 tIns="110174" rIns="165262" bIns="110173" numCol="1" spcCol="1270" anchor="ctr" anchorCtr="0">
            <a:noAutofit/>
          </a:bodyPr>
          <a:lstStyle/>
          <a:p>
            <a:pPr algn="ctr" defTabSz="1022350">
              <a:lnSpc>
                <a:spcPct val="90000"/>
              </a:lnSpc>
              <a:spcBef>
                <a:spcPct val="0"/>
              </a:spcBef>
              <a:spcAft>
                <a:spcPct val="35000"/>
              </a:spcAft>
            </a:pPr>
            <a:endParaRPr lang="es-CO" sz="2300">
              <a:solidFill>
                <a:prstClr val="white"/>
              </a:solidFill>
            </a:endParaRPr>
          </a:p>
        </p:txBody>
      </p:sp>
      <p:sp>
        <p:nvSpPr>
          <p:cNvPr id="23" name="22 Forma libre"/>
          <p:cNvSpPr/>
          <p:nvPr/>
        </p:nvSpPr>
        <p:spPr>
          <a:xfrm>
            <a:off x="6050257" y="766062"/>
            <a:ext cx="1944216" cy="1944216"/>
          </a:xfrm>
          <a:custGeom>
            <a:avLst/>
            <a:gdLst>
              <a:gd name="connsiteX0" fmla="*/ 0 w 1480839"/>
              <a:gd name="connsiteY0" fmla="*/ 740420 h 1480839"/>
              <a:gd name="connsiteX1" fmla="*/ 740420 w 1480839"/>
              <a:gd name="connsiteY1" fmla="*/ 0 h 1480839"/>
              <a:gd name="connsiteX2" fmla="*/ 1480840 w 1480839"/>
              <a:gd name="connsiteY2" fmla="*/ 740420 h 1480839"/>
              <a:gd name="connsiteX3" fmla="*/ 740420 w 1480839"/>
              <a:gd name="connsiteY3" fmla="*/ 1480840 h 1480839"/>
              <a:gd name="connsiteX4" fmla="*/ 0 w 1480839"/>
              <a:gd name="connsiteY4" fmla="*/ 740420 h 1480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0839" h="1480839">
                <a:moveTo>
                  <a:pt x="0" y="740420"/>
                </a:moveTo>
                <a:cubicBezTo>
                  <a:pt x="0" y="331497"/>
                  <a:pt x="331497" y="0"/>
                  <a:pt x="740420" y="0"/>
                </a:cubicBezTo>
                <a:cubicBezTo>
                  <a:pt x="1149343" y="0"/>
                  <a:pt x="1480840" y="331497"/>
                  <a:pt x="1480840" y="740420"/>
                </a:cubicBezTo>
                <a:cubicBezTo>
                  <a:pt x="1480840" y="1149343"/>
                  <a:pt x="1149343" y="1480840"/>
                  <a:pt x="740420" y="1480840"/>
                </a:cubicBezTo>
                <a:cubicBezTo>
                  <a:pt x="331497" y="1480840"/>
                  <a:pt x="0" y="1149343"/>
                  <a:pt x="0" y="740420"/>
                </a:cubicBezTo>
                <a:close/>
              </a:path>
            </a:pathLst>
          </a:custGeom>
          <a:solidFill>
            <a:schemeClr val="tx2">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1154" tIns="251154" rIns="251154" bIns="251154" numCol="1" spcCol="1270" anchor="ctr" anchorCtr="0">
            <a:noAutofit/>
          </a:bodyPr>
          <a:lstStyle/>
          <a:p>
            <a:pPr algn="ctr" defTabSz="1200150">
              <a:lnSpc>
                <a:spcPct val="90000"/>
              </a:lnSpc>
              <a:spcBef>
                <a:spcPct val="0"/>
              </a:spcBef>
              <a:spcAft>
                <a:spcPct val="35000"/>
              </a:spcAft>
            </a:pPr>
            <a:endParaRPr lang="es-CO" sz="2700">
              <a:solidFill>
                <a:prstClr val="white"/>
              </a:solidFill>
            </a:endParaRPr>
          </a:p>
        </p:txBody>
      </p:sp>
      <p:sp>
        <p:nvSpPr>
          <p:cNvPr id="24" name="23 Forma libre"/>
          <p:cNvSpPr/>
          <p:nvPr/>
        </p:nvSpPr>
        <p:spPr>
          <a:xfrm>
            <a:off x="6592921" y="2900721"/>
            <a:ext cx="858887" cy="858887"/>
          </a:xfrm>
          <a:custGeom>
            <a:avLst/>
            <a:gdLst>
              <a:gd name="connsiteX0" fmla="*/ 113845 w 858887"/>
              <a:gd name="connsiteY0" fmla="*/ 328438 h 858887"/>
              <a:gd name="connsiteX1" fmla="*/ 328438 w 858887"/>
              <a:gd name="connsiteY1" fmla="*/ 328438 h 858887"/>
              <a:gd name="connsiteX2" fmla="*/ 328438 w 858887"/>
              <a:gd name="connsiteY2" fmla="*/ 113845 h 858887"/>
              <a:gd name="connsiteX3" fmla="*/ 530449 w 858887"/>
              <a:gd name="connsiteY3" fmla="*/ 113845 h 858887"/>
              <a:gd name="connsiteX4" fmla="*/ 530449 w 858887"/>
              <a:gd name="connsiteY4" fmla="*/ 328438 h 858887"/>
              <a:gd name="connsiteX5" fmla="*/ 745042 w 858887"/>
              <a:gd name="connsiteY5" fmla="*/ 328438 h 858887"/>
              <a:gd name="connsiteX6" fmla="*/ 745042 w 858887"/>
              <a:gd name="connsiteY6" fmla="*/ 530449 h 858887"/>
              <a:gd name="connsiteX7" fmla="*/ 530449 w 858887"/>
              <a:gd name="connsiteY7" fmla="*/ 530449 h 858887"/>
              <a:gd name="connsiteX8" fmla="*/ 530449 w 858887"/>
              <a:gd name="connsiteY8" fmla="*/ 745042 h 858887"/>
              <a:gd name="connsiteX9" fmla="*/ 328438 w 858887"/>
              <a:gd name="connsiteY9" fmla="*/ 745042 h 858887"/>
              <a:gd name="connsiteX10" fmla="*/ 328438 w 858887"/>
              <a:gd name="connsiteY10" fmla="*/ 530449 h 858887"/>
              <a:gd name="connsiteX11" fmla="*/ 113845 w 858887"/>
              <a:gd name="connsiteY11" fmla="*/ 530449 h 858887"/>
              <a:gd name="connsiteX12" fmla="*/ 113845 w 858887"/>
              <a:gd name="connsiteY12" fmla="*/ 328438 h 85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8887" h="858887">
                <a:moveTo>
                  <a:pt x="113845" y="328438"/>
                </a:moveTo>
                <a:lnTo>
                  <a:pt x="328438" y="328438"/>
                </a:lnTo>
                <a:lnTo>
                  <a:pt x="328438" y="113845"/>
                </a:lnTo>
                <a:lnTo>
                  <a:pt x="530449" y="113845"/>
                </a:lnTo>
                <a:lnTo>
                  <a:pt x="530449" y="328438"/>
                </a:lnTo>
                <a:lnTo>
                  <a:pt x="745042" y="328438"/>
                </a:lnTo>
                <a:lnTo>
                  <a:pt x="745042" y="530449"/>
                </a:lnTo>
                <a:lnTo>
                  <a:pt x="530449" y="530449"/>
                </a:lnTo>
                <a:lnTo>
                  <a:pt x="530449" y="745042"/>
                </a:lnTo>
                <a:lnTo>
                  <a:pt x="328438" y="745042"/>
                </a:lnTo>
                <a:lnTo>
                  <a:pt x="328438" y="530449"/>
                </a:lnTo>
                <a:lnTo>
                  <a:pt x="113845" y="530449"/>
                </a:lnTo>
                <a:lnTo>
                  <a:pt x="113845" y="328438"/>
                </a:lnTo>
                <a:close/>
              </a:path>
            </a:pathLst>
          </a:custGeom>
          <a:solidFill>
            <a:schemeClr val="tx2">
              <a:lumMod val="40000"/>
              <a:lumOff val="6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13845" tIns="328438" rIns="113845" bIns="328438" numCol="1" spcCol="1270" anchor="ctr" anchorCtr="0">
            <a:noAutofit/>
          </a:bodyPr>
          <a:lstStyle/>
          <a:p>
            <a:pPr algn="ctr" defTabSz="622300">
              <a:lnSpc>
                <a:spcPct val="90000"/>
              </a:lnSpc>
              <a:spcBef>
                <a:spcPct val="0"/>
              </a:spcBef>
              <a:spcAft>
                <a:spcPct val="35000"/>
              </a:spcAft>
            </a:pPr>
            <a:endParaRPr lang="es-CO" sz="1400">
              <a:solidFill>
                <a:prstClr val="white"/>
              </a:solidFill>
            </a:endParaRPr>
          </a:p>
        </p:txBody>
      </p:sp>
      <p:sp>
        <p:nvSpPr>
          <p:cNvPr id="3" name="CuadroTexto 2"/>
          <p:cNvSpPr txBox="1"/>
          <p:nvPr/>
        </p:nvSpPr>
        <p:spPr>
          <a:xfrm>
            <a:off x="6127040" y="1113335"/>
            <a:ext cx="1764196" cy="1569660"/>
          </a:xfrm>
          <a:prstGeom prst="rect">
            <a:avLst/>
          </a:prstGeom>
          <a:noFill/>
        </p:spPr>
        <p:txBody>
          <a:bodyPr wrap="square" rtlCol="0">
            <a:spAutoFit/>
          </a:bodyPr>
          <a:lstStyle/>
          <a:p>
            <a:pPr algn="ctr">
              <a:defRPr/>
            </a:pPr>
            <a:r>
              <a:rPr lang="es-ES" sz="1200" kern="0" dirty="0">
                <a:solidFill>
                  <a:srgbClr val="00406E"/>
                </a:solidFill>
                <a:latin typeface="Arial" pitchFamily="34" charset="0"/>
                <a:cs typeface="Arial" pitchFamily="34" charset="0"/>
              </a:rPr>
              <a:t>P</a:t>
            </a:r>
            <a:r>
              <a:rPr lang="es-ES" sz="1200" kern="0" dirty="0" err="1">
                <a:solidFill>
                  <a:srgbClr val="00406E"/>
                </a:solidFill>
                <a:latin typeface="Arial" pitchFamily="34" charset="0"/>
                <a:cs typeface="Arial" pitchFamily="34" charset="0"/>
              </a:rPr>
              <a:t>rogramas</a:t>
            </a:r>
            <a:r>
              <a:rPr lang="es-ES" sz="1200" kern="0" dirty="0">
                <a:solidFill>
                  <a:srgbClr val="00406E"/>
                </a:solidFill>
                <a:latin typeface="Arial" pitchFamily="34" charset="0"/>
                <a:cs typeface="Arial" pitchFamily="34" charset="0"/>
              </a:rPr>
              <a:t> de formación tales como inglés y Microsoft Office como herramientas básicas en el ámbito académico.</a:t>
            </a:r>
          </a:p>
          <a:p>
            <a:pPr algn="ctr">
              <a:defRPr/>
            </a:pPr>
            <a:endParaRPr lang="es-ES" sz="1200" kern="0" dirty="0">
              <a:solidFill>
                <a:sysClr val="windowText" lastClr="000000"/>
              </a:solidFill>
              <a:latin typeface="Arial" pitchFamily="34" charset="0"/>
              <a:cs typeface="Arial" pitchFamily="34" charset="0"/>
            </a:endParaRPr>
          </a:p>
        </p:txBody>
      </p:sp>
      <p:sp>
        <p:nvSpPr>
          <p:cNvPr id="25" name="24 Forma libre"/>
          <p:cNvSpPr/>
          <p:nvPr/>
        </p:nvSpPr>
        <p:spPr>
          <a:xfrm>
            <a:off x="6060739" y="3846764"/>
            <a:ext cx="1944216" cy="1944216"/>
          </a:xfrm>
          <a:custGeom>
            <a:avLst/>
            <a:gdLst>
              <a:gd name="connsiteX0" fmla="*/ 0 w 1480839"/>
              <a:gd name="connsiteY0" fmla="*/ 740420 h 1480839"/>
              <a:gd name="connsiteX1" fmla="*/ 740420 w 1480839"/>
              <a:gd name="connsiteY1" fmla="*/ 0 h 1480839"/>
              <a:gd name="connsiteX2" fmla="*/ 1480840 w 1480839"/>
              <a:gd name="connsiteY2" fmla="*/ 740420 h 1480839"/>
              <a:gd name="connsiteX3" fmla="*/ 740420 w 1480839"/>
              <a:gd name="connsiteY3" fmla="*/ 1480840 h 1480839"/>
              <a:gd name="connsiteX4" fmla="*/ 0 w 1480839"/>
              <a:gd name="connsiteY4" fmla="*/ 740420 h 1480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0839" h="1480839">
                <a:moveTo>
                  <a:pt x="0" y="740420"/>
                </a:moveTo>
                <a:cubicBezTo>
                  <a:pt x="0" y="331497"/>
                  <a:pt x="331497" y="0"/>
                  <a:pt x="740420" y="0"/>
                </a:cubicBezTo>
                <a:cubicBezTo>
                  <a:pt x="1149343" y="0"/>
                  <a:pt x="1480840" y="331497"/>
                  <a:pt x="1480840" y="740420"/>
                </a:cubicBezTo>
                <a:cubicBezTo>
                  <a:pt x="1480840" y="1149343"/>
                  <a:pt x="1149343" y="1480840"/>
                  <a:pt x="740420" y="1480840"/>
                </a:cubicBezTo>
                <a:cubicBezTo>
                  <a:pt x="331497" y="1480840"/>
                  <a:pt x="0" y="1149343"/>
                  <a:pt x="0" y="740420"/>
                </a:cubicBezTo>
                <a:close/>
              </a:path>
            </a:pathLst>
          </a:custGeom>
          <a:solidFill>
            <a:schemeClr val="tx2">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1154" tIns="251154" rIns="251154" bIns="251154" numCol="1" spcCol="1270" anchor="ctr" anchorCtr="0">
            <a:noAutofit/>
          </a:bodyPr>
          <a:lstStyle/>
          <a:p>
            <a:pPr algn="ctr" defTabSz="1200150">
              <a:lnSpc>
                <a:spcPct val="90000"/>
              </a:lnSpc>
              <a:spcBef>
                <a:spcPct val="0"/>
              </a:spcBef>
              <a:spcAft>
                <a:spcPct val="35000"/>
              </a:spcAft>
            </a:pPr>
            <a:endParaRPr lang="es-CO" sz="2700">
              <a:solidFill>
                <a:prstClr val="white"/>
              </a:solidFill>
            </a:endParaRPr>
          </a:p>
        </p:txBody>
      </p:sp>
      <p:sp>
        <p:nvSpPr>
          <p:cNvPr id="4" name="3 Rectángulo"/>
          <p:cNvSpPr/>
          <p:nvPr/>
        </p:nvSpPr>
        <p:spPr>
          <a:xfrm>
            <a:off x="6249301" y="4098792"/>
            <a:ext cx="1572098" cy="1440160"/>
          </a:xfrm>
          <a:prstGeom prst="rect">
            <a:avLst/>
          </a:prstGeom>
        </p:spPr>
        <p:txBody>
          <a:bodyPr wrap="square">
            <a:spAutoFit/>
          </a:bodyPr>
          <a:lstStyle/>
          <a:p>
            <a:pPr algn="ctr"/>
            <a:r>
              <a:rPr lang="es-ES" sz="1200" kern="0" dirty="0">
                <a:solidFill>
                  <a:srgbClr val="00406E"/>
                </a:solidFill>
                <a:latin typeface="Arial" pitchFamily="34" charset="0"/>
                <a:cs typeface="Arial" pitchFamily="34" charset="0"/>
              </a:rPr>
              <a:t>Este proceso se llevó a cabo, definiendo los parámetros de inscripción, plan de estudios, duración, horarios y población</a:t>
            </a:r>
            <a:endParaRPr lang="es-CO" sz="12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08649495"/>
      </p:ext>
    </p:extLst>
  </p:cSld>
  <p:clrMapOvr>
    <a:masterClrMapping/>
  </p:clrMapOvr>
  <mc:AlternateContent xmlns:mc="http://schemas.openxmlformats.org/markup-compatibility/2006" xmlns:p14="http://schemas.microsoft.com/office/powerpoint/2010/main">
    <mc:Choice Requires="p14">
      <p:transition spd="slow" p14:dur="2000" advTm="19000"/>
    </mc:Choice>
    <mc:Fallback xmlns="">
      <p:transition spd="slow" advTm="1900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ángulo 6"/>
          <p:cNvSpPr/>
          <p:nvPr/>
        </p:nvSpPr>
        <p:spPr>
          <a:xfrm>
            <a:off x="0" y="160529"/>
            <a:ext cx="7452320" cy="64807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prstClr val="white"/>
              </a:solidFill>
            </a:endParaRPr>
          </a:p>
        </p:txBody>
      </p:sp>
      <p:sp>
        <p:nvSpPr>
          <p:cNvPr id="6" name="Rectángulo 7"/>
          <p:cNvSpPr/>
          <p:nvPr/>
        </p:nvSpPr>
        <p:spPr>
          <a:xfrm>
            <a:off x="45942" y="276434"/>
            <a:ext cx="6398266" cy="461665"/>
          </a:xfrm>
          <a:prstGeom prst="rect">
            <a:avLst/>
          </a:prstGeom>
        </p:spPr>
        <p:txBody>
          <a:bodyPr wrap="square">
            <a:spAutoFit/>
          </a:bodyPr>
          <a:lstStyle/>
          <a:p>
            <a:r>
              <a:rPr lang="es-CO" sz="2400" b="1" dirty="0">
                <a:solidFill>
                  <a:prstClr val="black"/>
                </a:solidFill>
                <a:latin typeface="Arial" panose="020B0604020202020204" pitchFamily="34" charset="0"/>
                <a:cs typeface="Arial" panose="020B0604020202020204" pitchFamily="34" charset="0"/>
              </a:rPr>
              <a:t>Aeropuertos verdes</a:t>
            </a:r>
          </a:p>
        </p:txBody>
      </p:sp>
      <p:grpSp>
        <p:nvGrpSpPr>
          <p:cNvPr id="22" name="21 Grupo"/>
          <p:cNvGrpSpPr/>
          <p:nvPr/>
        </p:nvGrpSpPr>
        <p:grpSpPr>
          <a:xfrm>
            <a:off x="148417" y="1357831"/>
            <a:ext cx="5556779" cy="3733286"/>
            <a:chOff x="539552" y="1297145"/>
            <a:chExt cx="5556779" cy="3733286"/>
          </a:xfrm>
        </p:grpSpPr>
        <p:sp>
          <p:nvSpPr>
            <p:cNvPr id="23" name="22 Conector recto"/>
            <p:cNvSpPr/>
            <p:nvPr/>
          </p:nvSpPr>
          <p:spPr>
            <a:xfrm>
              <a:off x="1781593" y="4296278"/>
              <a:ext cx="3542505" cy="0"/>
            </a:xfrm>
            <a:prstGeom prst="line">
              <a:avLst/>
            </a:prstGeom>
          </p:spPr>
          <p:style>
            <a:lnRef idx="3">
              <a:schemeClr val="lt1"/>
            </a:lnRef>
            <a:fillRef idx="1">
              <a:schemeClr val="accent5"/>
            </a:fillRef>
            <a:effectRef idx="1">
              <a:schemeClr val="accent5"/>
            </a:effectRef>
            <a:fontRef idx="minor">
              <a:schemeClr val="lt1"/>
            </a:fontRef>
          </p:style>
        </p:sp>
        <p:sp>
          <p:nvSpPr>
            <p:cNvPr id="24" name="23 Conector recto"/>
            <p:cNvSpPr/>
            <p:nvPr/>
          </p:nvSpPr>
          <p:spPr>
            <a:xfrm>
              <a:off x="2073277" y="3061341"/>
              <a:ext cx="3034417" cy="0"/>
            </a:xfrm>
            <a:prstGeom prst="line">
              <a:avLst/>
            </a:prstGeom>
          </p:spPr>
          <p:style>
            <a:lnRef idx="3">
              <a:schemeClr val="lt1"/>
            </a:lnRef>
            <a:fillRef idx="1">
              <a:schemeClr val="accent5"/>
            </a:fillRef>
            <a:effectRef idx="1">
              <a:schemeClr val="accent5"/>
            </a:effectRef>
            <a:fontRef idx="minor">
              <a:schemeClr val="lt1"/>
            </a:fontRef>
          </p:style>
        </p:sp>
        <p:sp>
          <p:nvSpPr>
            <p:cNvPr id="25" name="24 Conector recto"/>
            <p:cNvSpPr/>
            <p:nvPr/>
          </p:nvSpPr>
          <p:spPr>
            <a:xfrm>
              <a:off x="2024567" y="1826404"/>
              <a:ext cx="3542505" cy="0"/>
            </a:xfrm>
            <a:prstGeom prst="line">
              <a:avLst/>
            </a:prstGeom>
          </p:spPr>
          <p:style>
            <a:lnRef idx="3">
              <a:schemeClr val="lt1"/>
            </a:lnRef>
            <a:fillRef idx="1">
              <a:schemeClr val="accent5"/>
            </a:fillRef>
            <a:effectRef idx="1">
              <a:schemeClr val="accent5"/>
            </a:effectRef>
            <a:fontRef idx="minor">
              <a:schemeClr val="lt1"/>
            </a:fontRef>
          </p:style>
        </p:sp>
        <p:sp>
          <p:nvSpPr>
            <p:cNvPr id="26" name="25 Elipse"/>
            <p:cNvSpPr/>
            <p:nvPr/>
          </p:nvSpPr>
          <p:spPr>
            <a:xfrm>
              <a:off x="539552" y="1502039"/>
              <a:ext cx="3528392" cy="3528392"/>
            </a:xfrm>
            <a:prstGeom prst="ellipse">
              <a:avLst/>
            </a:prstGeom>
            <a:solidFill>
              <a:schemeClr val="accent5"/>
            </a:solidFill>
            <a:ln w="3175"/>
          </p:spPr>
          <p:style>
            <a:lnRef idx="3">
              <a:schemeClr val="lt1"/>
            </a:lnRef>
            <a:fillRef idx="1">
              <a:schemeClr val="accent5"/>
            </a:fillRef>
            <a:effectRef idx="1">
              <a:schemeClr val="accent5"/>
            </a:effectRef>
            <a:fontRef idx="minor">
              <a:schemeClr val="lt1"/>
            </a:fontRef>
          </p:style>
        </p:sp>
        <p:sp>
          <p:nvSpPr>
            <p:cNvPr id="28" name="27 Elipse"/>
            <p:cNvSpPr/>
            <p:nvPr/>
          </p:nvSpPr>
          <p:spPr>
            <a:xfrm>
              <a:off x="5037814" y="1297145"/>
              <a:ext cx="1058517" cy="1058517"/>
            </a:xfrm>
            <a:prstGeom prst="ellipse">
              <a:avLst/>
            </a:prstGeom>
            <a:solidFill>
              <a:schemeClr val="bg1">
                <a:lumMod val="95000"/>
              </a:schemeClr>
            </a:solidFill>
            <a:ln w="3175"/>
          </p:spPr>
          <p:style>
            <a:lnRef idx="3">
              <a:schemeClr val="lt1"/>
            </a:lnRef>
            <a:fillRef idx="1">
              <a:schemeClr val="accent5"/>
            </a:fillRef>
            <a:effectRef idx="1">
              <a:schemeClr val="accent5"/>
            </a:effectRef>
            <a:fontRef idx="minor">
              <a:schemeClr val="lt1"/>
            </a:fontRef>
          </p:style>
        </p:sp>
        <p:sp>
          <p:nvSpPr>
            <p:cNvPr id="30" name="29 Elipse"/>
            <p:cNvSpPr/>
            <p:nvPr/>
          </p:nvSpPr>
          <p:spPr>
            <a:xfrm>
              <a:off x="4578435" y="2532082"/>
              <a:ext cx="1058517" cy="1058517"/>
            </a:xfrm>
            <a:prstGeom prst="ellipse">
              <a:avLst/>
            </a:prstGeom>
            <a:solidFill>
              <a:schemeClr val="bg1">
                <a:lumMod val="95000"/>
              </a:schemeClr>
            </a:solidFill>
            <a:ln w="3175"/>
          </p:spPr>
          <p:style>
            <a:lnRef idx="3">
              <a:schemeClr val="lt1"/>
            </a:lnRef>
            <a:fillRef idx="1">
              <a:schemeClr val="accent5"/>
            </a:fillRef>
            <a:effectRef idx="1">
              <a:schemeClr val="accent5"/>
            </a:effectRef>
            <a:fontRef idx="minor">
              <a:schemeClr val="lt1"/>
            </a:fontRef>
          </p:style>
        </p:sp>
        <p:sp>
          <p:nvSpPr>
            <p:cNvPr id="32" name="31 Elipse"/>
            <p:cNvSpPr/>
            <p:nvPr/>
          </p:nvSpPr>
          <p:spPr>
            <a:xfrm>
              <a:off x="4794840" y="3767019"/>
              <a:ext cx="1058517" cy="1058517"/>
            </a:xfrm>
            <a:prstGeom prst="ellipse">
              <a:avLst/>
            </a:prstGeom>
            <a:solidFill>
              <a:schemeClr val="bg1"/>
            </a:solidFill>
            <a:ln w="3175"/>
          </p:spPr>
          <p:style>
            <a:lnRef idx="3">
              <a:schemeClr val="lt1"/>
            </a:lnRef>
            <a:fillRef idx="1">
              <a:schemeClr val="accent5"/>
            </a:fillRef>
            <a:effectRef idx="1">
              <a:schemeClr val="accent5"/>
            </a:effectRef>
            <a:fontRef idx="minor">
              <a:schemeClr val="lt1"/>
            </a:fontRef>
          </p:style>
        </p:sp>
      </p:grpSp>
      <p:sp>
        <p:nvSpPr>
          <p:cNvPr id="8" name="7 Rectángulo"/>
          <p:cNvSpPr/>
          <p:nvPr/>
        </p:nvSpPr>
        <p:spPr>
          <a:xfrm>
            <a:off x="713927" y="2080249"/>
            <a:ext cx="2397371" cy="2462213"/>
          </a:xfrm>
          <a:prstGeom prst="rect">
            <a:avLst/>
          </a:prstGeom>
        </p:spPr>
        <p:txBody>
          <a:bodyPr wrap="square">
            <a:spAutoFit/>
          </a:bodyPr>
          <a:lstStyle/>
          <a:p>
            <a:pPr algn="ctr"/>
            <a:r>
              <a:rPr lang="es-ES" sz="1400" kern="0" dirty="0">
                <a:solidFill>
                  <a:srgbClr val="00406E"/>
                </a:solidFill>
                <a:latin typeface="Arial" pitchFamily="34" charset="0"/>
                <a:cs typeface="Arial" pitchFamily="34" charset="0"/>
              </a:rPr>
              <a:t>De la mano de los funcionarios del Grupo de Operaciones, Gestión Ambiental de la Aeronáutica Civil y el grupo de Estudio Continuado del Centro de Estudios Aeronáuticos –CEA-; El Encuentro de Aeropuertos Verdes desarrolla actividades encaminadas a: </a:t>
            </a:r>
            <a:endParaRPr lang="es-CO" sz="1400" dirty="0">
              <a:solidFill>
                <a:srgbClr val="00406E"/>
              </a:solidFill>
            </a:endParaRPr>
          </a:p>
        </p:txBody>
      </p:sp>
      <p:sp>
        <p:nvSpPr>
          <p:cNvPr id="34" name="33 Rectángulo"/>
          <p:cNvSpPr/>
          <p:nvPr/>
        </p:nvSpPr>
        <p:spPr>
          <a:xfrm>
            <a:off x="5871291" y="1562725"/>
            <a:ext cx="3021189" cy="674031"/>
          </a:xfrm>
          <a:prstGeom prst="rect">
            <a:avLst/>
          </a:prstGeom>
        </p:spPr>
        <p:txBody>
          <a:bodyPr wrap="square">
            <a:spAutoFit/>
          </a:bodyPr>
          <a:lstStyle/>
          <a:p>
            <a:pPr defTabSz="533400">
              <a:lnSpc>
                <a:spcPct val="90000"/>
              </a:lnSpc>
              <a:spcBef>
                <a:spcPct val="0"/>
              </a:spcBef>
              <a:spcAft>
                <a:spcPct val="35000"/>
              </a:spcAft>
            </a:pPr>
            <a:r>
              <a:rPr lang="es-ES" sz="1400" dirty="0">
                <a:ln/>
                <a:solidFill>
                  <a:srgbClr val="00406E"/>
                </a:solidFill>
                <a:latin typeface="Arial" pitchFamily="34" charset="0"/>
                <a:cs typeface="Arial" pitchFamily="34" charset="0"/>
              </a:rPr>
              <a:t>promover dentro de los miembros de la comunidad aeronáutica la conciencia ambiental </a:t>
            </a:r>
            <a:endParaRPr lang="es-CO" sz="1400" dirty="0">
              <a:solidFill>
                <a:srgbClr val="00406E"/>
              </a:solidFill>
            </a:endParaRPr>
          </a:p>
        </p:txBody>
      </p:sp>
      <p:sp>
        <p:nvSpPr>
          <p:cNvPr id="35" name="34 Rectángulo"/>
          <p:cNvSpPr/>
          <p:nvPr/>
        </p:nvSpPr>
        <p:spPr>
          <a:xfrm>
            <a:off x="5411747" y="2771859"/>
            <a:ext cx="3480733" cy="674031"/>
          </a:xfrm>
          <a:prstGeom prst="rect">
            <a:avLst/>
          </a:prstGeom>
        </p:spPr>
        <p:txBody>
          <a:bodyPr wrap="square">
            <a:spAutoFit/>
          </a:bodyPr>
          <a:lstStyle/>
          <a:p>
            <a:pPr defTabSz="533400">
              <a:lnSpc>
                <a:spcPct val="90000"/>
              </a:lnSpc>
              <a:spcBef>
                <a:spcPct val="0"/>
              </a:spcBef>
              <a:spcAft>
                <a:spcPct val="35000"/>
              </a:spcAft>
            </a:pPr>
            <a:r>
              <a:rPr lang="es-ES" sz="1400" dirty="0">
                <a:ln/>
                <a:solidFill>
                  <a:srgbClr val="00406E"/>
                </a:solidFill>
                <a:latin typeface="Arial" pitchFamily="34" charset="0"/>
                <a:cs typeface="Arial" pitchFamily="34" charset="0"/>
              </a:rPr>
              <a:t>Iniciativas destinadas a lograr acciones específicas en los entornos de su competencia</a:t>
            </a:r>
            <a:endParaRPr lang="es-CO" sz="1400" dirty="0">
              <a:solidFill>
                <a:srgbClr val="00406E"/>
              </a:solidFill>
            </a:endParaRPr>
          </a:p>
        </p:txBody>
      </p:sp>
      <p:sp>
        <p:nvSpPr>
          <p:cNvPr id="36" name="35 Rectángulo"/>
          <p:cNvSpPr/>
          <p:nvPr/>
        </p:nvSpPr>
        <p:spPr>
          <a:xfrm>
            <a:off x="5721984" y="3903401"/>
            <a:ext cx="3314512" cy="1061829"/>
          </a:xfrm>
          <a:prstGeom prst="rect">
            <a:avLst/>
          </a:prstGeom>
        </p:spPr>
        <p:txBody>
          <a:bodyPr wrap="square">
            <a:spAutoFit/>
          </a:bodyPr>
          <a:lstStyle/>
          <a:p>
            <a:pPr defTabSz="533400">
              <a:lnSpc>
                <a:spcPct val="90000"/>
              </a:lnSpc>
              <a:spcBef>
                <a:spcPct val="0"/>
              </a:spcBef>
              <a:spcAft>
                <a:spcPct val="35000"/>
              </a:spcAft>
            </a:pPr>
            <a:r>
              <a:rPr lang="es-ES" sz="1400" dirty="0">
                <a:ln/>
                <a:solidFill>
                  <a:srgbClr val="00406E"/>
                </a:solidFill>
                <a:latin typeface="Arial" pitchFamily="34" charset="0"/>
                <a:cs typeface="Arial" pitchFamily="34" charset="0"/>
              </a:rPr>
              <a:t>El encuentro permite hacer seguimiento a las iniciativas emprendidas y facilitar la comprensión y divulgación de los esfuerzos ambientales promovidos por la Entidad</a:t>
            </a:r>
            <a:endParaRPr lang="es-CO" sz="1400" dirty="0">
              <a:solidFill>
                <a:prstClr val="black"/>
              </a:solidFill>
            </a:endParaRPr>
          </a:p>
        </p:txBody>
      </p:sp>
      <p:pic>
        <p:nvPicPr>
          <p:cNvPr id="2" name="1 Imagen"/>
          <p:cNvPicPr>
            <a:picLocks noChangeAspect="1"/>
          </p:cNvPicPr>
          <p:nvPr/>
        </p:nvPicPr>
        <p:blipFill rotWithShape="1">
          <a:blip r:embed="rId4" cstate="print">
            <a:extLst>
              <a:ext uri="{28A0092B-C50C-407E-A947-70E740481C1C}">
                <a14:useLocalDpi xmlns:a14="http://schemas.microsoft.com/office/drawing/2010/main" val="0"/>
              </a:ext>
            </a:extLst>
          </a:blip>
          <a:srcRect l="27468" t="3502" r="11341" b="56418"/>
          <a:stretch/>
        </p:blipFill>
        <p:spPr>
          <a:xfrm>
            <a:off x="4704973" y="1443002"/>
            <a:ext cx="1017011" cy="888176"/>
          </a:xfrm>
          <a:prstGeom prst="rect">
            <a:avLst/>
          </a:prstGeom>
          <a:ln>
            <a:noFill/>
          </a:ln>
          <a:effectLst>
            <a:softEdge rad="112500"/>
          </a:effectLst>
        </p:spPr>
      </p:pic>
      <p:pic>
        <p:nvPicPr>
          <p:cNvPr id="18" name="17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43324" y="2648792"/>
            <a:ext cx="1002493" cy="1002493"/>
          </a:xfrm>
          <a:prstGeom prst="rect">
            <a:avLst/>
          </a:prstGeom>
          <a:ln>
            <a:noFill/>
          </a:ln>
          <a:effectLst>
            <a:softEdge rad="112500"/>
          </a:effectLst>
        </p:spPr>
      </p:pic>
      <p:pic>
        <p:nvPicPr>
          <p:cNvPr id="19" name="18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83057" y="3867321"/>
            <a:ext cx="953039" cy="1073847"/>
          </a:xfrm>
          <a:prstGeom prst="ellipse">
            <a:avLst/>
          </a:prstGeom>
        </p:spPr>
      </p:pic>
    </p:spTree>
    <p:extLst>
      <p:ext uri="{BB962C8B-B14F-4D97-AF65-F5344CB8AC3E}">
        <p14:creationId xmlns:p14="http://schemas.microsoft.com/office/powerpoint/2010/main" val="2771938891"/>
      </p:ext>
    </p:extLst>
  </p:cSld>
  <p:clrMapOvr>
    <a:masterClrMapping/>
  </p:clrMapOvr>
  <mc:AlternateContent xmlns:mc="http://schemas.openxmlformats.org/markup-compatibility/2006" xmlns:p14="http://schemas.microsoft.com/office/powerpoint/2010/main">
    <mc:Choice Requires="p14">
      <p:transition spd="slow" p14:dur="2000" advTm="19000"/>
    </mc:Choice>
    <mc:Fallback xmlns="">
      <p:transition spd="slow" advTm="1900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4 Rectángulo redondeado"/>
          <p:cNvSpPr/>
          <p:nvPr/>
        </p:nvSpPr>
        <p:spPr>
          <a:xfrm>
            <a:off x="1907704" y="359939"/>
            <a:ext cx="5544616" cy="864096"/>
          </a:xfrm>
          <a:prstGeom prst="roundRect">
            <a:avLst/>
          </a:prstGeom>
          <a:solidFill>
            <a:schemeClr val="tx2">
              <a:lumMod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s-CO" b="1" dirty="0">
                <a:solidFill>
                  <a:prstClr val="white"/>
                </a:solidFill>
                <a:latin typeface="Arial" pitchFamily="34" charset="0"/>
                <a:cs typeface="Arial" pitchFamily="34" charset="0"/>
              </a:rPr>
              <a:t>Sistema de Vigilancia y Control Ambiental </a:t>
            </a:r>
            <a:r>
              <a:rPr lang="es-CO" dirty="0">
                <a:solidFill>
                  <a:prstClr val="white"/>
                </a:solidFill>
                <a:latin typeface="Arial" pitchFamily="34" charset="0"/>
                <a:cs typeface="Arial" pitchFamily="34" charset="0"/>
              </a:rPr>
              <a:t>SVCA</a:t>
            </a:r>
          </a:p>
        </p:txBody>
      </p:sp>
      <p:sp>
        <p:nvSpPr>
          <p:cNvPr id="8" name="7 Flecha doblada"/>
          <p:cNvSpPr/>
          <p:nvPr/>
        </p:nvSpPr>
        <p:spPr>
          <a:xfrm rot="5400000">
            <a:off x="6741942" y="1497656"/>
            <a:ext cx="772684" cy="2088232"/>
          </a:xfrm>
          <a:prstGeom prst="ben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s-CO" dirty="0">
              <a:solidFill>
                <a:prstClr val="black"/>
              </a:solidFill>
            </a:endParaRPr>
          </a:p>
        </p:txBody>
      </p:sp>
      <p:sp>
        <p:nvSpPr>
          <p:cNvPr id="10" name="9 Flecha abajo"/>
          <p:cNvSpPr/>
          <p:nvPr/>
        </p:nvSpPr>
        <p:spPr>
          <a:xfrm>
            <a:off x="4598030" y="1311926"/>
            <a:ext cx="360040" cy="514343"/>
          </a:xfrm>
          <a:prstGeom prst="downArrow">
            <a:avLst/>
          </a:prstGeom>
          <a:solidFill>
            <a:schemeClr val="accent5"/>
          </a:solidFill>
          <a:ln w="3175" cap="rnd" cmpd="tri">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s-CO" dirty="0">
              <a:solidFill>
                <a:prstClr val="white"/>
              </a:solidFill>
            </a:endParaRPr>
          </a:p>
        </p:txBody>
      </p:sp>
      <p:sp>
        <p:nvSpPr>
          <p:cNvPr id="11" name="10 Rectángulo redondeado"/>
          <p:cNvSpPr/>
          <p:nvPr/>
        </p:nvSpPr>
        <p:spPr>
          <a:xfrm>
            <a:off x="3769937" y="1965708"/>
            <a:ext cx="2016225" cy="576064"/>
          </a:xfrm>
          <a:prstGeom prst="roundRect">
            <a:avLst/>
          </a:prstGeom>
          <a:solidFill>
            <a:srgbClr val="00406E"/>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s-CO" sz="1400" b="1" dirty="0">
                <a:solidFill>
                  <a:prstClr val="white"/>
                </a:solidFill>
                <a:latin typeface="Arial" pitchFamily="34" charset="0"/>
                <a:cs typeface="Arial" pitchFamily="34" charset="0"/>
              </a:rPr>
              <a:t>Red de monitoreo</a:t>
            </a:r>
            <a:endParaRPr lang="es-CO" sz="1400" dirty="0">
              <a:solidFill>
                <a:prstClr val="white"/>
              </a:solidFill>
              <a:latin typeface="Arial" pitchFamily="34" charset="0"/>
              <a:cs typeface="Arial" pitchFamily="34" charset="0"/>
            </a:endParaRPr>
          </a:p>
        </p:txBody>
      </p:sp>
      <p:sp>
        <p:nvSpPr>
          <p:cNvPr id="12" name="11 Rectángulo redondeado"/>
          <p:cNvSpPr/>
          <p:nvPr/>
        </p:nvSpPr>
        <p:spPr>
          <a:xfrm>
            <a:off x="3635896" y="3212976"/>
            <a:ext cx="2448272" cy="576064"/>
          </a:xfrm>
          <a:prstGeom prst="roundRect">
            <a:avLst/>
          </a:prstGeom>
          <a:solidFill>
            <a:schemeClr val="accent1">
              <a:lumMod val="75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s-CO" sz="1400" b="1" dirty="0">
                <a:solidFill>
                  <a:prstClr val="white"/>
                </a:solidFill>
                <a:latin typeface="Arial" pitchFamily="34" charset="0"/>
                <a:cs typeface="Arial" pitchFamily="34" charset="0"/>
              </a:rPr>
              <a:t>Procedimientos de abatimiento de ruido</a:t>
            </a:r>
            <a:endParaRPr lang="es-CO" sz="1400" dirty="0">
              <a:solidFill>
                <a:prstClr val="white"/>
              </a:solidFill>
              <a:latin typeface="Arial" pitchFamily="34" charset="0"/>
              <a:cs typeface="Arial" pitchFamily="34" charset="0"/>
            </a:endParaRPr>
          </a:p>
        </p:txBody>
      </p:sp>
      <p:sp>
        <p:nvSpPr>
          <p:cNvPr id="14" name="13 Flecha abajo"/>
          <p:cNvSpPr/>
          <p:nvPr/>
        </p:nvSpPr>
        <p:spPr>
          <a:xfrm rot="10800000">
            <a:off x="4598029" y="2602793"/>
            <a:ext cx="360040" cy="514343"/>
          </a:xfrm>
          <a:prstGeom prst="downArrow">
            <a:avLst/>
          </a:prstGeom>
          <a:solidFill>
            <a:schemeClr val="accent5"/>
          </a:solidFill>
          <a:ln w="3175" cap="rnd" cmpd="tri">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s-CO" dirty="0">
              <a:solidFill>
                <a:prstClr val="white"/>
              </a:solidFill>
            </a:endParaRPr>
          </a:p>
        </p:txBody>
      </p:sp>
      <p:sp>
        <p:nvSpPr>
          <p:cNvPr id="15" name="14 Flecha abajo"/>
          <p:cNvSpPr/>
          <p:nvPr/>
        </p:nvSpPr>
        <p:spPr>
          <a:xfrm>
            <a:off x="4598030" y="3933056"/>
            <a:ext cx="360040" cy="514343"/>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s-CO" dirty="0">
              <a:solidFill>
                <a:prstClr val="white"/>
              </a:solidFill>
            </a:endParaRPr>
          </a:p>
        </p:txBody>
      </p:sp>
      <p:sp>
        <p:nvSpPr>
          <p:cNvPr id="16" name="15 Rectángulo redondeado"/>
          <p:cNvSpPr/>
          <p:nvPr/>
        </p:nvSpPr>
        <p:spPr>
          <a:xfrm>
            <a:off x="3347863" y="4537331"/>
            <a:ext cx="2808312" cy="576064"/>
          </a:xfrm>
          <a:prstGeom prst="roundRect">
            <a:avLst/>
          </a:prstGeom>
          <a:solidFill>
            <a:srgbClr val="00406E"/>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s-CO" sz="1400" b="1" dirty="0">
                <a:solidFill>
                  <a:prstClr val="white"/>
                </a:solidFill>
                <a:latin typeface="Arial" pitchFamily="34" charset="0"/>
                <a:cs typeface="Arial" pitchFamily="34" charset="0"/>
              </a:rPr>
              <a:t>Mejora continua del impacto sonoro</a:t>
            </a:r>
            <a:endParaRPr lang="es-CO" sz="1400" dirty="0">
              <a:solidFill>
                <a:prstClr val="white"/>
              </a:solidFill>
              <a:latin typeface="Arial" pitchFamily="34" charset="0"/>
              <a:cs typeface="Arial" pitchFamily="34" charset="0"/>
            </a:endParaRPr>
          </a:p>
        </p:txBody>
      </p:sp>
      <p:sp>
        <p:nvSpPr>
          <p:cNvPr id="17" name="16 Flecha abajo"/>
          <p:cNvSpPr/>
          <p:nvPr/>
        </p:nvSpPr>
        <p:spPr>
          <a:xfrm rot="5400000">
            <a:off x="6279720" y="3243838"/>
            <a:ext cx="360039" cy="514342"/>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s-CO" dirty="0">
              <a:solidFill>
                <a:prstClr val="white"/>
              </a:solidFill>
            </a:endParaRPr>
          </a:p>
        </p:txBody>
      </p:sp>
      <p:sp>
        <p:nvSpPr>
          <p:cNvPr id="18" name="17 Rectángulo redondeado"/>
          <p:cNvSpPr/>
          <p:nvPr/>
        </p:nvSpPr>
        <p:spPr>
          <a:xfrm>
            <a:off x="6948263" y="3212976"/>
            <a:ext cx="1656185" cy="576064"/>
          </a:xfrm>
          <a:prstGeom prst="roundRect">
            <a:avLst/>
          </a:prstGeom>
          <a:solidFill>
            <a:schemeClr val="accent1">
              <a:lumMod val="75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s-CO" sz="1400" b="1" dirty="0">
                <a:solidFill>
                  <a:prstClr val="white"/>
                </a:solidFill>
                <a:latin typeface="Arial" pitchFamily="34" charset="0"/>
                <a:cs typeface="Arial" pitchFamily="34" charset="0"/>
              </a:rPr>
              <a:t>Modelación</a:t>
            </a:r>
            <a:endParaRPr lang="es-CO" sz="1400" dirty="0">
              <a:solidFill>
                <a:prstClr val="white"/>
              </a:solidFill>
              <a:latin typeface="Arial" pitchFamily="34" charset="0"/>
              <a:cs typeface="Arial" pitchFamily="34" charset="0"/>
            </a:endParaRPr>
          </a:p>
        </p:txBody>
      </p:sp>
      <p:sp>
        <p:nvSpPr>
          <p:cNvPr id="19" name="18 Flecha abajo"/>
          <p:cNvSpPr/>
          <p:nvPr/>
        </p:nvSpPr>
        <p:spPr>
          <a:xfrm rot="16200000">
            <a:off x="3064977" y="3243836"/>
            <a:ext cx="360039" cy="514342"/>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s-CO" dirty="0">
              <a:solidFill>
                <a:prstClr val="white"/>
              </a:solidFill>
            </a:endParaRPr>
          </a:p>
        </p:txBody>
      </p:sp>
      <p:sp>
        <p:nvSpPr>
          <p:cNvPr id="20" name="19 Rectángulo redondeado"/>
          <p:cNvSpPr/>
          <p:nvPr/>
        </p:nvSpPr>
        <p:spPr>
          <a:xfrm>
            <a:off x="1475656" y="3212977"/>
            <a:ext cx="1368153" cy="576064"/>
          </a:xfrm>
          <a:prstGeom prst="roundRect">
            <a:avLst/>
          </a:prstGeom>
          <a:solidFill>
            <a:schemeClr val="accent1">
              <a:lumMod val="75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s-CO" sz="1400" b="1" dirty="0">
                <a:solidFill>
                  <a:prstClr val="white"/>
                </a:solidFill>
                <a:latin typeface="Arial" pitchFamily="34" charset="0"/>
                <a:cs typeface="Arial" pitchFamily="34" charset="0"/>
              </a:rPr>
              <a:t>Radar</a:t>
            </a:r>
            <a:endParaRPr lang="es-CO" sz="1400" dirty="0">
              <a:solidFill>
                <a:prstClr val="white"/>
              </a:solidFill>
              <a:latin typeface="Arial" pitchFamily="34" charset="0"/>
              <a:cs typeface="Arial" pitchFamily="34" charset="0"/>
            </a:endParaRPr>
          </a:p>
        </p:txBody>
      </p:sp>
      <p:sp>
        <p:nvSpPr>
          <p:cNvPr id="21" name="20 Flecha abajo"/>
          <p:cNvSpPr/>
          <p:nvPr/>
        </p:nvSpPr>
        <p:spPr>
          <a:xfrm>
            <a:off x="1979712" y="1368112"/>
            <a:ext cx="504056" cy="1574635"/>
          </a:xfrm>
          <a:prstGeom prst="downArrow">
            <a:avLst/>
          </a:prstGeom>
          <a:solidFill>
            <a:schemeClr val="accent5"/>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s-CO" dirty="0">
              <a:solidFill>
                <a:prstClr val="white"/>
              </a:solidFill>
            </a:endParaRPr>
          </a:p>
        </p:txBody>
      </p:sp>
      <p:sp>
        <p:nvSpPr>
          <p:cNvPr id="22" name="21 CuadroTexto"/>
          <p:cNvSpPr txBox="1"/>
          <p:nvPr/>
        </p:nvSpPr>
        <p:spPr>
          <a:xfrm>
            <a:off x="5940152" y="1838156"/>
            <a:ext cx="2573140" cy="276999"/>
          </a:xfrm>
          <a:prstGeom prst="rect">
            <a:avLst/>
          </a:prstGeom>
          <a:noFill/>
        </p:spPr>
        <p:txBody>
          <a:bodyPr wrap="none" rtlCol="0">
            <a:spAutoFit/>
          </a:bodyPr>
          <a:lstStyle/>
          <a:p>
            <a:r>
              <a:rPr lang="es-CO" sz="1200" dirty="0">
                <a:solidFill>
                  <a:prstClr val="black"/>
                </a:solidFill>
                <a:latin typeface="Arial" pitchFamily="34" charset="0"/>
                <a:cs typeface="Arial" pitchFamily="34" charset="0"/>
              </a:rPr>
              <a:t>Identifica los eventos más ruidosos</a:t>
            </a:r>
          </a:p>
        </p:txBody>
      </p:sp>
      <p:sp>
        <p:nvSpPr>
          <p:cNvPr id="23" name="22 CuadroTexto"/>
          <p:cNvSpPr txBox="1"/>
          <p:nvPr/>
        </p:nvSpPr>
        <p:spPr>
          <a:xfrm>
            <a:off x="6149720" y="3913226"/>
            <a:ext cx="2605200" cy="276999"/>
          </a:xfrm>
          <a:prstGeom prst="rect">
            <a:avLst/>
          </a:prstGeom>
          <a:noFill/>
        </p:spPr>
        <p:txBody>
          <a:bodyPr wrap="none" rtlCol="0">
            <a:spAutoFit/>
          </a:bodyPr>
          <a:lstStyle/>
          <a:p>
            <a:r>
              <a:rPr lang="es-CO" sz="1200" dirty="0">
                <a:solidFill>
                  <a:prstClr val="black"/>
                </a:solidFill>
                <a:latin typeface="Arial" pitchFamily="34" charset="0"/>
                <a:cs typeface="Arial" pitchFamily="34" charset="0"/>
              </a:rPr>
              <a:t>Simula y mejora los procedimientos</a:t>
            </a:r>
          </a:p>
        </p:txBody>
      </p:sp>
      <p:sp>
        <p:nvSpPr>
          <p:cNvPr id="24" name="23 CuadroTexto"/>
          <p:cNvSpPr txBox="1"/>
          <p:nvPr/>
        </p:nvSpPr>
        <p:spPr>
          <a:xfrm>
            <a:off x="2987825" y="2789614"/>
            <a:ext cx="1530740" cy="276999"/>
          </a:xfrm>
          <a:prstGeom prst="rect">
            <a:avLst/>
          </a:prstGeom>
          <a:noFill/>
        </p:spPr>
        <p:txBody>
          <a:bodyPr wrap="none" rtlCol="0">
            <a:spAutoFit/>
          </a:bodyPr>
          <a:lstStyle/>
          <a:p>
            <a:r>
              <a:rPr lang="es-CO" sz="1200" dirty="0">
                <a:solidFill>
                  <a:prstClr val="black"/>
                </a:solidFill>
                <a:latin typeface="Arial" pitchFamily="34" charset="0"/>
                <a:cs typeface="Arial" pitchFamily="34" charset="0"/>
              </a:rPr>
              <a:t>Verifica la eficiencia</a:t>
            </a:r>
          </a:p>
        </p:txBody>
      </p:sp>
      <p:sp>
        <p:nvSpPr>
          <p:cNvPr id="25" name="24 CuadroTexto"/>
          <p:cNvSpPr txBox="1"/>
          <p:nvPr/>
        </p:nvSpPr>
        <p:spPr>
          <a:xfrm>
            <a:off x="1547664" y="3913225"/>
            <a:ext cx="1648208" cy="276999"/>
          </a:xfrm>
          <a:prstGeom prst="rect">
            <a:avLst/>
          </a:prstGeom>
          <a:noFill/>
        </p:spPr>
        <p:txBody>
          <a:bodyPr wrap="none" rtlCol="0">
            <a:spAutoFit/>
          </a:bodyPr>
          <a:lstStyle/>
          <a:p>
            <a:r>
              <a:rPr lang="es-CO" sz="1200" dirty="0">
                <a:solidFill>
                  <a:prstClr val="black"/>
                </a:solidFill>
                <a:latin typeface="Arial" pitchFamily="34" charset="0"/>
                <a:cs typeface="Arial" pitchFamily="34" charset="0"/>
              </a:rPr>
              <a:t>Controla la aplicación</a:t>
            </a:r>
          </a:p>
        </p:txBody>
      </p:sp>
    </p:spTree>
    <p:extLst>
      <p:ext uri="{BB962C8B-B14F-4D97-AF65-F5344CB8AC3E}">
        <p14:creationId xmlns:p14="http://schemas.microsoft.com/office/powerpoint/2010/main" val="866271462"/>
      </p:ext>
    </p:extLst>
  </p:cSld>
  <p:clrMapOvr>
    <a:masterClrMapping/>
  </p:clrMapOvr>
  <mc:AlternateContent xmlns:mc="http://schemas.openxmlformats.org/markup-compatibility/2006" xmlns:p14="http://schemas.microsoft.com/office/powerpoint/2010/main">
    <mc:Choice Requires="p14">
      <p:transition spd="slow" p14:dur="2000" advTm="19000"/>
    </mc:Choice>
    <mc:Fallback xmlns="">
      <p:transition spd="slow" advTm="1900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2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7319" y="4383084"/>
            <a:ext cx="1661507" cy="1247210"/>
          </a:xfrm>
          <a:prstGeom prst="rect">
            <a:avLst/>
          </a:prstGeom>
        </p:spPr>
      </p:pic>
      <p:pic>
        <p:nvPicPr>
          <p:cNvPr id="2" name="1 Imagen"/>
          <p:cNvPicPr>
            <a:picLocks noChangeAspect="1"/>
          </p:cNvPicPr>
          <p:nvPr/>
        </p:nvPicPr>
        <p:blipFill rotWithShape="1">
          <a:blip r:embed="rId5">
            <a:extLst>
              <a:ext uri="{28A0092B-C50C-407E-A947-70E740481C1C}">
                <a14:useLocalDpi xmlns:a14="http://schemas.microsoft.com/office/drawing/2010/main" val="0"/>
              </a:ext>
            </a:extLst>
          </a:blip>
          <a:srcRect l="15750" r="10406"/>
          <a:stretch/>
        </p:blipFill>
        <p:spPr>
          <a:xfrm>
            <a:off x="92081" y="1622826"/>
            <a:ext cx="1275313" cy="1297296"/>
          </a:xfrm>
          <a:prstGeom prst="rect">
            <a:avLst/>
          </a:prstGeom>
        </p:spPr>
      </p:pic>
      <p:pic>
        <p:nvPicPr>
          <p:cNvPr id="97" name="96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67728" y="555792"/>
            <a:ext cx="1443759" cy="1443759"/>
          </a:xfrm>
          <a:prstGeom prst="rect">
            <a:avLst/>
          </a:prstGeom>
        </p:spPr>
      </p:pic>
      <p:pic>
        <p:nvPicPr>
          <p:cNvPr id="96" name="95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59505" y="2380066"/>
            <a:ext cx="1454924" cy="1454924"/>
          </a:xfrm>
          <a:prstGeom prst="rect">
            <a:avLst/>
          </a:prstGeom>
        </p:spPr>
      </p:pic>
      <p:pic>
        <p:nvPicPr>
          <p:cNvPr id="95" name="94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942" y="3225834"/>
            <a:ext cx="1367593" cy="1540950"/>
          </a:xfrm>
          <a:prstGeom prst="rect">
            <a:avLst/>
          </a:prstGeom>
        </p:spPr>
      </p:pic>
      <p:sp>
        <p:nvSpPr>
          <p:cNvPr id="6" name="Rectángulo 6"/>
          <p:cNvSpPr/>
          <p:nvPr/>
        </p:nvSpPr>
        <p:spPr>
          <a:xfrm>
            <a:off x="0" y="116632"/>
            <a:ext cx="7467728" cy="64807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prstClr val="white"/>
              </a:solidFill>
            </a:endParaRPr>
          </a:p>
        </p:txBody>
      </p:sp>
      <p:sp>
        <p:nvSpPr>
          <p:cNvPr id="7" name="Rectángulo 7"/>
          <p:cNvSpPr/>
          <p:nvPr/>
        </p:nvSpPr>
        <p:spPr>
          <a:xfrm>
            <a:off x="167154" y="191797"/>
            <a:ext cx="6398266" cy="461665"/>
          </a:xfrm>
          <a:prstGeom prst="rect">
            <a:avLst/>
          </a:prstGeom>
        </p:spPr>
        <p:txBody>
          <a:bodyPr wrap="square">
            <a:spAutoFit/>
          </a:bodyPr>
          <a:lstStyle/>
          <a:p>
            <a:r>
              <a:rPr lang="es-CO" sz="2400" b="1" dirty="0">
                <a:solidFill>
                  <a:prstClr val="black"/>
                </a:solidFill>
                <a:latin typeface="Arial" panose="020B0604020202020204" pitchFamily="34" charset="0"/>
                <a:cs typeface="Arial" panose="020B0604020202020204" pitchFamily="34" charset="0"/>
              </a:rPr>
              <a:t>Sistema de vigilancia y control ambiental</a:t>
            </a:r>
          </a:p>
        </p:txBody>
      </p:sp>
      <p:grpSp>
        <p:nvGrpSpPr>
          <p:cNvPr id="48" name="47 Grupo"/>
          <p:cNvGrpSpPr/>
          <p:nvPr/>
        </p:nvGrpSpPr>
        <p:grpSpPr>
          <a:xfrm>
            <a:off x="2423160" y="912642"/>
            <a:ext cx="5104159" cy="877093"/>
            <a:chOff x="2019920" y="1827905"/>
            <a:chExt cx="5104159" cy="877093"/>
          </a:xfrm>
          <a:solidFill>
            <a:schemeClr val="accent5">
              <a:lumMod val="20000"/>
              <a:lumOff val="80000"/>
            </a:schemeClr>
          </a:solidFill>
        </p:grpSpPr>
        <p:grpSp>
          <p:nvGrpSpPr>
            <p:cNvPr id="8" name="7 Grupo"/>
            <p:cNvGrpSpPr/>
            <p:nvPr/>
          </p:nvGrpSpPr>
          <p:grpSpPr>
            <a:xfrm>
              <a:off x="2019920" y="1827905"/>
              <a:ext cx="5104159" cy="877093"/>
              <a:chOff x="2019920" y="1827905"/>
              <a:chExt cx="5104159" cy="877093"/>
            </a:xfrm>
            <a:grpFill/>
          </p:grpSpPr>
          <p:sp>
            <p:nvSpPr>
              <p:cNvPr id="10" name="9 Cheurón"/>
              <p:cNvSpPr/>
              <p:nvPr/>
            </p:nvSpPr>
            <p:spPr>
              <a:xfrm>
                <a:off x="2019920" y="1827905"/>
                <a:ext cx="1108295" cy="877093"/>
              </a:xfrm>
              <a:prstGeom prst="chevron">
                <a:avLst>
                  <a:gd name="adj" fmla="val 7061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10 Cheurón"/>
              <p:cNvSpPr/>
              <p:nvPr/>
            </p:nvSpPr>
            <p:spPr>
              <a:xfrm>
                <a:off x="2685634" y="1827905"/>
                <a:ext cx="1108295" cy="877093"/>
              </a:xfrm>
              <a:prstGeom prst="chevron">
                <a:avLst>
                  <a:gd name="adj" fmla="val 7061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11 Cheurón"/>
              <p:cNvSpPr/>
              <p:nvPr/>
            </p:nvSpPr>
            <p:spPr>
              <a:xfrm>
                <a:off x="3351874" y="1827905"/>
                <a:ext cx="1108295" cy="877093"/>
              </a:xfrm>
              <a:prstGeom prst="chevron">
                <a:avLst>
                  <a:gd name="adj" fmla="val 7061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12 Cheurón"/>
              <p:cNvSpPr/>
              <p:nvPr/>
            </p:nvSpPr>
            <p:spPr>
              <a:xfrm>
                <a:off x="4017589" y="1827905"/>
                <a:ext cx="1108295" cy="877093"/>
              </a:xfrm>
              <a:prstGeom prst="chevron">
                <a:avLst>
                  <a:gd name="adj" fmla="val 7061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13 Cheurón"/>
              <p:cNvSpPr/>
              <p:nvPr/>
            </p:nvSpPr>
            <p:spPr>
              <a:xfrm>
                <a:off x="4683829" y="1827905"/>
                <a:ext cx="1108295" cy="877093"/>
              </a:xfrm>
              <a:prstGeom prst="chevron">
                <a:avLst>
                  <a:gd name="adj" fmla="val 7061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14 Cheurón"/>
              <p:cNvSpPr/>
              <p:nvPr/>
            </p:nvSpPr>
            <p:spPr>
              <a:xfrm>
                <a:off x="5349543" y="1827905"/>
                <a:ext cx="1108295" cy="877093"/>
              </a:xfrm>
              <a:prstGeom prst="chevron">
                <a:avLst>
                  <a:gd name="adj" fmla="val 7061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15 Cheurón"/>
              <p:cNvSpPr/>
              <p:nvPr/>
            </p:nvSpPr>
            <p:spPr>
              <a:xfrm>
                <a:off x="6015784" y="1827905"/>
                <a:ext cx="1108295" cy="877093"/>
              </a:xfrm>
              <a:prstGeom prst="chevron">
                <a:avLst>
                  <a:gd name="adj" fmla="val 7061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sp>
          <p:nvSpPr>
            <p:cNvPr id="36" name="35 Rectángulo redondeado"/>
            <p:cNvSpPr/>
            <p:nvPr/>
          </p:nvSpPr>
          <p:spPr>
            <a:xfrm>
              <a:off x="2267744" y="1988840"/>
              <a:ext cx="4392488" cy="57606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sz="1400" dirty="0">
                  <a:solidFill>
                    <a:srgbClr val="00406E"/>
                  </a:solidFill>
                  <a:latin typeface="Arial" pitchFamily="34" charset="0"/>
                  <a:cs typeface="Arial" pitchFamily="34" charset="0"/>
                </a:rPr>
                <a:t>La más extensa y completa red de monitoreo de ruido aeronáutico en Suramérica.</a:t>
              </a:r>
            </a:p>
          </p:txBody>
        </p:sp>
      </p:grpSp>
      <p:grpSp>
        <p:nvGrpSpPr>
          <p:cNvPr id="49" name="48 Grupo"/>
          <p:cNvGrpSpPr/>
          <p:nvPr/>
        </p:nvGrpSpPr>
        <p:grpSpPr>
          <a:xfrm rot="10800000">
            <a:off x="1403648" y="1871910"/>
            <a:ext cx="4650444" cy="799127"/>
            <a:chOff x="2019920" y="1827905"/>
            <a:chExt cx="5104159" cy="877093"/>
          </a:xfrm>
          <a:solidFill>
            <a:schemeClr val="accent5">
              <a:lumMod val="40000"/>
              <a:lumOff val="60000"/>
            </a:schemeClr>
          </a:solidFill>
        </p:grpSpPr>
        <p:grpSp>
          <p:nvGrpSpPr>
            <p:cNvPr id="50" name="49 Grupo"/>
            <p:cNvGrpSpPr/>
            <p:nvPr/>
          </p:nvGrpSpPr>
          <p:grpSpPr>
            <a:xfrm>
              <a:off x="2019920" y="1827905"/>
              <a:ext cx="5104159" cy="877093"/>
              <a:chOff x="2019920" y="1827905"/>
              <a:chExt cx="5104159" cy="877093"/>
            </a:xfrm>
            <a:grpFill/>
          </p:grpSpPr>
          <p:sp>
            <p:nvSpPr>
              <p:cNvPr id="53" name="52 Cheurón"/>
              <p:cNvSpPr/>
              <p:nvPr/>
            </p:nvSpPr>
            <p:spPr>
              <a:xfrm>
                <a:off x="2019920" y="1827905"/>
                <a:ext cx="1108295" cy="877093"/>
              </a:xfrm>
              <a:prstGeom prst="chevron">
                <a:avLst>
                  <a:gd name="adj" fmla="val 7061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4" name="53 Cheurón"/>
              <p:cNvSpPr/>
              <p:nvPr/>
            </p:nvSpPr>
            <p:spPr>
              <a:xfrm>
                <a:off x="2685634" y="1827905"/>
                <a:ext cx="1108295" cy="877093"/>
              </a:xfrm>
              <a:prstGeom prst="chevron">
                <a:avLst>
                  <a:gd name="adj" fmla="val 7061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5" name="54 Cheurón"/>
              <p:cNvSpPr/>
              <p:nvPr/>
            </p:nvSpPr>
            <p:spPr>
              <a:xfrm>
                <a:off x="3351874" y="1827905"/>
                <a:ext cx="1108295" cy="877093"/>
              </a:xfrm>
              <a:prstGeom prst="chevron">
                <a:avLst>
                  <a:gd name="adj" fmla="val 7061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6" name="55 Cheurón"/>
              <p:cNvSpPr/>
              <p:nvPr/>
            </p:nvSpPr>
            <p:spPr>
              <a:xfrm>
                <a:off x="4017589" y="1827905"/>
                <a:ext cx="1108295" cy="877093"/>
              </a:xfrm>
              <a:prstGeom prst="chevron">
                <a:avLst>
                  <a:gd name="adj" fmla="val 7061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7" name="56 Cheurón"/>
              <p:cNvSpPr/>
              <p:nvPr/>
            </p:nvSpPr>
            <p:spPr>
              <a:xfrm>
                <a:off x="4683829" y="1827905"/>
                <a:ext cx="1108295" cy="877093"/>
              </a:xfrm>
              <a:prstGeom prst="chevron">
                <a:avLst>
                  <a:gd name="adj" fmla="val 7061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8" name="57 Cheurón"/>
              <p:cNvSpPr/>
              <p:nvPr/>
            </p:nvSpPr>
            <p:spPr>
              <a:xfrm>
                <a:off x="5349543" y="1827905"/>
                <a:ext cx="1108295" cy="877093"/>
              </a:xfrm>
              <a:prstGeom prst="chevron">
                <a:avLst>
                  <a:gd name="adj" fmla="val 7061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9" name="58 Cheurón"/>
              <p:cNvSpPr/>
              <p:nvPr/>
            </p:nvSpPr>
            <p:spPr>
              <a:xfrm>
                <a:off x="6015784" y="1827905"/>
                <a:ext cx="1108295" cy="877093"/>
              </a:xfrm>
              <a:prstGeom prst="chevron">
                <a:avLst>
                  <a:gd name="adj" fmla="val 7061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sp>
          <p:nvSpPr>
            <p:cNvPr id="51" name="50 Rectángulo redondeado"/>
            <p:cNvSpPr/>
            <p:nvPr/>
          </p:nvSpPr>
          <p:spPr>
            <a:xfrm rot="10800000">
              <a:off x="2267744" y="1988840"/>
              <a:ext cx="4392488" cy="57606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sz="1400" dirty="0">
                  <a:solidFill>
                    <a:srgbClr val="00406E"/>
                  </a:solidFill>
                  <a:latin typeface="Arial" pitchFamily="34" charset="0"/>
                  <a:cs typeface="Arial" pitchFamily="34" charset="0"/>
                </a:rPr>
                <a:t>Referente a nivel internacional.</a:t>
              </a:r>
            </a:p>
          </p:txBody>
        </p:sp>
      </p:grpSp>
      <p:grpSp>
        <p:nvGrpSpPr>
          <p:cNvPr id="62" name="61 Grupo"/>
          <p:cNvGrpSpPr/>
          <p:nvPr/>
        </p:nvGrpSpPr>
        <p:grpSpPr>
          <a:xfrm>
            <a:off x="2492177" y="2743514"/>
            <a:ext cx="5104159" cy="877093"/>
            <a:chOff x="2019920" y="1827905"/>
            <a:chExt cx="5104159" cy="877093"/>
          </a:xfrm>
          <a:solidFill>
            <a:schemeClr val="accent5">
              <a:lumMod val="60000"/>
              <a:lumOff val="40000"/>
            </a:schemeClr>
          </a:solidFill>
        </p:grpSpPr>
        <p:grpSp>
          <p:nvGrpSpPr>
            <p:cNvPr id="63" name="62 Grupo"/>
            <p:cNvGrpSpPr/>
            <p:nvPr/>
          </p:nvGrpSpPr>
          <p:grpSpPr>
            <a:xfrm>
              <a:off x="2019920" y="1827905"/>
              <a:ext cx="5104159" cy="877093"/>
              <a:chOff x="2019920" y="1827905"/>
              <a:chExt cx="5104159" cy="877093"/>
            </a:xfrm>
            <a:grpFill/>
          </p:grpSpPr>
          <p:sp>
            <p:nvSpPr>
              <p:cNvPr id="65" name="64 Cheurón"/>
              <p:cNvSpPr/>
              <p:nvPr/>
            </p:nvSpPr>
            <p:spPr>
              <a:xfrm>
                <a:off x="2019920" y="1827905"/>
                <a:ext cx="1108295" cy="877093"/>
              </a:xfrm>
              <a:prstGeom prst="chevron">
                <a:avLst>
                  <a:gd name="adj" fmla="val 7061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6" name="65 Cheurón"/>
              <p:cNvSpPr/>
              <p:nvPr/>
            </p:nvSpPr>
            <p:spPr>
              <a:xfrm>
                <a:off x="2685634" y="1827905"/>
                <a:ext cx="1108295" cy="877093"/>
              </a:xfrm>
              <a:prstGeom prst="chevron">
                <a:avLst>
                  <a:gd name="adj" fmla="val 7061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7" name="66 Cheurón"/>
              <p:cNvSpPr/>
              <p:nvPr/>
            </p:nvSpPr>
            <p:spPr>
              <a:xfrm>
                <a:off x="3351874" y="1827905"/>
                <a:ext cx="1108295" cy="877093"/>
              </a:xfrm>
              <a:prstGeom prst="chevron">
                <a:avLst>
                  <a:gd name="adj" fmla="val 7061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8" name="67 Cheurón"/>
              <p:cNvSpPr/>
              <p:nvPr/>
            </p:nvSpPr>
            <p:spPr>
              <a:xfrm>
                <a:off x="4017589" y="1827905"/>
                <a:ext cx="1108295" cy="877093"/>
              </a:xfrm>
              <a:prstGeom prst="chevron">
                <a:avLst>
                  <a:gd name="adj" fmla="val 7061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9" name="68 Cheurón"/>
              <p:cNvSpPr/>
              <p:nvPr/>
            </p:nvSpPr>
            <p:spPr>
              <a:xfrm>
                <a:off x="4683829" y="1827905"/>
                <a:ext cx="1108295" cy="877093"/>
              </a:xfrm>
              <a:prstGeom prst="chevron">
                <a:avLst>
                  <a:gd name="adj" fmla="val 7061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0" name="69 Cheurón"/>
              <p:cNvSpPr/>
              <p:nvPr/>
            </p:nvSpPr>
            <p:spPr>
              <a:xfrm>
                <a:off x="5349543" y="1827905"/>
                <a:ext cx="1108295" cy="877093"/>
              </a:xfrm>
              <a:prstGeom prst="chevron">
                <a:avLst>
                  <a:gd name="adj" fmla="val 7061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1" name="70 Cheurón"/>
              <p:cNvSpPr/>
              <p:nvPr/>
            </p:nvSpPr>
            <p:spPr>
              <a:xfrm>
                <a:off x="6015784" y="1827905"/>
                <a:ext cx="1108295" cy="877093"/>
              </a:xfrm>
              <a:prstGeom prst="chevron">
                <a:avLst>
                  <a:gd name="adj" fmla="val 7061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sp>
          <p:nvSpPr>
            <p:cNvPr id="64" name="63 Rectángulo redondeado"/>
            <p:cNvSpPr/>
            <p:nvPr/>
          </p:nvSpPr>
          <p:spPr>
            <a:xfrm>
              <a:off x="2267744" y="1988840"/>
              <a:ext cx="4392488" cy="57606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sz="1400" dirty="0">
                  <a:solidFill>
                    <a:srgbClr val="00406E"/>
                  </a:solidFill>
                  <a:latin typeface="Arial" pitchFamily="34" charset="0"/>
                  <a:cs typeface="Arial" pitchFamily="34" charset="0"/>
                </a:rPr>
                <a:t>31 Estaciones de Monitoreo de Ruido Inteligentes - EMRI, con equipos de última tecnología.</a:t>
              </a:r>
            </a:p>
          </p:txBody>
        </p:sp>
      </p:grpSp>
      <p:grpSp>
        <p:nvGrpSpPr>
          <p:cNvPr id="73" name="72 Grupo"/>
          <p:cNvGrpSpPr/>
          <p:nvPr/>
        </p:nvGrpSpPr>
        <p:grpSpPr>
          <a:xfrm rot="10800000">
            <a:off x="1331641" y="3701698"/>
            <a:ext cx="4856335" cy="834507"/>
            <a:chOff x="2019920" y="1827905"/>
            <a:chExt cx="5104159" cy="877093"/>
          </a:xfrm>
          <a:solidFill>
            <a:schemeClr val="accent5">
              <a:lumMod val="75000"/>
            </a:schemeClr>
          </a:solidFill>
        </p:grpSpPr>
        <p:grpSp>
          <p:nvGrpSpPr>
            <p:cNvPr id="74" name="73 Grupo"/>
            <p:cNvGrpSpPr/>
            <p:nvPr/>
          </p:nvGrpSpPr>
          <p:grpSpPr>
            <a:xfrm>
              <a:off x="2019920" y="1827905"/>
              <a:ext cx="5104159" cy="877093"/>
              <a:chOff x="2019920" y="1827905"/>
              <a:chExt cx="5104159" cy="877093"/>
            </a:xfrm>
            <a:grpFill/>
          </p:grpSpPr>
          <p:sp>
            <p:nvSpPr>
              <p:cNvPr id="76" name="75 Cheurón"/>
              <p:cNvSpPr/>
              <p:nvPr/>
            </p:nvSpPr>
            <p:spPr>
              <a:xfrm>
                <a:off x="2019920" y="1827905"/>
                <a:ext cx="1108295" cy="877093"/>
              </a:xfrm>
              <a:prstGeom prst="chevron">
                <a:avLst>
                  <a:gd name="adj" fmla="val 7061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7" name="76 Cheurón"/>
              <p:cNvSpPr/>
              <p:nvPr/>
            </p:nvSpPr>
            <p:spPr>
              <a:xfrm>
                <a:off x="2685634" y="1827905"/>
                <a:ext cx="1108295" cy="877093"/>
              </a:xfrm>
              <a:prstGeom prst="chevron">
                <a:avLst>
                  <a:gd name="adj" fmla="val 7061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8" name="77 Cheurón"/>
              <p:cNvSpPr/>
              <p:nvPr/>
            </p:nvSpPr>
            <p:spPr>
              <a:xfrm>
                <a:off x="3351874" y="1827905"/>
                <a:ext cx="1108295" cy="877093"/>
              </a:xfrm>
              <a:prstGeom prst="chevron">
                <a:avLst>
                  <a:gd name="adj" fmla="val 7061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9" name="78 Cheurón"/>
              <p:cNvSpPr/>
              <p:nvPr/>
            </p:nvSpPr>
            <p:spPr>
              <a:xfrm>
                <a:off x="4017589" y="1827905"/>
                <a:ext cx="1108295" cy="877093"/>
              </a:xfrm>
              <a:prstGeom prst="chevron">
                <a:avLst>
                  <a:gd name="adj" fmla="val 7061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0" name="79 Cheurón"/>
              <p:cNvSpPr/>
              <p:nvPr/>
            </p:nvSpPr>
            <p:spPr>
              <a:xfrm>
                <a:off x="4683829" y="1827905"/>
                <a:ext cx="1108295" cy="877093"/>
              </a:xfrm>
              <a:prstGeom prst="chevron">
                <a:avLst>
                  <a:gd name="adj" fmla="val 7061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1" name="80 Cheurón"/>
              <p:cNvSpPr/>
              <p:nvPr/>
            </p:nvSpPr>
            <p:spPr>
              <a:xfrm>
                <a:off x="5349543" y="1827905"/>
                <a:ext cx="1108295" cy="877093"/>
              </a:xfrm>
              <a:prstGeom prst="chevron">
                <a:avLst>
                  <a:gd name="adj" fmla="val 7061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2" name="81 Cheurón"/>
              <p:cNvSpPr/>
              <p:nvPr/>
            </p:nvSpPr>
            <p:spPr>
              <a:xfrm>
                <a:off x="6015784" y="1827905"/>
                <a:ext cx="1108295" cy="877093"/>
              </a:xfrm>
              <a:prstGeom prst="chevron">
                <a:avLst>
                  <a:gd name="adj" fmla="val 7061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sp>
          <p:nvSpPr>
            <p:cNvPr id="75" name="74 Rectángulo redondeado"/>
            <p:cNvSpPr/>
            <p:nvPr/>
          </p:nvSpPr>
          <p:spPr>
            <a:xfrm rot="10800000">
              <a:off x="2267744" y="1988840"/>
              <a:ext cx="4392488" cy="57606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sz="1400" dirty="0">
                  <a:solidFill>
                    <a:prstClr val="white"/>
                  </a:solidFill>
                  <a:latin typeface="Arial" pitchFamily="34" charset="0"/>
                  <a:cs typeface="Arial" pitchFamily="34" charset="0"/>
                </a:rPr>
                <a:t>Operación 24 horas diarias los 365 días del año.</a:t>
              </a:r>
            </a:p>
          </p:txBody>
        </p:sp>
      </p:grpSp>
      <p:grpSp>
        <p:nvGrpSpPr>
          <p:cNvPr id="83" name="82 Grupo"/>
          <p:cNvGrpSpPr/>
          <p:nvPr/>
        </p:nvGrpSpPr>
        <p:grpSpPr>
          <a:xfrm>
            <a:off x="2277301" y="4647997"/>
            <a:ext cx="5477474" cy="941243"/>
            <a:chOff x="2019920" y="1827905"/>
            <a:chExt cx="5104159" cy="877093"/>
          </a:xfrm>
          <a:solidFill>
            <a:schemeClr val="accent5">
              <a:lumMod val="50000"/>
            </a:schemeClr>
          </a:solidFill>
        </p:grpSpPr>
        <p:grpSp>
          <p:nvGrpSpPr>
            <p:cNvPr id="84" name="83 Grupo"/>
            <p:cNvGrpSpPr/>
            <p:nvPr/>
          </p:nvGrpSpPr>
          <p:grpSpPr>
            <a:xfrm>
              <a:off x="2019920" y="1827905"/>
              <a:ext cx="5104159" cy="877093"/>
              <a:chOff x="2019920" y="1827905"/>
              <a:chExt cx="5104159" cy="877093"/>
            </a:xfrm>
            <a:grpFill/>
          </p:grpSpPr>
          <p:sp>
            <p:nvSpPr>
              <p:cNvPr id="86" name="85 Cheurón"/>
              <p:cNvSpPr/>
              <p:nvPr/>
            </p:nvSpPr>
            <p:spPr>
              <a:xfrm>
                <a:off x="2019920" y="1827905"/>
                <a:ext cx="1108295" cy="877093"/>
              </a:xfrm>
              <a:prstGeom prst="chevron">
                <a:avLst>
                  <a:gd name="adj" fmla="val 70610"/>
                </a:avLst>
              </a:prstGeom>
              <a:grp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7" name="86 Cheurón"/>
              <p:cNvSpPr/>
              <p:nvPr/>
            </p:nvSpPr>
            <p:spPr>
              <a:xfrm>
                <a:off x="2685634" y="1827905"/>
                <a:ext cx="1108295" cy="877093"/>
              </a:xfrm>
              <a:prstGeom prst="chevron">
                <a:avLst>
                  <a:gd name="adj" fmla="val 70610"/>
                </a:avLst>
              </a:prstGeom>
              <a:grp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8" name="87 Cheurón"/>
              <p:cNvSpPr/>
              <p:nvPr/>
            </p:nvSpPr>
            <p:spPr>
              <a:xfrm>
                <a:off x="3351874" y="1827905"/>
                <a:ext cx="1108295" cy="877093"/>
              </a:xfrm>
              <a:prstGeom prst="chevron">
                <a:avLst>
                  <a:gd name="adj" fmla="val 70610"/>
                </a:avLst>
              </a:prstGeom>
              <a:grp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9" name="88 Cheurón"/>
              <p:cNvSpPr/>
              <p:nvPr/>
            </p:nvSpPr>
            <p:spPr>
              <a:xfrm>
                <a:off x="4017589" y="1827905"/>
                <a:ext cx="1108295" cy="877093"/>
              </a:xfrm>
              <a:prstGeom prst="chevron">
                <a:avLst>
                  <a:gd name="adj" fmla="val 70610"/>
                </a:avLst>
              </a:prstGeom>
              <a:grp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0" name="89 Cheurón"/>
              <p:cNvSpPr/>
              <p:nvPr/>
            </p:nvSpPr>
            <p:spPr>
              <a:xfrm>
                <a:off x="4683829" y="1827905"/>
                <a:ext cx="1108295" cy="877093"/>
              </a:xfrm>
              <a:prstGeom prst="chevron">
                <a:avLst>
                  <a:gd name="adj" fmla="val 70610"/>
                </a:avLst>
              </a:prstGeom>
              <a:grp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1" name="90 Cheurón"/>
              <p:cNvSpPr/>
              <p:nvPr/>
            </p:nvSpPr>
            <p:spPr>
              <a:xfrm>
                <a:off x="5349543" y="1827905"/>
                <a:ext cx="1108295" cy="877093"/>
              </a:xfrm>
              <a:prstGeom prst="chevron">
                <a:avLst>
                  <a:gd name="adj" fmla="val 70610"/>
                </a:avLst>
              </a:prstGeom>
              <a:grp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2" name="91 Cheurón"/>
              <p:cNvSpPr/>
              <p:nvPr/>
            </p:nvSpPr>
            <p:spPr>
              <a:xfrm>
                <a:off x="6015784" y="1827905"/>
                <a:ext cx="1108295" cy="877093"/>
              </a:xfrm>
              <a:prstGeom prst="chevron">
                <a:avLst>
                  <a:gd name="adj" fmla="val 70610"/>
                </a:avLst>
              </a:prstGeom>
              <a:grp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sp>
          <p:nvSpPr>
            <p:cNvPr id="85" name="84 Rectángulo redondeado"/>
            <p:cNvSpPr/>
            <p:nvPr/>
          </p:nvSpPr>
          <p:spPr>
            <a:xfrm>
              <a:off x="2267744" y="1988840"/>
              <a:ext cx="4392488" cy="57606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sz="1200" dirty="0">
                  <a:solidFill>
                    <a:prstClr val="white"/>
                  </a:solidFill>
                  <a:latin typeface="Arial" pitchFamily="34" charset="0"/>
                  <a:cs typeface="Arial" pitchFamily="34" charset="0"/>
                </a:rPr>
                <a:t>Una estación de alta tecnología dedicada exclusivamente a la atención de quejas y </a:t>
              </a:r>
              <a:r>
                <a:rPr lang="es-CO" sz="1200" dirty="0" err="1">
                  <a:solidFill>
                    <a:prstClr val="white"/>
                  </a:solidFill>
                  <a:latin typeface="Arial" pitchFamily="34" charset="0"/>
                  <a:cs typeface="Arial" pitchFamily="34" charset="0"/>
                </a:rPr>
                <a:t>monitoreos</a:t>
              </a:r>
              <a:r>
                <a:rPr lang="es-CO" sz="1200" dirty="0">
                  <a:solidFill>
                    <a:prstClr val="white"/>
                  </a:solidFill>
                  <a:latin typeface="Arial" pitchFamily="34" charset="0"/>
                  <a:cs typeface="Arial" pitchFamily="34" charset="0"/>
                </a:rPr>
                <a:t> puntuales a la población de influencia.</a:t>
              </a:r>
            </a:p>
          </p:txBody>
        </p:sp>
      </p:grpSp>
    </p:spTree>
    <p:extLst>
      <p:ext uri="{BB962C8B-B14F-4D97-AF65-F5344CB8AC3E}">
        <p14:creationId xmlns:p14="http://schemas.microsoft.com/office/powerpoint/2010/main" val="3312363122"/>
      </p:ext>
    </p:extLst>
  </p:cSld>
  <p:clrMapOvr>
    <a:masterClrMapping/>
  </p:clrMapOvr>
  <mc:AlternateContent xmlns:mc="http://schemas.openxmlformats.org/markup-compatibility/2006" xmlns:p14="http://schemas.microsoft.com/office/powerpoint/2010/main">
    <mc:Choice Requires="p14">
      <p:transition spd="slow" p14:dur="2000" advTm="19000"/>
    </mc:Choice>
    <mc:Fallback xmlns="">
      <p:transition spd="slow" advTm="19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sp>
        <p:nvSpPr>
          <p:cNvPr id="2" name="Rectángulo 1"/>
          <p:cNvSpPr/>
          <p:nvPr/>
        </p:nvSpPr>
        <p:spPr>
          <a:xfrm>
            <a:off x="689348" y="853909"/>
            <a:ext cx="7987909" cy="487569"/>
          </a:xfrm>
          <a:prstGeom prst="rect">
            <a:avLst/>
          </a:prstGeom>
        </p:spPr>
        <p:txBody>
          <a:bodyPr>
            <a:sp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s-CO" sz="1200" b="0" i="0" u="none" strike="noStrike" kern="0" cap="none" spc="0" normalizeH="0" baseline="0" noProof="0" dirty="0">
                <a:ln>
                  <a:noFill/>
                </a:ln>
                <a:solidFill>
                  <a:schemeClr val="tx2"/>
                </a:solidFill>
                <a:effectLst/>
                <a:uLnTx/>
                <a:uFillTx/>
                <a:latin typeface="Arial" panose="020B0604020202020204" pitchFamily="34" charset="0"/>
                <a:ea typeface="Times New Roman" panose="02020603050405020304" pitchFamily="18" charset="0"/>
                <a:cs typeface="Times New Roman" panose="02020603050405020304" pitchFamily="18" charset="0"/>
              </a:rPr>
              <a:t>En la Orinoquía colombiana están siendo intervenidos los aeropuertos de Puerto Carreño, Puerto Inírida, Trinidad, Arauca, Tame, Villavicencio y Yopal.</a:t>
            </a:r>
            <a:endParaRPr kumimoji="0" lang="es-CO" sz="1200" b="0" i="0" u="none" strike="noStrike" kern="0" cap="none" spc="0" normalizeH="0" baseline="0" noProof="0" dirty="0">
              <a:ln>
                <a:noFill/>
              </a:ln>
              <a:solidFill>
                <a:schemeClr val="tx2"/>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5976" y="1739504"/>
            <a:ext cx="3301163" cy="1965181"/>
          </a:xfrm>
          <a:prstGeom prst="rect">
            <a:avLst/>
          </a:prstGeom>
          <a:effectLst>
            <a:innerShdw blurRad="63500" dist="50800" dir="8100000">
              <a:prstClr val="black">
                <a:alpha val="50000"/>
              </a:prstClr>
            </a:innerShdw>
          </a:effectLst>
        </p:spPr>
      </p:pic>
      <p:pic>
        <p:nvPicPr>
          <p:cNvPr id="23" name="Imagen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411" y="1739503"/>
            <a:ext cx="2905817" cy="1977529"/>
          </a:xfrm>
          <a:prstGeom prst="rect">
            <a:avLst/>
          </a:prstGeom>
          <a:effectLst>
            <a:innerShdw blurRad="63500" dist="50800" dir="8100000">
              <a:prstClr val="black">
                <a:alpha val="50000"/>
              </a:prstClr>
            </a:innerShdw>
          </a:effectLst>
        </p:spPr>
      </p:pic>
      <p:pic>
        <p:nvPicPr>
          <p:cNvPr id="28" name="Imagen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0184" y="3867327"/>
            <a:ext cx="3050281" cy="1822401"/>
          </a:xfrm>
          <a:prstGeom prst="rect">
            <a:avLst/>
          </a:prstGeom>
          <a:effectLst>
            <a:innerShdw blurRad="63500" dist="50800" dir="8100000">
              <a:prstClr val="black">
                <a:alpha val="50000"/>
              </a:prstClr>
            </a:innerShdw>
          </a:effectLst>
        </p:spPr>
      </p:pic>
      <p:pic>
        <p:nvPicPr>
          <p:cNvPr id="33" name="Imagen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7915" y="3827488"/>
            <a:ext cx="2874152" cy="1862240"/>
          </a:xfrm>
          <a:prstGeom prst="rect">
            <a:avLst/>
          </a:prstGeom>
          <a:noFill/>
          <a:ln>
            <a:noFill/>
          </a:ln>
          <a:effectLst>
            <a:innerShdw blurRad="63500" dist="50800" dir="8100000">
              <a:prstClr val="black">
                <a:alpha val="50000"/>
              </a:prstClr>
            </a:innerShdw>
          </a:effectLst>
        </p:spPr>
      </p:pic>
      <p:grpSp>
        <p:nvGrpSpPr>
          <p:cNvPr id="40" name="39 Grupo"/>
          <p:cNvGrpSpPr/>
          <p:nvPr/>
        </p:nvGrpSpPr>
        <p:grpSpPr>
          <a:xfrm>
            <a:off x="352076" y="1224353"/>
            <a:ext cx="8791924" cy="260431"/>
            <a:chOff x="5192498" y="4653136"/>
            <a:chExt cx="8791924" cy="260431"/>
          </a:xfrm>
        </p:grpSpPr>
        <p:sp>
          <p:nvSpPr>
            <p:cNvPr id="41" name="40 Rectángulo"/>
            <p:cNvSpPr/>
            <p:nvPr/>
          </p:nvSpPr>
          <p:spPr>
            <a:xfrm>
              <a:off x="5322714" y="4761954"/>
              <a:ext cx="8661708" cy="45719"/>
            </a:xfrm>
            <a:prstGeom prst="rect">
              <a:avLst/>
            </a:prstGeom>
            <a:solidFill>
              <a:srgbClr val="39A9DC"/>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42" name="41 Elipse"/>
            <p:cNvSpPr/>
            <p:nvPr/>
          </p:nvSpPr>
          <p:spPr>
            <a:xfrm>
              <a:off x="5234074" y="4696174"/>
              <a:ext cx="177280" cy="177280"/>
            </a:xfrm>
            <a:prstGeom prst="ellipse">
              <a:avLst/>
            </a:prstGeom>
            <a:solidFill>
              <a:srgbClr val="39A9DC"/>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43" name="42 Elipse"/>
            <p:cNvSpPr/>
            <p:nvPr/>
          </p:nvSpPr>
          <p:spPr>
            <a:xfrm>
              <a:off x="5192498" y="4653136"/>
              <a:ext cx="260431" cy="260431"/>
            </a:xfrm>
            <a:prstGeom prst="ellipse">
              <a:avLst/>
            </a:prstGeom>
            <a:noFill/>
            <a:ln w="28575">
              <a:solidFill>
                <a:srgbClr val="39A9DC"/>
              </a:solidFill>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grpSp>
      <p:sp>
        <p:nvSpPr>
          <p:cNvPr id="44" name="43 Rectángulo"/>
          <p:cNvSpPr/>
          <p:nvPr/>
        </p:nvSpPr>
        <p:spPr>
          <a:xfrm>
            <a:off x="0" y="188640"/>
            <a:ext cx="3779912" cy="504056"/>
          </a:xfrm>
          <a:prstGeom prst="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ysClr val="windowText" lastClr="000000"/>
              </a:solidFill>
              <a:effectLst/>
              <a:uLnTx/>
              <a:uFillTx/>
            </a:endParaRPr>
          </a:p>
        </p:txBody>
      </p:sp>
      <p:sp>
        <p:nvSpPr>
          <p:cNvPr id="45" name="44 CuadroTexto"/>
          <p:cNvSpPr txBox="1"/>
          <p:nvPr/>
        </p:nvSpPr>
        <p:spPr>
          <a:xfrm>
            <a:off x="251520" y="188640"/>
            <a:ext cx="266429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24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SEPTIEMBRE</a:t>
            </a:r>
          </a:p>
        </p:txBody>
      </p:sp>
      <p:sp>
        <p:nvSpPr>
          <p:cNvPr id="46" name="45 Llamada rectangular redondeada"/>
          <p:cNvSpPr/>
          <p:nvPr/>
        </p:nvSpPr>
        <p:spPr>
          <a:xfrm>
            <a:off x="2394991" y="1517604"/>
            <a:ext cx="1402722" cy="577081"/>
          </a:xfrm>
          <a:prstGeom prst="wedgeRoundRectCallout">
            <a:avLst>
              <a:gd name="adj1" fmla="val 3667"/>
              <a:gd name="adj2" fmla="val 73979"/>
              <a:gd name="adj3" fmla="val 16667"/>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47" name="Rectángulo 21"/>
          <p:cNvSpPr/>
          <p:nvPr/>
        </p:nvSpPr>
        <p:spPr>
          <a:xfrm>
            <a:off x="2343381" y="1566378"/>
            <a:ext cx="1479454" cy="46166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2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Aeropuerto de Puerto Inírida</a:t>
            </a:r>
          </a:p>
        </p:txBody>
      </p:sp>
      <p:sp>
        <p:nvSpPr>
          <p:cNvPr id="48" name="47 Llamada rectangular redondeada"/>
          <p:cNvSpPr/>
          <p:nvPr/>
        </p:nvSpPr>
        <p:spPr>
          <a:xfrm>
            <a:off x="6618155" y="1573765"/>
            <a:ext cx="1402722" cy="577081"/>
          </a:xfrm>
          <a:prstGeom prst="wedgeRoundRectCallout">
            <a:avLst>
              <a:gd name="adj1" fmla="val 3667"/>
              <a:gd name="adj2" fmla="val 73979"/>
              <a:gd name="adj3" fmla="val 16667"/>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49" name="Rectángulo 21"/>
          <p:cNvSpPr/>
          <p:nvPr/>
        </p:nvSpPr>
        <p:spPr>
          <a:xfrm>
            <a:off x="6566545" y="1622539"/>
            <a:ext cx="1479454" cy="46166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2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Aeropuerto de Puerto Carreño</a:t>
            </a:r>
          </a:p>
        </p:txBody>
      </p:sp>
      <p:sp>
        <p:nvSpPr>
          <p:cNvPr id="50" name="49 Llamada rectangular redondeada"/>
          <p:cNvSpPr/>
          <p:nvPr/>
        </p:nvSpPr>
        <p:spPr>
          <a:xfrm>
            <a:off x="596054" y="3587721"/>
            <a:ext cx="1402722" cy="577081"/>
          </a:xfrm>
          <a:prstGeom prst="wedgeRoundRectCallout">
            <a:avLst>
              <a:gd name="adj1" fmla="val -6735"/>
              <a:gd name="adj2" fmla="val 75665"/>
              <a:gd name="adj3" fmla="val 16667"/>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51" name="Rectángulo 21"/>
          <p:cNvSpPr/>
          <p:nvPr/>
        </p:nvSpPr>
        <p:spPr>
          <a:xfrm>
            <a:off x="544444" y="3636495"/>
            <a:ext cx="1479454" cy="46166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2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Aeropuerto de Yopal</a:t>
            </a:r>
          </a:p>
        </p:txBody>
      </p:sp>
      <p:sp>
        <p:nvSpPr>
          <p:cNvPr id="52" name="51 Llamada rectangular redondeada"/>
          <p:cNvSpPr/>
          <p:nvPr/>
        </p:nvSpPr>
        <p:spPr>
          <a:xfrm>
            <a:off x="5090826" y="3547881"/>
            <a:ext cx="1402722" cy="577081"/>
          </a:xfrm>
          <a:prstGeom prst="wedgeRoundRectCallout">
            <a:avLst>
              <a:gd name="adj1" fmla="val -6735"/>
              <a:gd name="adj2" fmla="val 75665"/>
              <a:gd name="adj3" fmla="val 16667"/>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53" name="Rectángulo 21"/>
          <p:cNvSpPr/>
          <p:nvPr/>
        </p:nvSpPr>
        <p:spPr>
          <a:xfrm>
            <a:off x="5039216" y="3596655"/>
            <a:ext cx="1479454" cy="46166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2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Aeropuerto de Trinidad</a:t>
            </a:r>
          </a:p>
        </p:txBody>
      </p:sp>
      <p:pic>
        <p:nvPicPr>
          <p:cNvPr id="4" name="3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50026" y="4396056"/>
            <a:ext cx="1266552" cy="725101"/>
          </a:xfrm>
          <a:prstGeom prst="rect">
            <a:avLst/>
          </a:prstGeom>
        </p:spPr>
      </p:pic>
    </p:spTree>
    <p:extLst>
      <p:ext uri="{BB962C8B-B14F-4D97-AF65-F5344CB8AC3E}">
        <p14:creationId xmlns:p14="http://schemas.microsoft.com/office/powerpoint/2010/main" val="195622136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a:extLst>
              <a:ext uri="{28A0092B-C50C-407E-A947-70E740481C1C}">
                <a14:useLocalDpi xmlns:a14="http://schemas.microsoft.com/office/drawing/2010/main" val="0"/>
              </a:ext>
            </a:extLst>
          </a:blip>
          <a:srcRect l="17008" t="14555" r="17008" b="14555"/>
          <a:stretch/>
        </p:blipFill>
        <p:spPr>
          <a:xfrm>
            <a:off x="4942700" y="1519656"/>
            <a:ext cx="3812568" cy="3530656"/>
          </a:xfrm>
          <a:prstGeom prst="ellipse">
            <a:avLst/>
          </a:prstGeom>
          <a:effectLst>
            <a:outerShdw blurRad="50800" dist="38100" dir="8100000" algn="tr" rotWithShape="0">
              <a:prstClr val="black">
                <a:alpha val="40000"/>
              </a:prstClr>
            </a:outerShdw>
          </a:effectLst>
        </p:spPr>
      </p:pic>
      <p:sp>
        <p:nvSpPr>
          <p:cNvPr id="22" name="21 Rectángulo"/>
          <p:cNvSpPr/>
          <p:nvPr/>
        </p:nvSpPr>
        <p:spPr>
          <a:xfrm>
            <a:off x="0" y="188640"/>
            <a:ext cx="3779912" cy="504056"/>
          </a:xfrm>
          <a:prstGeom prst="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ysClr val="windowText" lastClr="000000"/>
              </a:solidFill>
              <a:effectLst/>
              <a:uLnTx/>
              <a:uFillTx/>
            </a:endParaRPr>
          </a:p>
        </p:txBody>
      </p:sp>
      <p:sp>
        <p:nvSpPr>
          <p:cNvPr id="23" name="22 CuadroTexto"/>
          <p:cNvSpPr txBox="1"/>
          <p:nvPr/>
        </p:nvSpPr>
        <p:spPr>
          <a:xfrm>
            <a:off x="251520" y="188640"/>
            <a:ext cx="266429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24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SEPTIEMBRE</a:t>
            </a:r>
          </a:p>
        </p:txBody>
      </p:sp>
      <p:sp>
        <p:nvSpPr>
          <p:cNvPr id="6" name="5 Forma libre"/>
          <p:cNvSpPr/>
          <p:nvPr/>
        </p:nvSpPr>
        <p:spPr>
          <a:xfrm>
            <a:off x="2360583" y="793871"/>
            <a:ext cx="2278075" cy="2618476"/>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chemeClr val="accent5">
              <a:lumMod val="60000"/>
              <a:lumOff val="40000"/>
            </a:schemeClr>
          </a:solid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284250" tIns="314769" rIns="284251" bIns="314768" numCol="1" spcCol="1270" anchor="ctr" anchorCtr="0">
            <a:noAutofit/>
          </a:bodyPr>
          <a:lstStyle/>
          <a:p>
            <a:pPr marL="0" marR="0" lvl="0" indent="0" algn="ctr" defTabSz="933450" eaLnBrk="1" fontAlgn="auto" latinLnBrk="0" hangingPunct="1">
              <a:lnSpc>
                <a:spcPct val="90000"/>
              </a:lnSpc>
              <a:spcBef>
                <a:spcPct val="0"/>
              </a:spcBef>
              <a:spcAft>
                <a:spcPct val="35000"/>
              </a:spcAft>
              <a:buClrTx/>
              <a:buSzTx/>
              <a:buFontTx/>
              <a:buNone/>
              <a:tabLst/>
              <a:defRPr/>
            </a:pPr>
            <a:endParaRPr kumimoji="0" lang="es-CO" sz="2100" b="0" i="0" u="none" strike="noStrike" kern="1200" cap="none" spc="0" normalizeH="0" baseline="0" noProof="0">
              <a:ln>
                <a:noFill/>
              </a:ln>
              <a:solidFill>
                <a:sysClr val="windowText" lastClr="000000"/>
              </a:solidFill>
              <a:effectLst/>
              <a:uLnTx/>
              <a:uFillTx/>
            </a:endParaRPr>
          </a:p>
        </p:txBody>
      </p:sp>
      <p:sp>
        <p:nvSpPr>
          <p:cNvPr id="7" name="6 Forma libre"/>
          <p:cNvSpPr/>
          <p:nvPr/>
        </p:nvSpPr>
        <p:spPr>
          <a:xfrm>
            <a:off x="4385633" y="1185405"/>
            <a:ext cx="2380862" cy="1280032"/>
          </a:xfrm>
          <a:custGeom>
            <a:avLst/>
            <a:gdLst>
              <a:gd name="connsiteX0" fmla="*/ 0 w 1681222"/>
              <a:gd name="connsiteY0" fmla="*/ 0 h 903882"/>
              <a:gd name="connsiteX1" fmla="*/ 1681222 w 1681222"/>
              <a:gd name="connsiteY1" fmla="*/ 0 h 903882"/>
              <a:gd name="connsiteX2" fmla="*/ 1681222 w 1681222"/>
              <a:gd name="connsiteY2" fmla="*/ 903882 h 903882"/>
              <a:gd name="connsiteX3" fmla="*/ 0 w 1681222"/>
              <a:gd name="connsiteY3" fmla="*/ 903882 h 903882"/>
              <a:gd name="connsiteX4" fmla="*/ 0 w 1681222"/>
              <a:gd name="connsiteY4" fmla="*/ 0 h 90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222" h="903882">
                <a:moveTo>
                  <a:pt x="0" y="0"/>
                </a:moveTo>
                <a:lnTo>
                  <a:pt x="1681222" y="0"/>
                </a:lnTo>
                <a:lnTo>
                  <a:pt x="1681222" y="903882"/>
                </a:lnTo>
                <a:lnTo>
                  <a:pt x="0" y="90388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137160" rIns="137160" bIns="137160" numCol="1" spcCol="1270" anchor="ctr" anchorCtr="0">
            <a:noAutofit/>
          </a:bodyPr>
          <a:lstStyle/>
          <a:p>
            <a:pPr marL="0" marR="0" lvl="0" indent="0" algn="l" defTabSz="1600200" eaLnBrk="1" fontAlgn="auto" latinLnBrk="0" hangingPunct="1">
              <a:lnSpc>
                <a:spcPct val="90000"/>
              </a:lnSpc>
              <a:spcBef>
                <a:spcPct val="0"/>
              </a:spcBef>
              <a:spcAft>
                <a:spcPct val="35000"/>
              </a:spcAft>
              <a:buClrTx/>
              <a:buSzTx/>
              <a:buFontTx/>
              <a:buNone/>
              <a:tabLst/>
              <a:defRPr/>
            </a:pPr>
            <a:endParaRPr kumimoji="0" lang="es-CO" sz="3600" b="0" i="0" u="none" strike="noStrike" kern="1200" cap="none" spc="0" normalizeH="0" baseline="0" noProof="0">
              <a:ln>
                <a:noFill/>
              </a:ln>
              <a:solidFill>
                <a:sysClr val="windowText" lastClr="000000"/>
              </a:solidFill>
              <a:effectLst/>
              <a:uLnTx/>
              <a:uFillTx/>
            </a:endParaRPr>
          </a:p>
        </p:txBody>
      </p:sp>
      <p:sp>
        <p:nvSpPr>
          <p:cNvPr id="8" name="7 Forma libre"/>
          <p:cNvSpPr/>
          <p:nvPr/>
        </p:nvSpPr>
        <p:spPr>
          <a:xfrm>
            <a:off x="172007" y="906185"/>
            <a:ext cx="2069556" cy="2378799"/>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chemeClr val="accent5">
              <a:lumMod val="20000"/>
              <a:lumOff val="80000"/>
            </a:schemeClr>
          </a:solid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204240" tIns="234759" rIns="204241" bIns="234758" numCol="1" spcCol="1270" anchor="ctr" anchorCtr="0">
            <a:noAutofit/>
          </a:bodyPr>
          <a:lstStyle/>
          <a:p>
            <a:pPr marL="0" marR="0" lvl="0" indent="0" algn="ctr" defTabSz="1600200" eaLnBrk="1" fontAlgn="auto" latinLnBrk="0" hangingPunct="1">
              <a:lnSpc>
                <a:spcPct val="90000"/>
              </a:lnSpc>
              <a:spcBef>
                <a:spcPct val="0"/>
              </a:spcBef>
              <a:spcAft>
                <a:spcPct val="35000"/>
              </a:spcAft>
              <a:buClrTx/>
              <a:buSzTx/>
              <a:buFontTx/>
              <a:buNone/>
              <a:tabLst/>
              <a:defRPr/>
            </a:pPr>
            <a:endParaRPr kumimoji="0" lang="es-CO" sz="3600" b="0" i="0" u="none" strike="noStrike" kern="1200" cap="none" spc="0" normalizeH="0" baseline="0" noProof="0">
              <a:ln>
                <a:noFill/>
              </a:ln>
              <a:solidFill>
                <a:sysClr val="windowText" lastClr="000000"/>
              </a:solidFill>
              <a:effectLst/>
              <a:uLnTx/>
              <a:uFillTx/>
            </a:endParaRPr>
          </a:p>
        </p:txBody>
      </p:sp>
      <p:sp>
        <p:nvSpPr>
          <p:cNvPr id="9" name="8 Forma libre"/>
          <p:cNvSpPr/>
          <p:nvPr/>
        </p:nvSpPr>
        <p:spPr>
          <a:xfrm>
            <a:off x="1115616" y="2885997"/>
            <a:ext cx="2278075" cy="2618476"/>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chemeClr val="accent5">
              <a:lumMod val="75000"/>
            </a:schemeClr>
          </a:solid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284250" tIns="314769" rIns="284251" bIns="314768" numCol="1" spcCol="1270" anchor="ctr" anchorCtr="0">
            <a:noAutofit/>
          </a:bodyPr>
          <a:lstStyle/>
          <a:p>
            <a:pPr marL="0" marR="0" lvl="0" indent="0" algn="ctr" defTabSz="933450" eaLnBrk="1" fontAlgn="auto" latinLnBrk="0" hangingPunct="1">
              <a:lnSpc>
                <a:spcPct val="90000"/>
              </a:lnSpc>
              <a:spcBef>
                <a:spcPct val="0"/>
              </a:spcBef>
              <a:spcAft>
                <a:spcPct val="35000"/>
              </a:spcAft>
              <a:buClrTx/>
              <a:buSzTx/>
              <a:buFontTx/>
              <a:buNone/>
              <a:tabLst/>
              <a:defRPr/>
            </a:pPr>
            <a:endParaRPr kumimoji="0" lang="es-CO" sz="2100" b="0" i="0" u="none" strike="noStrike" kern="1200" cap="none" spc="0" normalizeH="0" baseline="0" noProof="0">
              <a:ln>
                <a:noFill/>
              </a:ln>
              <a:solidFill>
                <a:sysClr val="windowText" lastClr="000000"/>
              </a:solidFill>
              <a:effectLst/>
              <a:uLnTx/>
              <a:uFillTx/>
            </a:endParaRPr>
          </a:p>
        </p:txBody>
      </p:sp>
      <p:sp>
        <p:nvSpPr>
          <p:cNvPr id="10" name="9 Forma libre"/>
          <p:cNvSpPr/>
          <p:nvPr/>
        </p:nvSpPr>
        <p:spPr>
          <a:xfrm>
            <a:off x="-913705" y="2996226"/>
            <a:ext cx="2304060" cy="1280032"/>
          </a:xfrm>
          <a:custGeom>
            <a:avLst/>
            <a:gdLst>
              <a:gd name="connsiteX0" fmla="*/ 0 w 1626989"/>
              <a:gd name="connsiteY0" fmla="*/ 0 h 903882"/>
              <a:gd name="connsiteX1" fmla="*/ 1626989 w 1626989"/>
              <a:gd name="connsiteY1" fmla="*/ 0 h 903882"/>
              <a:gd name="connsiteX2" fmla="*/ 1626989 w 1626989"/>
              <a:gd name="connsiteY2" fmla="*/ 903882 h 903882"/>
              <a:gd name="connsiteX3" fmla="*/ 0 w 1626989"/>
              <a:gd name="connsiteY3" fmla="*/ 903882 h 903882"/>
              <a:gd name="connsiteX4" fmla="*/ 0 w 1626989"/>
              <a:gd name="connsiteY4" fmla="*/ 0 h 90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989" h="903882">
                <a:moveTo>
                  <a:pt x="0" y="0"/>
                </a:moveTo>
                <a:lnTo>
                  <a:pt x="1626989" y="0"/>
                </a:lnTo>
                <a:lnTo>
                  <a:pt x="1626989" y="903882"/>
                </a:lnTo>
                <a:lnTo>
                  <a:pt x="0" y="90388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137160" rIns="137160" bIns="137160" numCol="1" spcCol="1270" anchor="ctr" anchorCtr="0">
            <a:noAutofit/>
          </a:bodyPr>
          <a:lstStyle/>
          <a:p>
            <a:pPr marL="0" marR="0" lvl="0" indent="0" algn="r" defTabSz="1600200" eaLnBrk="1" fontAlgn="auto" latinLnBrk="0" hangingPunct="1">
              <a:lnSpc>
                <a:spcPct val="90000"/>
              </a:lnSpc>
              <a:spcBef>
                <a:spcPct val="0"/>
              </a:spcBef>
              <a:spcAft>
                <a:spcPct val="35000"/>
              </a:spcAft>
              <a:buClrTx/>
              <a:buSzTx/>
              <a:buFontTx/>
              <a:buNone/>
              <a:tabLst/>
              <a:defRPr/>
            </a:pPr>
            <a:endParaRPr kumimoji="0" lang="es-CO" sz="3600" b="0" i="0" u="none" strike="noStrike" kern="1200" cap="none" spc="0" normalizeH="0" baseline="0" noProof="0">
              <a:ln>
                <a:noFill/>
              </a:ln>
              <a:solidFill>
                <a:sysClr val="windowText" lastClr="000000"/>
              </a:solidFill>
              <a:effectLst/>
              <a:uLnTx/>
              <a:uFillTx/>
            </a:endParaRPr>
          </a:p>
        </p:txBody>
      </p:sp>
      <p:sp>
        <p:nvSpPr>
          <p:cNvPr id="13" name="12 Forma libre"/>
          <p:cNvSpPr/>
          <p:nvPr/>
        </p:nvSpPr>
        <p:spPr>
          <a:xfrm>
            <a:off x="4389766" y="4850182"/>
            <a:ext cx="2380862" cy="1280032"/>
          </a:xfrm>
          <a:custGeom>
            <a:avLst/>
            <a:gdLst>
              <a:gd name="connsiteX0" fmla="*/ 0 w 1681222"/>
              <a:gd name="connsiteY0" fmla="*/ 0 h 903882"/>
              <a:gd name="connsiteX1" fmla="*/ 1681222 w 1681222"/>
              <a:gd name="connsiteY1" fmla="*/ 0 h 903882"/>
              <a:gd name="connsiteX2" fmla="*/ 1681222 w 1681222"/>
              <a:gd name="connsiteY2" fmla="*/ 903882 h 903882"/>
              <a:gd name="connsiteX3" fmla="*/ 0 w 1681222"/>
              <a:gd name="connsiteY3" fmla="*/ 903882 h 903882"/>
              <a:gd name="connsiteX4" fmla="*/ 0 w 1681222"/>
              <a:gd name="connsiteY4" fmla="*/ 0 h 90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222" h="903882">
                <a:moveTo>
                  <a:pt x="0" y="0"/>
                </a:moveTo>
                <a:lnTo>
                  <a:pt x="1681222" y="0"/>
                </a:lnTo>
                <a:lnTo>
                  <a:pt x="1681222" y="903882"/>
                </a:lnTo>
                <a:lnTo>
                  <a:pt x="0" y="90388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137160" rIns="137160" bIns="137160" numCol="1" spcCol="1270" anchor="ctr" anchorCtr="0">
            <a:noAutofit/>
          </a:bodyPr>
          <a:lstStyle/>
          <a:p>
            <a:pPr marL="0" marR="0" lvl="0" indent="0" algn="l" defTabSz="1600200" eaLnBrk="1" fontAlgn="auto" latinLnBrk="0" hangingPunct="1">
              <a:lnSpc>
                <a:spcPct val="90000"/>
              </a:lnSpc>
              <a:spcBef>
                <a:spcPct val="0"/>
              </a:spcBef>
              <a:spcAft>
                <a:spcPct val="35000"/>
              </a:spcAft>
              <a:buClrTx/>
              <a:buSzTx/>
              <a:buFontTx/>
              <a:buNone/>
              <a:tabLst/>
              <a:defRPr/>
            </a:pPr>
            <a:endParaRPr kumimoji="0" lang="es-CO" sz="3600" b="0" i="0" u="none" strike="noStrike" kern="1200" cap="none" spc="0" normalizeH="0" baseline="0" noProof="0">
              <a:ln>
                <a:noFill/>
              </a:ln>
              <a:solidFill>
                <a:sysClr val="windowText" lastClr="000000"/>
              </a:solidFill>
              <a:effectLst/>
              <a:uLnTx/>
              <a:uFillTx/>
            </a:endParaRPr>
          </a:p>
        </p:txBody>
      </p:sp>
      <p:sp>
        <p:nvSpPr>
          <p:cNvPr id="15" name="14 Rectángulo"/>
          <p:cNvSpPr/>
          <p:nvPr/>
        </p:nvSpPr>
        <p:spPr>
          <a:xfrm>
            <a:off x="348065" y="1344209"/>
            <a:ext cx="1694964" cy="161582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1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Para la Región Caribe, San Andrés, Santa Marta y Aguachica recibieron una significativa inversión para la modernización y mantenimiento de la infraestructura aeroportuaria.</a:t>
            </a:r>
            <a:endParaRPr kumimoji="0" lang="es-CO" sz="1100" b="0" i="0" u="none" strike="noStrike" kern="0" cap="none" spc="0" normalizeH="0" baseline="0" noProof="0" dirty="0">
              <a:ln>
                <a:noFill/>
              </a:ln>
              <a:solidFill>
                <a:schemeClr val="tx2"/>
              </a:solidFill>
              <a:effectLst/>
              <a:uLnTx/>
              <a:uFillTx/>
            </a:endParaRPr>
          </a:p>
        </p:txBody>
      </p:sp>
      <p:sp>
        <p:nvSpPr>
          <p:cNvPr id="44" name="Rectángulo 43"/>
          <p:cNvSpPr/>
          <p:nvPr/>
        </p:nvSpPr>
        <p:spPr>
          <a:xfrm>
            <a:off x="2457587" y="1348809"/>
            <a:ext cx="2109063" cy="1648143"/>
          </a:xfrm>
          <a:prstGeom prst="rect">
            <a:avLst/>
          </a:prstGeom>
        </p:spPr>
        <p:txBody>
          <a:bodyPr wrap="square">
            <a:sp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s-CO" sz="1050" b="0" i="0" u="none" strike="noStrike" kern="0" cap="none" spc="0" normalizeH="0" baseline="0" noProof="0" dirty="0">
                <a:ln>
                  <a:noFill/>
                </a:ln>
                <a:solidFill>
                  <a:schemeClr val="tx2"/>
                </a:solidFill>
                <a:effectLst/>
                <a:uLnTx/>
                <a:uFillTx/>
                <a:latin typeface="Arial" panose="020B0604020202020204" pitchFamily="34" charset="0"/>
                <a:ea typeface="Times New Roman" panose="02020603050405020304" pitchFamily="18" charset="0"/>
                <a:cs typeface="Arial" panose="020B0604020202020204" pitchFamily="34" charset="0"/>
              </a:rPr>
              <a:t>En la Región Amazonía se atienden obras en los aeropuertos de Leticia y Puerto Asis y en la Región Andina se invierten recursos para los aeropuertos de Bucaramanga, Cúcuta, Sogamoso, Armenia, Flandes, Neiva, Ibagué y Bogotá.</a:t>
            </a:r>
            <a:endParaRPr kumimoji="0" lang="es-CO" sz="1050" b="0" i="0" u="none" strike="noStrike" kern="0" cap="none" spc="0" normalizeH="0" baseline="0" noProof="0" dirty="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0" name="Rectángulo 49"/>
          <p:cNvSpPr/>
          <p:nvPr/>
        </p:nvSpPr>
        <p:spPr>
          <a:xfrm>
            <a:off x="1372597" y="3529005"/>
            <a:ext cx="1764112" cy="1278042"/>
          </a:xfrm>
          <a:prstGeom prst="rect">
            <a:avLst/>
          </a:prstGeom>
        </p:spPr>
        <p:txBody>
          <a:bodyPr wrap="square">
            <a:sp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s-CO" sz="1200" b="0" i="0" u="none" strike="noStrike" kern="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Todas estas obras tienen una inversión de $423 mil millones y se tienen frentes de obra en 28 departamentos del país.</a:t>
            </a:r>
            <a:endParaRPr kumimoji="0" lang="es-CO" sz="1200" b="0" i="0" u="none" strike="noStrike" kern="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6" name="35 Llamada rectangular redondeada"/>
          <p:cNvSpPr/>
          <p:nvPr/>
        </p:nvSpPr>
        <p:spPr>
          <a:xfrm>
            <a:off x="7014609" y="1079770"/>
            <a:ext cx="1944216" cy="879771"/>
          </a:xfrm>
          <a:prstGeom prst="wedgeRoundRectCallout">
            <a:avLst>
              <a:gd name="adj1" fmla="val 3667"/>
              <a:gd name="adj2" fmla="val 73979"/>
              <a:gd name="adj3" fmla="val 16667"/>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38" name="Rectángulo 21"/>
          <p:cNvSpPr/>
          <p:nvPr/>
        </p:nvSpPr>
        <p:spPr>
          <a:xfrm>
            <a:off x="7085309" y="1050603"/>
            <a:ext cx="1802816" cy="83099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6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Aeropuerto Hacaritama - Aguachica</a:t>
            </a:r>
          </a:p>
        </p:txBody>
      </p:sp>
      <p:pic>
        <p:nvPicPr>
          <p:cNvPr id="16" name="1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0355" y="2148037"/>
            <a:ext cx="1721043" cy="1501610"/>
          </a:xfrm>
          <a:prstGeom prst="rect">
            <a:avLst/>
          </a:prstGeom>
        </p:spPr>
      </p:pic>
    </p:spTree>
    <p:extLst>
      <p:ext uri="{BB962C8B-B14F-4D97-AF65-F5344CB8AC3E}">
        <p14:creationId xmlns:p14="http://schemas.microsoft.com/office/powerpoint/2010/main" val="3352530850"/>
      </p:ext>
    </p:extLst>
  </p:cSld>
  <p:clrMapOvr>
    <a:masterClrMapping/>
  </p:clrMapOvr>
  <mc:AlternateContent xmlns:mc="http://schemas.openxmlformats.org/markup-compatibility/2006" xmlns:p14="http://schemas.microsoft.com/office/powerpoint/2010/main">
    <mc:Choice Requires="p14">
      <p:transition spd="slow" p14:dur="2000" advTm="17000"/>
    </mc:Choice>
    <mc:Fallback xmlns="">
      <p:transition spd="slow" advTm="17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sp>
        <p:nvSpPr>
          <p:cNvPr id="11" name="10 Forma libre"/>
          <p:cNvSpPr/>
          <p:nvPr/>
        </p:nvSpPr>
        <p:spPr>
          <a:xfrm>
            <a:off x="495806" y="1567441"/>
            <a:ext cx="3644146" cy="2005575"/>
          </a:xfrm>
          <a:custGeom>
            <a:avLst/>
            <a:gdLst>
              <a:gd name="connsiteX0" fmla="*/ 0 w 3973710"/>
              <a:gd name="connsiteY0" fmla="*/ 0 h 2650465"/>
              <a:gd name="connsiteX1" fmla="*/ 3973710 w 3973710"/>
              <a:gd name="connsiteY1" fmla="*/ 0 h 2650465"/>
              <a:gd name="connsiteX2" fmla="*/ 3973710 w 3973710"/>
              <a:gd name="connsiteY2" fmla="*/ 2650465 h 2650465"/>
              <a:gd name="connsiteX3" fmla="*/ 0 w 3973710"/>
              <a:gd name="connsiteY3" fmla="*/ 2650465 h 2650465"/>
              <a:gd name="connsiteX4" fmla="*/ 0 w 3973710"/>
              <a:gd name="connsiteY4" fmla="*/ 0 h 2650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3710" h="2650465">
                <a:moveTo>
                  <a:pt x="0" y="0"/>
                </a:moveTo>
                <a:lnTo>
                  <a:pt x="3973710" y="0"/>
                </a:lnTo>
                <a:lnTo>
                  <a:pt x="3973710" y="2650465"/>
                </a:lnTo>
                <a:lnTo>
                  <a:pt x="0" y="2650465"/>
                </a:lnTo>
                <a:lnTo>
                  <a:pt x="0" y="0"/>
                </a:lnTo>
                <a:close/>
              </a:path>
            </a:pathLst>
          </a:custGeom>
          <a:solidFill>
            <a:schemeClr val="bg1">
              <a:alpha val="90000"/>
            </a:schemeClr>
          </a:solidFill>
          <a:ln>
            <a:noFill/>
          </a:ln>
          <a:scene3d>
            <a:camera prst="orthographicFront"/>
            <a:lightRig rig="flat" dir="t"/>
          </a:scene3d>
          <a:sp3d z="-190500" extrusionH="12700" prstMaterial="plastic">
            <a:bevelT w="50800" h="50800"/>
          </a:sp3d>
        </p:spPr>
        <p:style>
          <a:lnRef idx="1">
            <a:schemeClr val="lt1">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35794" tIns="462280" rIns="462279" bIns="462280" numCol="1" spcCol="1270" anchor="ctr" anchorCtr="0">
            <a:noAutofit/>
          </a:bodyPr>
          <a:lstStyle/>
          <a:p>
            <a:pPr marL="0" marR="0" lvl="0" indent="0" algn="l" defTabSz="2889250" eaLnBrk="1" fontAlgn="auto" latinLnBrk="0" hangingPunct="1">
              <a:lnSpc>
                <a:spcPct val="90000"/>
              </a:lnSpc>
              <a:spcBef>
                <a:spcPct val="0"/>
              </a:spcBef>
              <a:spcAft>
                <a:spcPct val="35000"/>
              </a:spcAft>
              <a:buClrTx/>
              <a:buSzTx/>
              <a:buFontTx/>
              <a:buNone/>
              <a:tabLst/>
              <a:defRPr/>
            </a:pPr>
            <a:endParaRPr kumimoji="0" lang="es-CO" sz="6500" b="0" i="0" u="none" strike="noStrike" kern="1200" cap="none" spc="0" normalizeH="0" baseline="0" noProof="0">
              <a:ln>
                <a:noFill/>
              </a:ln>
              <a:solidFill>
                <a:sysClr val="windowText" lastClr="000000"/>
              </a:solidFill>
              <a:effectLst/>
              <a:uLnTx/>
              <a:uFillTx/>
            </a:endParaRPr>
          </a:p>
        </p:txBody>
      </p:sp>
      <p:sp>
        <p:nvSpPr>
          <p:cNvPr id="12" name="11 Forma libre"/>
          <p:cNvSpPr/>
          <p:nvPr/>
        </p:nvSpPr>
        <p:spPr>
          <a:xfrm>
            <a:off x="141737" y="1104640"/>
            <a:ext cx="1263630" cy="1263631"/>
          </a:xfrm>
          <a:custGeom>
            <a:avLst/>
            <a:gdLst>
              <a:gd name="connsiteX0" fmla="*/ 0 w 2649140"/>
              <a:gd name="connsiteY0" fmla="*/ 1324570 h 2649140"/>
              <a:gd name="connsiteX1" fmla="*/ 1324570 w 2649140"/>
              <a:gd name="connsiteY1" fmla="*/ 0 h 2649140"/>
              <a:gd name="connsiteX2" fmla="*/ 2649140 w 2649140"/>
              <a:gd name="connsiteY2" fmla="*/ 1324570 h 2649140"/>
              <a:gd name="connsiteX3" fmla="*/ 1324570 w 2649140"/>
              <a:gd name="connsiteY3" fmla="*/ 2649140 h 2649140"/>
              <a:gd name="connsiteX4" fmla="*/ 0 w 2649140"/>
              <a:gd name="connsiteY4" fmla="*/ 1324570 h 2649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9140" h="2649140">
                <a:moveTo>
                  <a:pt x="0" y="1324570"/>
                </a:moveTo>
                <a:cubicBezTo>
                  <a:pt x="0" y="593030"/>
                  <a:pt x="593030" y="0"/>
                  <a:pt x="1324570" y="0"/>
                </a:cubicBezTo>
                <a:cubicBezTo>
                  <a:pt x="2056110" y="0"/>
                  <a:pt x="2649140" y="593030"/>
                  <a:pt x="2649140" y="1324570"/>
                </a:cubicBezTo>
                <a:cubicBezTo>
                  <a:pt x="2649140" y="2056110"/>
                  <a:pt x="2056110" y="2649140"/>
                  <a:pt x="1324570" y="2649140"/>
                </a:cubicBezTo>
                <a:cubicBezTo>
                  <a:pt x="593030" y="2649140"/>
                  <a:pt x="0" y="2056110"/>
                  <a:pt x="0" y="1324570"/>
                </a:cubicBezTo>
                <a:close/>
              </a:path>
            </a:pathLst>
          </a:custGeom>
          <a:solidFill>
            <a:schemeClr val="bg1"/>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shade val="80000"/>
              <a:hueOff val="0"/>
              <a:satOff val="0"/>
              <a:lumOff val="0"/>
              <a:alphaOff val="0"/>
            </a:schemeClr>
          </a:fillRef>
          <a:effectRef idx="2">
            <a:schemeClr val="accent2">
              <a:shade val="80000"/>
              <a:hueOff val="0"/>
              <a:satOff val="0"/>
              <a:lumOff val="0"/>
              <a:alphaOff val="0"/>
            </a:schemeClr>
          </a:effectRef>
          <a:fontRef idx="minor">
            <a:schemeClr val="lt1"/>
          </a:fontRef>
        </p:style>
        <p:txBody>
          <a:bodyPr spcFirstLastPara="0" vert="horz" wrap="square" lIns="387958" tIns="387958" rIns="387958" bIns="387958" numCol="1" spcCol="1270" anchor="ctr" anchorCtr="0">
            <a:noAutofit/>
          </a:bodyPr>
          <a:lstStyle/>
          <a:p>
            <a:pPr marL="0" marR="0" lvl="0" indent="0" algn="ctr" defTabSz="2355850" eaLnBrk="1" fontAlgn="auto" latinLnBrk="0" hangingPunct="1">
              <a:lnSpc>
                <a:spcPct val="90000"/>
              </a:lnSpc>
              <a:spcBef>
                <a:spcPct val="0"/>
              </a:spcBef>
              <a:spcAft>
                <a:spcPct val="35000"/>
              </a:spcAft>
              <a:buClrTx/>
              <a:buSzTx/>
              <a:buFontTx/>
              <a:buNone/>
              <a:tabLst/>
              <a:defRPr/>
            </a:pPr>
            <a:endParaRPr kumimoji="0" lang="es-CO" sz="5300" b="0" i="0" u="none" strike="noStrike" kern="1200" cap="none" spc="0" normalizeH="0" baseline="0" noProof="0">
              <a:ln>
                <a:noFill/>
              </a:ln>
              <a:solidFill>
                <a:sysClr val="windowText" lastClr="000000"/>
              </a:solidFill>
              <a:effectLst/>
              <a:uLnTx/>
              <a:uFillTx/>
            </a:endParaRPr>
          </a:p>
        </p:txBody>
      </p:sp>
      <p:sp>
        <p:nvSpPr>
          <p:cNvPr id="2" name="Rectángulo 1"/>
          <p:cNvSpPr/>
          <p:nvPr/>
        </p:nvSpPr>
        <p:spPr>
          <a:xfrm>
            <a:off x="1405367" y="1772816"/>
            <a:ext cx="2589330" cy="771237"/>
          </a:xfrm>
          <a:prstGeom prst="rect">
            <a:avLst/>
          </a:prstGeom>
        </p:spPr>
        <p:txBody>
          <a:bodyPr wrap="square">
            <a:sp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s-CO" sz="105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Como una iniciativa fundamental de su administración, Alfredo Bocanegra Varón, presentó la política de </a:t>
            </a:r>
            <a:r>
              <a:rPr kumimoji="0" lang="es-CO" sz="1050" b="1"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NO</a:t>
            </a:r>
            <a:r>
              <a:rPr kumimoji="0" lang="es-CO" sz="105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s-CO" sz="1050" b="1"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AL SOBORNO</a:t>
            </a:r>
            <a:r>
              <a:rPr kumimoji="0" lang="es-CO" sz="105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y otras prácticas corruptas, </a:t>
            </a:r>
          </a:p>
        </p:txBody>
      </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1053" y="905880"/>
            <a:ext cx="4514298" cy="29577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ángulo 20"/>
          <p:cNvSpPr/>
          <p:nvPr/>
        </p:nvSpPr>
        <p:spPr>
          <a:xfrm>
            <a:off x="1441313" y="4289776"/>
            <a:ext cx="7534651" cy="685188"/>
          </a:xfrm>
          <a:prstGeom prst="rect">
            <a:avLst/>
          </a:prstGeom>
        </p:spPr>
        <p:txBody>
          <a:bodyPr wrap="square">
            <a:sp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s-CO" sz="1200" b="1"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Drásticas sanciones recibirán funcionarios y contratistas que violen la política de NO AL SOBORNO y otras prácticas corruptas, además, todos los ciudadanos pueden, por medios físicos y virtuales, denunciar casos que afectan la transparencia en la contratación. </a:t>
            </a:r>
          </a:p>
        </p:txBody>
      </p:sp>
      <p:sp>
        <p:nvSpPr>
          <p:cNvPr id="23" name="22 Rectángulo"/>
          <p:cNvSpPr/>
          <p:nvPr/>
        </p:nvSpPr>
        <p:spPr>
          <a:xfrm>
            <a:off x="0" y="188640"/>
            <a:ext cx="3779912" cy="504056"/>
          </a:xfrm>
          <a:prstGeom prst="rect">
            <a:avLst/>
          </a:prstGeom>
          <a:solidFill>
            <a:srgbClr val="FF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ysClr val="windowText" lastClr="000000"/>
              </a:solidFill>
              <a:effectLst/>
              <a:uLnTx/>
              <a:uFillTx/>
            </a:endParaRPr>
          </a:p>
        </p:txBody>
      </p:sp>
      <p:sp>
        <p:nvSpPr>
          <p:cNvPr id="24" name="23 CuadroTexto"/>
          <p:cNvSpPr txBox="1"/>
          <p:nvPr/>
        </p:nvSpPr>
        <p:spPr>
          <a:xfrm>
            <a:off x="251520" y="188640"/>
            <a:ext cx="266429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24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OCTUBRE</a:t>
            </a:r>
          </a:p>
        </p:txBody>
      </p:sp>
      <p:grpSp>
        <p:nvGrpSpPr>
          <p:cNvPr id="25" name="24 Grupo"/>
          <p:cNvGrpSpPr/>
          <p:nvPr/>
        </p:nvGrpSpPr>
        <p:grpSpPr>
          <a:xfrm>
            <a:off x="1034545" y="5227831"/>
            <a:ext cx="8217974" cy="260431"/>
            <a:chOff x="5192498" y="4653136"/>
            <a:chExt cx="8217974" cy="260431"/>
          </a:xfrm>
        </p:grpSpPr>
        <p:sp>
          <p:nvSpPr>
            <p:cNvPr id="26" name="25 Rectángulo"/>
            <p:cNvSpPr/>
            <p:nvPr/>
          </p:nvSpPr>
          <p:spPr>
            <a:xfrm>
              <a:off x="5322713" y="4761954"/>
              <a:ext cx="8087759" cy="45719"/>
            </a:xfrm>
            <a:prstGeom prst="rect">
              <a:avLst/>
            </a:prstGeom>
            <a:solidFill>
              <a:srgbClr val="E2007A"/>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27" name="26 Elipse"/>
            <p:cNvSpPr/>
            <p:nvPr/>
          </p:nvSpPr>
          <p:spPr>
            <a:xfrm>
              <a:off x="5234074" y="4696174"/>
              <a:ext cx="177280" cy="177280"/>
            </a:xfrm>
            <a:prstGeom prst="ellipse">
              <a:avLst/>
            </a:prstGeom>
            <a:solidFill>
              <a:srgbClr val="E2007A"/>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28" name="27 Elipse"/>
            <p:cNvSpPr/>
            <p:nvPr/>
          </p:nvSpPr>
          <p:spPr>
            <a:xfrm>
              <a:off x="5192498" y="4653136"/>
              <a:ext cx="260431" cy="260431"/>
            </a:xfrm>
            <a:prstGeom prst="ellipse">
              <a:avLst/>
            </a:prstGeom>
            <a:noFill/>
            <a:ln w="28575">
              <a:solidFill>
                <a:srgbClr val="E2007A"/>
              </a:solidFill>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grpSp>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116" y="1347926"/>
            <a:ext cx="1005860" cy="754395"/>
          </a:xfrm>
          <a:prstGeom prst="rect">
            <a:avLst/>
          </a:prstGeom>
        </p:spPr>
      </p:pic>
      <p:pic>
        <p:nvPicPr>
          <p:cNvPr id="6" name="5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842" y="4538850"/>
            <a:ext cx="627741" cy="1096699"/>
          </a:xfrm>
          <a:prstGeom prst="rect">
            <a:avLst/>
          </a:prstGeom>
        </p:spPr>
      </p:pic>
      <p:sp>
        <p:nvSpPr>
          <p:cNvPr id="29" name="28 Rectángulo"/>
          <p:cNvSpPr/>
          <p:nvPr/>
        </p:nvSpPr>
        <p:spPr>
          <a:xfrm>
            <a:off x="551722" y="2472328"/>
            <a:ext cx="3516222" cy="956672"/>
          </a:xfrm>
          <a:prstGeom prst="rect">
            <a:avLst/>
          </a:prstGeom>
        </p:spPr>
        <p:txBody>
          <a:bodyPr wrap="square">
            <a:sp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s-CO" sz="105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que busca prevenir y evitar casos que puedan afectar la transparencia en los procesos de contratación, en el que se tiene un equipo interdisciplinario y especializado de vigilancia y control para atender y realizar el seguimiento de las denuncias.</a:t>
            </a:r>
          </a:p>
        </p:txBody>
      </p:sp>
    </p:spTree>
    <p:extLst>
      <p:ext uri="{BB962C8B-B14F-4D97-AF65-F5344CB8AC3E}">
        <p14:creationId xmlns:p14="http://schemas.microsoft.com/office/powerpoint/2010/main" val="4083914822"/>
      </p:ext>
    </p:extLst>
  </p:cSld>
  <p:clrMapOvr>
    <a:masterClrMapping/>
  </p:clrMapOvr>
  <mc:AlternateContent xmlns:mc="http://schemas.openxmlformats.org/markup-compatibility/2006" xmlns:p14="http://schemas.microsoft.com/office/powerpoint/2010/main">
    <mc:Choice Requires="p14">
      <p:transition spd="slow" p14:dur="2000" advTm="18000"/>
    </mc:Choice>
    <mc:Fallback xmlns="">
      <p:transition spd="slow" advTm="18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3118" y="1089017"/>
            <a:ext cx="784815" cy="828416"/>
          </a:xfrm>
          <a:prstGeom prst="rect">
            <a:avLst/>
          </a:prstGeom>
        </p:spPr>
      </p:pic>
      <p:grpSp>
        <p:nvGrpSpPr>
          <p:cNvPr id="6" name="Grupo 5"/>
          <p:cNvGrpSpPr/>
          <p:nvPr/>
        </p:nvGrpSpPr>
        <p:grpSpPr>
          <a:xfrm>
            <a:off x="-3996952" y="2965645"/>
            <a:ext cx="5014753" cy="1492168"/>
            <a:chOff x="168862" y="1886718"/>
            <a:chExt cx="4597088" cy="1661400"/>
          </a:xfrm>
        </p:grpSpPr>
        <p:sp>
          <p:nvSpPr>
            <p:cNvPr id="15" name="Rectángulo 14"/>
            <p:cNvSpPr/>
            <p:nvPr/>
          </p:nvSpPr>
          <p:spPr>
            <a:xfrm>
              <a:off x="356942" y="1886718"/>
              <a:ext cx="4220930" cy="306916"/>
            </a:xfrm>
            <a:prstGeom prst="rect">
              <a:avLst/>
            </a:prstGeom>
          </p:spPr>
          <p:txBody>
            <a:bodyPr>
              <a:spAutoFit/>
            </a:bodyPr>
            <a:lstStyle/>
            <a:p>
              <a:pPr marL="0" marR="0" lvl="0" indent="0" algn="just" defTabSz="914400" eaLnBrk="1" fontAlgn="auto" latinLnBrk="0" hangingPunct="1">
                <a:lnSpc>
                  <a:spcPct val="107000"/>
                </a:lnSpc>
                <a:spcBef>
                  <a:spcPts val="0"/>
                </a:spcBef>
                <a:spcAft>
                  <a:spcPts val="800"/>
                </a:spcAft>
                <a:buClrTx/>
                <a:buSzTx/>
                <a:buFontTx/>
                <a:buNone/>
                <a:tabLst/>
                <a:defRPr/>
              </a:pPr>
              <a:endParaRPr kumimoji="0" lang="es-CO" sz="1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1" name="Rectángulo 20"/>
            <p:cNvSpPr/>
            <p:nvPr/>
          </p:nvSpPr>
          <p:spPr>
            <a:xfrm>
              <a:off x="168862" y="3239704"/>
              <a:ext cx="4597088" cy="30841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p>
          </p:txBody>
        </p:sp>
      </p:grpSp>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209" y="2227133"/>
            <a:ext cx="2674607" cy="3477556"/>
          </a:xfrm>
          <a:prstGeom prst="rect">
            <a:avLst/>
          </a:prstGeom>
        </p:spPr>
      </p:pic>
      <p:pic>
        <p:nvPicPr>
          <p:cNvPr id="3" name="Imagen 2"/>
          <p:cNvPicPr>
            <a:picLocks noChangeAspect="1"/>
          </p:cNvPicPr>
          <p:nvPr/>
        </p:nvPicPr>
        <p:blipFill rotWithShape="1">
          <a:blip r:embed="rId5" cstate="print">
            <a:extLst>
              <a:ext uri="{28A0092B-C50C-407E-A947-70E740481C1C}">
                <a14:useLocalDpi xmlns:a14="http://schemas.microsoft.com/office/drawing/2010/main" val="0"/>
              </a:ext>
            </a:extLst>
          </a:blip>
          <a:srcRect t="9884"/>
          <a:stretch/>
        </p:blipFill>
        <p:spPr>
          <a:xfrm>
            <a:off x="6516216" y="122697"/>
            <a:ext cx="2160240" cy="2595621"/>
          </a:xfrm>
          <a:prstGeom prst="rect">
            <a:avLst/>
          </a:prstGeom>
          <a:effectLst>
            <a:outerShdw blurRad="50800" dist="38100" dir="5400000" algn="t" rotWithShape="0">
              <a:prstClr val="black">
                <a:alpha val="40000"/>
              </a:prstClr>
            </a:outerShdw>
          </a:effectLst>
        </p:spPr>
      </p:pic>
      <p:sp>
        <p:nvSpPr>
          <p:cNvPr id="28" name="27 Rectángulo redondeado"/>
          <p:cNvSpPr/>
          <p:nvPr/>
        </p:nvSpPr>
        <p:spPr>
          <a:xfrm>
            <a:off x="4002799" y="5031314"/>
            <a:ext cx="378271" cy="351731"/>
          </a:xfrm>
          <a:prstGeom prst="roundRect">
            <a:avLst/>
          </a:prstGeom>
          <a:solidFill>
            <a:schemeClr val="bg1">
              <a:lumMod val="95000"/>
            </a:schemeClr>
          </a:solidFill>
          <a:ln>
            <a:noFill/>
          </a:ln>
        </p:spPr>
        <p:style>
          <a:lnRef idx="3">
            <a:schemeClr val="lt1"/>
          </a:lnRef>
          <a:fillRef idx="1">
            <a:schemeClr val="accent5"/>
          </a:fillRef>
          <a:effectRef idx="1">
            <a:schemeClr val="accent5"/>
          </a:effectRef>
          <a:fontRef idx="minor">
            <a:schemeClr val="lt1"/>
          </a:fontRef>
        </p:style>
      </p:sp>
      <p:grpSp>
        <p:nvGrpSpPr>
          <p:cNvPr id="29" name="28 Grupo"/>
          <p:cNvGrpSpPr/>
          <p:nvPr/>
        </p:nvGrpSpPr>
        <p:grpSpPr>
          <a:xfrm rot="10800000">
            <a:off x="0" y="1966702"/>
            <a:ext cx="6057151" cy="260431"/>
            <a:chOff x="5192498" y="4653136"/>
            <a:chExt cx="6057151" cy="260431"/>
          </a:xfrm>
        </p:grpSpPr>
        <p:sp>
          <p:nvSpPr>
            <p:cNvPr id="30" name="29 Rectángulo"/>
            <p:cNvSpPr/>
            <p:nvPr/>
          </p:nvSpPr>
          <p:spPr>
            <a:xfrm>
              <a:off x="5322714" y="4761955"/>
              <a:ext cx="5926935" cy="45719"/>
            </a:xfrm>
            <a:prstGeom prst="rect">
              <a:avLst/>
            </a:prstGeom>
            <a:solidFill>
              <a:srgbClr val="E2007A"/>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31" name="30 Elipse"/>
            <p:cNvSpPr/>
            <p:nvPr/>
          </p:nvSpPr>
          <p:spPr>
            <a:xfrm>
              <a:off x="5234074" y="4696174"/>
              <a:ext cx="177280" cy="177280"/>
            </a:xfrm>
            <a:prstGeom prst="ellipse">
              <a:avLst/>
            </a:prstGeom>
            <a:solidFill>
              <a:srgbClr val="E2007A"/>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32" name="31 Elipse"/>
            <p:cNvSpPr/>
            <p:nvPr/>
          </p:nvSpPr>
          <p:spPr>
            <a:xfrm>
              <a:off x="5192498" y="4653136"/>
              <a:ext cx="260431" cy="260431"/>
            </a:xfrm>
            <a:prstGeom prst="ellipse">
              <a:avLst/>
            </a:prstGeom>
            <a:noFill/>
            <a:ln w="28575">
              <a:solidFill>
                <a:srgbClr val="E2007A"/>
              </a:solidFill>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grpSp>
      <p:sp>
        <p:nvSpPr>
          <p:cNvPr id="33" name="Rectángulo 1"/>
          <p:cNvSpPr/>
          <p:nvPr/>
        </p:nvSpPr>
        <p:spPr>
          <a:xfrm>
            <a:off x="683568" y="1256033"/>
            <a:ext cx="4225119" cy="985398"/>
          </a:xfrm>
          <a:prstGeom prst="rect">
            <a:avLst/>
          </a:prstGeom>
        </p:spPr>
        <p:txBody>
          <a:bodyPr>
            <a:sp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s-CO"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La Aerocivil implementó un sistema de identificación biométrica en </a:t>
            </a:r>
            <a:r>
              <a:rPr kumimoji="0" lang="es-CO" sz="12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42 aeropuertos </a:t>
            </a:r>
            <a:r>
              <a:rPr kumimoji="0" lang="es-CO"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del país para evitar suplantaciones en los trámites del personal aeronáutico. </a:t>
            </a:r>
          </a:p>
          <a:p>
            <a:pPr marL="0" marR="0" lvl="0" indent="0" defTabSz="914400" eaLnBrk="1" fontAlgn="auto" latinLnBrk="0" hangingPunct="1">
              <a:lnSpc>
                <a:spcPct val="107000"/>
              </a:lnSpc>
              <a:spcBef>
                <a:spcPts val="0"/>
              </a:spcBef>
              <a:spcAft>
                <a:spcPts val="800"/>
              </a:spcAft>
              <a:buClrTx/>
              <a:buSzTx/>
              <a:buFontTx/>
              <a:buNone/>
              <a:tabLst/>
              <a:defRPr/>
            </a:pPr>
            <a:endParaRPr kumimoji="0" lang="es-CO" sz="1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4" name="33 Rectángulo"/>
          <p:cNvSpPr/>
          <p:nvPr/>
        </p:nvSpPr>
        <p:spPr>
          <a:xfrm>
            <a:off x="0" y="188640"/>
            <a:ext cx="3779912" cy="504056"/>
          </a:xfrm>
          <a:prstGeom prst="rect">
            <a:avLst/>
          </a:prstGeom>
          <a:solidFill>
            <a:srgbClr val="FF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ysClr val="windowText" lastClr="000000"/>
              </a:solidFill>
              <a:effectLst/>
              <a:uLnTx/>
              <a:uFillTx/>
            </a:endParaRPr>
          </a:p>
        </p:txBody>
      </p:sp>
      <p:sp>
        <p:nvSpPr>
          <p:cNvPr id="35" name="34 CuadroTexto"/>
          <p:cNvSpPr txBox="1"/>
          <p:nvPr/>
        </p:nvSpPr>
        <p:spPr>
          <a:xfrm>
            <a:off x="251520" y="188640"/>
            <a:ext cx="266429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24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OCTUBRE</a:t>
            </a:r>
          </a:p>
        </p:txBody>
      </p:sp>
      <p:grpSp>
        <p:nvGrpSpPr>
          <p:cNvPr id="36" name="35 Grupo"/>
          <p:cNvGrpSpPr/>
          <p:nvPr/>
        </p:nvGrpSpPr>
        <p:grpSpPr>
          <a:xfrm>
            <a:off x="3347864" y="5383046"/>
            <a:ext cx="5904656" cy="260431"/>
            <a:chOff x="5192498" y="4653136"/>
            <a:chExt cx="5904656" cy="260431"/>
          </a:xfrm>
        </p:grpSpPr>
        <p:sp>
          <p:nvSpPr>
            <p:cNvPr id="37" name="36 Rectángulo"/>
            <p:cNvSpPr/>
            <p:nvPr/>
          </p:nvSpPr>
          <p:spPr>
            <a:xfrm>
              <a:off x="5322714" y="4761954"/>
              <a:ext cx="5774440" cy="45720"/>
            </a:xfrm>
            <a:prstGeom prst="rect">
              <a:avLst/>
            </a:prstGeom>
            <a:solidFill>
              <a:srgbClr val="E2007A"/>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38" name="37 Elipse"/>
            <p:cNvSpPr/>
            <p:nvPr/>
          </p:nvSpPr>
          <p:spPr>
            <a:xfrm>
              <a:off x="5234074" y="4696174"/>
              <a:ext cx="177280" cy="177280"/>
            </a:xfrm>
            <a:prstGeom prst="ellipse">
              <a:avLst/>
            </a:prstGeom>
            <a:solidFill>
              <a:srgbClr val="E2007A"/>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39" name="38 Elipse"/>
            <p:cNvSpPr/>
            <p:nvPr/>
          </p:nvSpPr>
          <p:spPr>
            <a:xfrm>
              <a:off x="5192498" y="4653136"/>
              <a:ext cx="260431" cy="260431"/>
            </a:xfrm>
            <a:prstGeom prst="ellipse">
              <a:avLst/>
            </a:prstGeom>
            <a:noFill/>
            <a:ln w="28575">
              <a:solidFill>
                <a:srgbClr val="E2007A"/>
              </a:solidFill>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grpSp>
      <p:pic>
        <p:nvPicPr>
          <p:cNvPr id="27" name="26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13228" y="4458228"/>
            <a:ext cx="1203020" cy="1203020"/>
          </a:xfrm>
          <a:prstGeom prst="rect">
            <a:avLst/>
          </a:prstGeom>
        </p:spPr>
      </p:pic>
      <p:sp>
        <p:nvSpPr>
          <p:cNvPr id="40" name="39 Rectángulo redondeado"/>
          <p:cNvSpPr/>
          <p:nvPr/>
        </p:nvSpPr>
        <p:spPr>
          <a:xfrm>
            <a:off x="3995936" y="4293096"/>
            <a:ext cx="378271" cy="351731"/>
          </a:xfrm>
          <a:prstGeom prst="roundRect">
            <a:avLst/>
          </a:prstGeom>
          <a:solidFill>
            <a:schemeClr val="bg1">
              <a:lumMod val="95000"/>
            </a:schemeClr>
          </a:solidFill>
          <a:ln>
            <a:noFill/>
          </a:ln>
        </p:spPr>
        <p:style>
          <a:lnRef idx="3">
            <a:schemeClr val="lt1"/>
          </a:lnRef>
          <a:fillRef idx="1">
            <a:schemeClr val="accent5"/>
          </a:fillRef>
          <a:effectRef idx="1">
            <a:schemeClr val="accent5"/>
          </a:effectRef>
          <a:fontRef idx="minor">
            <a:schemeClr val="lt1"/>
          </a:fontRef>
        </p:style>
      </p:sp>
      <p:sp>
        <p:nvSpPr>
          <p:cNvPr id="8" name="7 Rectángulo"/>
          <p:cNvSpPr/>
          <p:nvPr/>
        </p:nvSpPr>
        <p:spPr>
          <a:xfrm>
            <a:off x="4568897" y="4868143"/>
            <a:ext cx="4572000" cy="577081"/>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05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Grupo de Licencias Técnicas y Exámenes: Dirigido al personal aeronáutico con nacionalidad colombiana que solicita una licencia aeronáutica.</a:t>
            </a:r>
          </a:p>
        </p:txBody>
      </p:sp>
      <p:pic>
        <p:nvPicPr>
          <p:cNvPr id="41" name="40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9423" y="3816840"/>
            <a:ext cx="1070630" cy="1070630"/>
          </a:xfrm>
          <a:prstGeom prst="rect">
            <a:avLst/>
          </a:prstGeom>
        </p:spPr>
      </p:pic>
      <p:sp>
        <p:nvSpPr>
          <p:cNvPr id="9" name="8 Rectángulo"/>
          <p:cNvSpPr/>
          <p:nvPr/>
        </p:nvSpPr>
        <p:spPr>
          <a:xfrm>
            <a:off x="4574790" y="4266542"/>
            <a:ext cx="4572000" cy="415498"/>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05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Oficina de Registro: Dirigido a empresas aéreas particulares, explotadores y propietarios de aeronaves con nacionalidad colombiana.</a:t>
            </a:r>
          </a:p>
        </p:txBody>
      </p:sp>
      <p:sp>
        <p:nvSpPr>
          <p:cNvPr id="43" name="42 Rectángulo redondeado"/>
          <p:cNvSpPr/>
          <p:nvPr/>
        </p:nvSpPr>
        <p:spPr>
          <a:xfrm>
            <a:off x="4002799" y="3598414"/>
            <a:ext cx="378271" cy="351731"/>
          </a:xfrm>
          <a:prstGeom prst="roundRect">
            <a:avLst/>
          </a:prstGeom>
          <a:solidFill>
            <a:schemeClr val="bg1">
              <a:lumMod val="95000"/>
            </a:schemeClr>
          </a:solidFill>
          <a:ln>
            <a:noFill/>
          </a:ln>
        </p:spPr>
        <p:style>
          <a:lnRef idx="3">
            <a:schemeClr val="lt1"/>
          </a:lnRef>
          <a:fillRef idx="1">
            <a:schemeClr val="accent5"/>
          </a:fillRef>
          <a:effectRef idx="1">
            <a:schemeClr val="accent5"/>
          </a:effectRef>
          <a:fontRef idx="minor">
            <a:schemeClr val="lt1"/>
          </a:fontRef>
        </p:style>
      </p:sp>
      <p:sp>
        <p:nvSpPr>
          <p:cNvPr id="10" name="9 Rectángulo"/>
          <p:cNvSpPr/>
          <p:nvPr/>
        </p:nvSpPr>
        <p:spPr>
          <a:xfrm>
            <a:off x="4574790" y="3609091"/>
            <a:ext cx="4572000" cy="415498"/>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05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Plan de vuelo: Dirigido a pilotos y despachadores con nacionalidad colombiana en los aeropuertos controlados por la UAEAC</a:t>
            </a:r>
            <a:endParaRPr kumimoji="0" lang="es-CO" sz="1050" b="0" i="0" u="none" strike="noStrike" kern="0" cap="none" spc="0" normalizeH="0" baseline="0" noProof="0" dirty="0">
              <a:ln>
                <a:noFill/>
              </a:ln>
              <a:solidFill>
                <a:sysClr val="windowText" lastClr="000000"/>
              </a:solidFill>
              <a:effectLst/>
              <a:uLnTx/>
              <a:uFillTx/>
            </a:endParaRPr>
          </a:p>
        </p:txBody>
      </p:sp>
      <p:pic>
        <p:nvPicPr>
          <p:cNvPr id="44" name="43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6183" y="3110184"/>
            <a:ext cx="1070630" cy="1070630"/>
          </a:xfrm>
          <a:prstGeom prst="rect">
            <a:avLst/>
          </a:prstGeom>
        </p:spPr>
      </p:pic>
      <p:sp>
        <p:nvSpPr>
          <p:cNvPr id="11" name="10 Rectángulo"/>
          <p:cNvSpPr/>
          <p:nvPr/>
        </p:nvSpPr>
        <p:spPr>
          <a:xfrm>
            <a:off x="3052052" y="2708920"/>
            <a:ext cx="3528392"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Con este sistema, el personal aeronáutico podrá realizar los procesos o trámites de:</a:t>
            </a:r>
            <a:endParaRPr kumimoji="0" lang="es-CO" sz="1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01260187"/>
      </p:ext>
    </p:extLst>
  </p:cSld>
  <p:clrMapOvr>
    <a:masterClrMapping/>
  </p:clrMapOvr>
  <mc:AlternateContent xmlns:mc="http://schemas.openxmlformats.org/markup-compatibility/2006" xmlns:p14="http://schemas.microsoft.com/office/powerpoint/2010/main">
    <mc:Choice Requires="p14">
      <p:transition spd="slow" p14:dur="2000" advTm="18000"/>
    </mc:Choice>
    <mc:Fallback xmlns="">
      <p:transition spd="slow" advTm="18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sp>
        <p:nvSpPr>
          <p:cNvPr id="4" name="3 Rectángulo"/>
          <p:cNvSpPr/>
          <p:nvPr/>
        </p:nvSpPr>
        <p:spPr>
          <a:xfrm>
            <a:off x="5345218" y="1052736"/>
            <a:ext cx="3138573" cy="3240360"/>
          </a:xfrm>
          <a:prstGeom prst="rect">
            <a:avLst/>
          </a:prstGeom>
          <a:solidFill>
            <a:schemeClr val="bg1"/>
          </a:solidFill>
          <a:ln w="9525">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4" name="13 Rectángulo"/>
          <p:cNvSpPr/>
          <p:nvPr/>
        </p:nvSpPr>
        <p:spPr>
          <a:xfrm>
            <a:off x="0" y="188640"/>
            <a:ext cx="3419872" cy="504056"/>
          </a:xfrm>
          <a:prstGeom prst="rect">
            <a:avLst/>
          </a:prstGeom>
          <a:solidFill>
            <a:srgbClr val="FFDC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ysClr val="windowText" lastClr="000000"/>
              </a:solidFill>
              <a:effectLst/>
              <a:uLnTx/>
              <a:uFillTx/>
            </a:endParaRPr>
          </a:p>
        </p:txBody>
      </p:sp>
      <p:sp>
        <p:nvSpPr>
          <p:cNvPr id="2" name="Rectángulo 1"/>
          <p:cNvSpPr/>
          <p:nvPr/>
        </p:nvSpPr>
        <p:spPr>
          <a:xfrm>
            <a:off x="686930" y="2456619"/>
            <a:ext cx="3168352" cy="2690608"/>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2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Es el organismo internacional de aviación civil más importante de la región y su misión es integrar el transporte aéreo en América Latina.  </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La CLAC está conformada por 22 países: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Argentina, Aruba, Belice, Bolivia, Brasil, Chile, Colombia, Costa Rica, Cuba, Ecuador, El Salvador, Guatemala, Honduras, Jamaica, México, Nicaragua, Panamá, Paraguay, Perú, Rep. Dominicana, Uruguay, Venezuela.</a:t>
            </a:r>
          </a:p>
          <a:p>
            <a:pPr marL="0" marR="0" lvl="0" indent="0" algn="just" defTabSz="914400" eaLnBrk="1" fontAlgn="auto" latinLnBrk="0" hangingPunct="1">
              <a:lnSpc>
                <a:spcPct val="107000"/>
              </a:lnSpc>
              <a:spcBef>
                <a:spcPts val="0"/>
              </a:spcBef>
              <a:spcAft>
                <a:spcPts val="800"/>
              </a:spcAft>
              <a:buClrTx/>
              <a:buSzTx/>
              <a:buFontTx/>
              <a:buNone/>
              <a:tabLst/>
              <a:defRPr/>
            </a:pPr>
            <a:endParaRPr kumimoji="0" lang="es-CO" sz="1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8" name="Imagen 27"/>
          <p:cNvPicPr>
            <a:picLocks noChangeAspect="1"/>
          </p:cNvPicPr>
          <p:nvPr/>
        </p:nvPicPr>
        <p:blipFill rotWithShape="1">
          <a:blip r:embed="rId3" cstate="print">
            <a:extLst>
              <a:ext uri="{28A0092B-C50C-407E-A947-70E740481C1C}">
                <a14:useLocalDpi xmlns:a14="http://schemas.microsoft.com/office/drawing/2010/main" val="0"/>
              </a:ext>
            </a:extLst>
          </a:blip>
          <a:srcRect l="4168" t="15631" r="4659" b="16869"/>
          <a:stretch/>
        </p:blipFill>
        <p:spPr>
          <a:xfrm>
            <a:off x="3823606" y="50373"/>
            <a:ext cx="4618484" cy="996144"/>
          </a:xfrm>
          <a:prstGeom prst="rect">
            <a:avLst/>
          </a:prstGeom>
        </p:spPr>
      </p:pic>
      <p:sp>
        <p:nvSpPr>
          <p:cNvPr id="34" name="Rectángulo 33"/>
          <p:cNvSpPr/>
          <p:nvPr/>
        </p:nvSpPr>
        <p:spPr>
          <a:xfrm>
            <a:off x="5892094" y="1124744"/>
            <a:ext cx="2136290" cy="52322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400" b="1" i="0" u="none" strike="noStrike" kern="0" cap="none" spc="0" normalizeH="0" baseline="0" noProof="0" dirty="0">
                <a:ln>
                  <a:noFill/>
                </a:ln>
                <a:solidFill>
                  <a:schemeClr val="accent6">
                    <a:lumMod val="75000"/>
                  </a:schemeClr>
                </a:solidFill>
                <a:effectLst/>
                <a:uLnTx/>
                <a:uFillTx/>
                <a:latin typeface="Arial" panose="020B0604020202020204" pitchFamily="34" charset="0"/>
                <a:cs typeface="Arial" panose="020B0604020202020204" pitchFamily="34" charset="0"/>
              </a:rPr>
              <a:t>PAPEL DE COLOMBIA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400" b="1" i="0" u="none" strike="noStrike" kern="0" cap="none" spc="0" normalizeH="0" baseline="0" noProof="0" dirty="0">
                <a:ln>
                  <a:noFill/>
                </a:ln>
                <a:solidFill>
                  <a:schemeClr val="accent6">
                    <a:lumMod val="75000"/>
                  </a:schemeClr>
                </a:solidFill>
                <a:effectLst/>
                <a:uLnTx/>
                <a:uFillTx/>
                <a:latin typeface="Arial" panose="020B0604020202020204" pitchFamily="34" charset="0"/>
                <a:cs typeface="Arial" panose="020B0604020202020204" pitchFamily="34" charset="0"/>
              </a:rPr>
              <a:t>EN LA CLAC</a:t>
            </a:r>
          </a:p>
        </p:txBody>
      </p:sp>
      <p:sp>
        <p:nvSpPr>
          <p:cNvPr id="13" name="12 CuadroTexto"/>
          <p:cNvSpPr txBox="1"/>
          <p:nvPr/>
        </p:nvSpPr>
        <p:spPr>
          <a:xfrm>
            <a:off x="251520" y="188640"/>
            <a:ext cx="266429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24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NOVIEMBRE</a:t>
            </a:r>
          </a:p>
        </p:txBody>
      </p:sp>
      <p:sp>
        <p:nvSpPr>
          <p:cNvPr id="16" name="15 Forma libre"/>
          <p:cNvSpPr/>
          <p:nvPr/>
        </p:nvSpPr>
        <p:spPr>
          <a:xfrm>
            <a:off x="8483791" y="1052736"/>
            <a:ext cx="1272785" cy="1425974"/>
          </a:xfrm>
          <a:custGeom>
            <a:avLst/>
            <a:gdLst>
              <a:gd name="connsiteX0" fmla="*/ 0 w 1885006"/>
              <a:gd name="connsiteY0" fmla="*/ 0 h 1319504"/>
              <a:gd name="connsiteX1" fmla="*/ 1225254 w 1885006"/>
              <a:gd name="connsiteY1" fmla="*/ 0 h 1319504"/>
              <a:gd name="connsiteX2" fmla="*/ 1885006 w 1885006"/>
              <a:gd name="connsiteY2" fmla="*/ 659752 h 1319504"/>
              <a:gd name="connsiteX3" fmla="*/ 1225254 w 1885006"/>
              <a:gd name="connsiteY3" fmla="*/ 1319504 h 1319504"/>
              <a:gd name="connsiteX4" fmla="*/ 0 w 1885006"/>
              <a:gd name="connsiteY4" fmla="*/ 1319504 h 1319504"/>
              <a:gd name="connsiteX5" fmla="*/ 659752 w 1885006"/>
              <a:gd name="connsiteY5" fmla="*/ 659752 h 1319504"/>
              <a:gd name="connsiteX6" fmla="*/ 0 w 1885006"/>
              <a:gd name="connsiteY6" fmla="*/ 0 h 1319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006" h="1319504">
                <a:moveTo>
                  <a:pt x="1885006" y="0"/>
                </a:moveTo>
                <a:lnTo>
                  <a:pt x="1885006" y="857678"/>
                </a:lnTo>
                <a:lnTo>
                  <a:pt x="942503" y="1319504"/>
                </a:lnTo>
                <a:lnTo>
                  <a:pt x="0" y="857678"/>
                </a:lnTo>
                <a:lnTo>
                  <a:pt x="0" y="0"/>
                </a:lnTo>
                <a:lnTo>
                  <a:pt x="942503" y="461826"/>
                </a:lnTo>
                <a:lnTo>
                  <a:pt x="1885006" y="0"/>
                </a:lnTo>
                <a:close/>
              </a:path>
            </a:pathLst>
          </a:custGeom>
          <a:solidFill>
            <a:srgbClr val="FFC000"/>
          </a:solidFill>
          <a:ln>
            <a:noFill/>
          </a:ln>
        </p:spPr>
        <p:style>
          <a:lnRef idx="1">
            <a:schemeClr val="accent4">
              <a:shade val="50000"/>
              <a:hueOff val="0"/>
              <a:satOff val="0"/>
              <a:lumOff val="0"/>
              <a:alphaOff val="0"/>
            </a:schemeClr>
          </a:lnRef>
          <a:fillRef idx="3">
            <a:schemeClr val="accent4">
              <a:shade val="50000"/>
              <a:hueOff val="0"/>
              <a:satOff val="0"/>
              <a:lumOff val="0"/>
              <a:alphaOff val="0"/>
            </a:schemeClr>
          </a:fillRef>
          <a:effectRef idx="2">
            <a:schemeClr val="accent4">
              <a:shade val="50000"/>
              <a:hueOff val="0"/>
              <a:satOff val="0"/>
              <a:lumOff val="0"/>
              <a:alphaOff val="0"/>
            </a:schemeClr>
          </a:effectRef>
          <a:fontRef idx="minor">
            <a:schemeClr val="lt1"/>
          </a:fontRef>
        </p:style>
        <p:txBody>
          <a:bodyPr spcFirstLastPara="0" vert="horz" wrap="square" lIns="22860" tIns="682612" rIns="22860" bIns="682612" numCol="1" spcCol="1270" anchor="ctr" anchorCtr="0">
            <a:noAutofit/>
          </a:bodyPr>
          <a:lstStyle/>
          <a:p>
            <a:pPr marL="0" marR="0" lvl="0" indent="0" algn="ctr" defTabSz="1600200" eaLnBrk="1" fontAlgn="auto" latinLnBrk="0" hangingPunct="1">
              <a:lnSpc>
                <a:spcPct val="90000"/>
              </a:lnSpc>
              <a:spcBef>
                <a:spcPct val="0"/>
              </a:spcBef>
              <a:spcAft>
                <a:spcPct val="35000"/>
              </a:spcAft>
              <a:buClrTx/>
              <a:buSzTx/>
              <a:buFontTx/>
              <a:buNone/>
              <a:tabLst/>
              <a:defRPr/>
            </a:pPr>
            <a:endParaRPr kumimoji="0" lang="es-CO" sz="3600" b="0" i="0" u="none" strike="noStrike" kern="1200" cap="none" spc="0" normalizeH="0" baseline="0" noProof="0">
              <a:ln>
                <a:noFill/>
              </a:ln>
              <a:solidFill>
                <a:sysClr val="windowText" lastClr="000000"/>
              </a:solidFill>
              <a:effectLst/>
              <a:uLnTx/>
              <a:uFillTx/>
            </a:endParaRPr>
          </a:p>
        </p:txBody>
      </p:sp>
      <p:sp>
        <p:nvSpPr>
          <p:cNvPr id="3" name="2 Rectángulo"/>
          <p:cNvSpPr/>
          <p:nvPr/>
        </p:nvSpPr>
        <p:spPr>
          <a:xfrm>
            <a:off x="5667161" y="1700808"/>
            <a:ext cx="2555162" cy="249299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Colombia fue uno de sus países cofundadores y desde la CLAC ha impulsado temas como la protección al usuario, las políticas de transporte aéreo y los procesos de integración regional. </a:t>
            </a: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CO"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Este año asumió su Presidencia (2017-2018) y es la segunda ocasión que liderará este importante organismo consultivo pues la primera vez fue entre 1980 y 1982.</a:t>
            </a:r>
          </a:p>
        </p:txBody>
      </p:sp>
      <p:sp>
        <p:nvSpPr>
          <p:cNvPr id="21" name="20 Forma libre"/>
          <p:cNvSpPr/>
          <p:nvPr/>
        </p:nvSpPr>
        <p:spPr>
          <a:xfrm>
            <a:off x="8483789" y="3356992"/>
            <a:ext cx="1272785" cy="1425974"/>
          </a:xfrm>
          <a:custGeom>
            <a:avLst/>
            <a:gdLst>
              <a:gd name="connsiteX0" fmla="*/ 0 w 1885006"/>
              <a:gd name="connsiteY0" fmla="*/ 0 h 1319504"/>
              <a:gd name="connsiteX1" fmla="*/ 1225254 w 1885006"/>
              <a:gd name="connsiteY1" fmla="*/ 0 h 1319504"/>
              <a:gd name="connsiteX2" fmla="*/ 1885006 w 1885006"/>
              <a:gd name="connsiteY2" fmla="*/ 659752 h 1319504"/>
              <a:gd name="connsiteX3" fmla="*/ 1225254 w 1885006"/>
              <a:gd name="connsiteY3" fmla="*/ 1319504 h 1319504"/>
              <a:gd name="connsiteX4" fmla="*/ 0 w 1885006"/>
              <a:gd name="connsiteY4" fmla="*/ 1319504 h 1319504"/>
              <a:gd name="connsiteX5" fmla="*/ 659752 w 1885006"/>
              <a:gd name="connsiteY5" fmla="*/ 659752 h 1319504"/>
              <a:gd name="connsiteX6" fmla="*/ 0 w 1885006"/>
              <a:gd name="connsiteY6" fmla="*/ 0 h 1319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006" h="1319504">
                <a:moveTo>
                  <a:pt x="1885006" y="0"/>
                </a:moveTo>
                <a:lnTo>
                  <a:pt x="1885006" y="857678"/>
                </a:lnTo>
                <a:lnTo>
                  <a:pt x="942503" y="1319504"/>
                </a:lnTo>
                <a:lnTo>
                  <a:pt x="0" y="857678"/>
                </a:lnTo>
                <a:lnTo>
                  <a:pt x="0" y="0"/>
                </a:lnTo>
                <a:lnTo>
                  <a:pt x="942503" y="461826"/>
                </a:lnTo>
                <a:lnTo>
                  <a:pt x="1885006" y="0"/>
                </a:lnTo>
                <a:close/>
              </a:path>
            </a:pathLst>
          </a:custGeom>
          <a:solidFill>
            <a:srgbClr val="FDB603"/>
          </a:solidFill>
          <a:ln>
            <a:noFill/>
          </a:ln>
        </p:spPr>
        <p:style>
          <a:lnRef idx="1">
            <a:schemeClr val="accent4">
              <a:shade val="50000"/>
              <a:hueOff val="0"/>
              <a:satOff val="0"/>
              <a:lumOff val="0"/>
              <a:alphaOff val="0"/>
            </a:schemeClr>
          </a:lnRef>
          <a:fillRef idx="3">
            <a:schemeClr val="accent4">
              <a:shade val="50000"/>
              <a:hueOff val="0"/>
              <a:satOff val="0"/>
              <a:lumOff val="0"/>
              <a:alphaOff val="0"/>
            </a:schemeClr>
          </a:fillRef>
          <a:effectRef idx="2">
            <a:schemeClr val="accent4">
              <a:shade val="50000"/>
              <a:hueOff val="0"/>
              <a:satOff val="0"/>
              <a:lumOff val="0"/>
              <a:alphaOff val="0"/>
            </a:schemeClr>
          </a:effectRef>
          <a:fontRef idx="minor">
            <a:schemeClr val="lt1"/>
          </a:fontRef>
        </p:style>
        <p:txBody>
          <a:bodyPr spcFirstLastPara="0" vert="horz" wrap="square" lIns="22860" tIns="682612" rIns="22860" bIns="682612" numCol="1" spcCol="1270" anchor="ctr" anchorCtr="0">
            <a:noAutofit/>
          </a:bodyPr>
          <a:lstStyle/>
          <a:p>
            <a:pPr marL="0" marR="0" lvl="0" indent="0" algn="ctr" defTabSz="1600200" eaLnBrk="1" fontAlgn="auto" latinLnBrk="0" hangingPunct="1">
              <a:lnSpc>
                <a:spcPct val="90000"/>
              </a:lnSpc>
              <a:spcBef>
                <a:spcPct val="0"/>
              </a:spcBef>
              <a:spcAft>
                <a:spcPct val="35000"/>
              </a:spcAft>
              <a:buClrTx/>
              <a:buSzTx/>
              <a:buFontTx/>
              <a:buNone/>
              <a:tabLst/>
              <a:defRPr/>
            </a:pPr>
            <a:endParaRPr kumimoji="0" lang="es-CO" sz="3600" b="0" i="0" u="none" strike="noStrike" kern="1200" cap="none" spc="0" normalizeH="0" baseline="0" noProof="0">
              <a:ln>
                <a:noFill/>
              </a:ln>
              <a:solidFill>
                <a:sysClr val="windowText" lastClr="000000"/>
              </a:solidFill>
              <a:effectLst/>
              <a:uLnTx/>
              <a:uFillTx/>
            </a:endParaRPr>
          </a:p>
        </p:txBody>
      </p:sp>
      <p:sp>
        <p:nvSpPr>
          <p:cNvPr id="23" name="22 Forma libre"/>
          <p:cNvSpPr/>
          <p:nvPr/>
        </p:nvSpPr>
        <p:spPr>
          <a:xfrm>
            <a:off x="8483788" y="2234316"/>
            <a:ext cx="1272785" cy="1425974"/>
          </a:xfrm>
          <a:custGeom>
            <a:avLst/>
            <a:gdLst>
              <a:gd name="connsiteX0" fmla="*/ 0 w 1885006"/>
              <a:gd name="connsiteY0" fmla="*/ 0 h 1319504"/>
              <a:gd name="connsiteX1" fmla="*/ 1225254 w 1885006"/>
              <a:gd name="connsiteY1" fmla="*/ 0 h 1319504"/>
              <a:gd name="connsiteX2" fmla="*/ 1885006 w 1885006"/>
              <a:gd name="connsiteY2" fmla="*/ 659752 h 1319504"/>
              <a:gd name="connsiteX3" fmla="*/ 1225254 w 1885006"/>
              <a:gd name="connsiteY3" fmla="*/ 1319504 h 1319504"/>
              <a:gd name="connsiteX4" fmla="*/ 0 w 1885006"/>
              <a:gd name="connsiteY4" fmla="*/ 1319504 h 1319504"/>
              <a:gd name="connsiteX5" fmla="*/ 659752 w 1885006"/>
              <a:gd name="connsiteY5" fmla="*/ 659752 h 1319504"/>
              <a:gd name="connsiteX6" fmla="*/ 0 w 1885006"/>
              <a:gd name="connsiteY6" fmla="*/ 0 h 1319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006" h="1319504">
                <a:moveTo>
                  <a:pt x="1885006" y="0"/>
                </a:moveTo>
                <a:lnTo>
                  <a:pt x="1885006" y="857678"/>
                </a:lnTo>
                <a:lnTo>
                  <a:pt x="942503" y="1319504"/>
                </a:lnTo>
                <a:lnTo>
                  <a:pt x="0" y="857678"/>
                </a:lnTo>
                <a:lnTo>
                  <a:pt x="0" y="0"/>
                </a:lnTo>
                <a:lnTo>
                  <a:pt x="942503" y="461826"/>
                </a:lnTo>
                <a:lnTo>
                  <a:pt x="1885006" y="0"/>
                </a:lnTo>
                <a:close/>
              </a:path>
            </a:pathLst>
          </a:custGeom>
          <a:solidFill>
            <a:srgbClr val="FFC000"/>
          </a:solidFill>
          <a:ln>
            <a:noFill/>
          </a:ln>
        </p:spPr>
        <p:style>
          <a:lnRef idx="1">
            <a:schemeClr val="accent4">
              <a:shade val="50000"/>
              <a:hueOff val="0"/>
              <a:satOff val="0"/>
              <a:lumOff val="0"/>
              <a:alphaOff val="0"/>
            </a:schemeClr>
          </a:lnRef>
          <a:fillRef idx="3">
            <a:schemeClr val="accent4">
              <a:shade val="50000"/>
              <a:hueOff val="0"/>
              <a:satOff val="0"/>
              <a:lumOff val="0"/>
              <a:alphaOff val="0"/>
            </a:schemeClr>
          </a:fillRef>
          <a:effectRef idx="2">
            <a:schemeClr val="accent4">
              <a:shade val="50000"/>
              <a:hueOff val="0"/>
              <a:satOff val="0"/>
              <a:lumOff val="0"/>
              <a:alphaOff val="0"/>
            </a:schemeClr>
          </a:effectRef>
          <a:fontRef idx="minor">
            <a:schemeClr val="lt1"/>
          </a:fontRef>
        </p:style>
        <p:txBody>
          <a:bodyPr spcFirstLastPara="0" vert="horz" wrap="square" lIns="22860" tIns="682612" rIns="22860" bIns="682612" numCol="1" spcCol="1270" anchor="ctr" anchorCtr="0">
            <a:noAutofit/>
          </a:bodyPr>
          <a:lstStyle/>
          <a:p>
            <a:pPr marL="0" marR="0" lvl="0" indent="0" algn="ctr" defTabSz="1600200" eaLnBrk="1" fontAlgn="auto" latinLnBrk="0" hangingPunct="1">
              <a:lnSpc>
                <a:spcPct val="90000"/>
              </a:lnSpc>
              <a:spcBef>
                <a:spcPct val="0"/>
              </a:spcBef>
              <a:spcAft>
                <a:spcPct val="35000"/>
              </a:spcAft>
              <a:buClrTx/>
              <a:buSzTx/>
              <a:buFontTx/>
              <a:buNone/>
              <a:tabLst/>
              <a:defRPr/>
            </a:pPr>
            <a:endParaRPr kumimoji="0" lang="es-CO" sz="3600" b="0" i="0" u="none" strike="noStrike" kern="1200" cap="none" spc="0" normalizeH="0" baseline="0" noProof="0">
              <a:ln>
                <a:noFill/>
              </a:ln>
              <a:solidFill>
                <a:sysClr val="windowText" lastClr="000000"/>
              </a:solidFill>
              <a:effectLst/>
              <a:uLnTx/>
              <a:uFillTx/>
            </a:endParaRPr>
          </a:p>
        </p:txBody>
      </p:sp>
      <p:pic>
        <p:nvPicPr>
          <p:cNvPr id="6" name="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2475" y="4628769"/>
            <a:ext cx="1531833" cy="893396"/>
          </a:xfrm>
          <a:prstGeom prst="rect">
            <a:avLst/>
          </a:prstGeom>
        </p:spPr>
      </p:pic>
      <p:grpSp>
        <p:nvGrpSpPr>
          <p:cNvPr id="25" name="24 Grupo"/>
          <p:cNvGrpSpPr/>
          <p:nvPr/>
        </p:nvGrpSpPr>
        <p:grpSpPr>
          <a:xfrm rot="10800000">
            <a:off x="-972616" y="4929833"/>
            <a:ext cx="6057151" cy="260431"/>
            <a:chOff x="5192498" y="4653136"/>
            <a:chExt cx="6057151" cy="260431"/>
          </a:xfrm>
        </p:grpSpPr>
        <p:sp>
          <p:nvSpPr>
            <p:cNvPr id="26" name="25 Rectángulo"/>
            <p:cNvSpPr/>
            <p:nvPr/>
          </p:nvSpPr>
          <p:spPr>
            <a:xfrm>
              <a:off x="5322714" y="4761955"/>
              <a:ext cx="5926935" cy="45719"/>
            </a:xfrm>
            <a:prstGeom prst="rect">
              <a:avLst/>
            </a:prstGeom>
            <a:solidFill>
              <a:srgbClr val="FB8605"/>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27" name="26 Elipse"/>
            <p:cNvSpPr/>
            <p:nvPr/>
          </p:nvSpPr>
          <p:spPr>
            <a:xfrm>
              <a:off x="5234074" y="4696174"/>
              <a:ext cx="177280" cy="177280"/>
            </a:xfrm>
            <a:prstGeom prst="ellipse">
              <a:avLst/>
            </a:prstGeom>
            <a:solidFill>
              <a:srgbClr val="FB8605"/>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35" name="34 Elipse"/>
            <p:cNvSpPr/>
            <p:nvPr/>
          </p:nvSpPr>
          <p:spPr>
            <a:xfrm>
              <a:off x="5192498" y="4653136"/>
              <a:ext cx="260431" cy="260431"/>
            </a:xfrm>
            <a:prstGeom prst="ellipse">
              <a:avLst/>
            </a:prstGeom>
            <a:noFill/>
            <a:ln w="28575">
              <a:solidFill>
                <a:srgbClr val="FDB603"/>
              </a:solidFill>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grpSp>
      <p:sp>
        <p:nvSpPr>
          <p:cNvPr id="7" name="CuadroTexto 6"/>
          <p:cNvSpPr txBox="1"/>
          <p:nvPr/>
        </p:nvSpPr>
        <p:spPr>
          <a:xfrm>
            <a:off x="167659" y="1186299"/>
            <a:ext cx="4875300"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a:ln>
                  <a:noFill/>
                </a:ln>
                <a:solidFill>
                  <a:sysClr val="windowText" lastClr="000000"/>
                </a:solidFill>
                <a:effectLst/>
                <a:uLnTx/>
                <a:uFillTx/>
              </a:rPr>
              <a:t>Colombia, anfitrión de la XXII Asamblea Ordinaria de la Comisión Latinoamericana </a:t>
            </a:r>
          </a:p>
          <a:p>
            <a:pPr marL="0" marR="0" lvl="0" indent="0" defTabSz="91440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a:ln>
                  <a:noFill/>
                </a:ln>
                <a:solidFill>
                  <a:sysClr val="windowText" lastClr="000000"/>
                </a:solidFill>
                <a:effectLst/>
                <a:uLnTx/>
                <a:uFillTx/>
              </a:rPr>
              <a:t>de Aviación Civil, CLAC</a:t>
            </a:r>
          </a:p>
        </p:txBody>
      </p:sp>
    </p:spTree>
    <p:extLst>
      <p:ext uri="{BB962C8B-B14F-4D97-AF65-F5344CB8AC3E}">
        <p14:creationId xmlns:p14="http://schemas.microsoft.com/office/powerpoint/2010/main" val="3512683301"/>
      </p:ext>
    </p:extLst>
  </p:cSld>
  <p:clrMapOvr>
    <a:masterClrMapping/>
  </p:clrMapOvr>
  <mc:AlternateContent xmlns:mc="http://schemas.openxmlformats.org/markup-compatibility/2006" xmlns:p14="http://schemas.microsoft.com/office/powerpoint/2010/main">
    <mc:Choice Requires="p14">
      <p:transition spd="slow" p14:dur="2000" advTm="18000"/>
    </mc:Choice>
    <mc:Fallback xmlns="">
      <p:transition spd="slow" advTm="18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sp>
        <p:nvSpPr>
          <p:cNvPr id="15" name="Rectángulo 14"/>
          <p:cNvSpPr/>
          <p:nvPr/>
        </p:nvSpPr>
        <p:spPr>
          <a:xfrm>
            <a:off x="4247045" y="1273113"/>
            <a:ext cx="3757868" cy="323165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_tradnl" sz="1200" b="0" i="0" u="none" strike="noStrike" kern="0" cap="none" spc="0" normalizeH="0" baseline="0" noProof="0" dirty="0">
                <a:ln>
                  <a:noFill/>
                </a:ln>
                <a:solidFill>
                  <a:sysClr val="windowText" lastClr="000000"/>
                </a:solidFill>
                <a:effectLst/>
                <a:uLnTx/>
                <a:uFillTx/>
              </a:rPr>
              <a:t>El</a:t>
            </a:r>
            <a:r>
              <a:rPr kumimoji="0" lang="es-ES_tradnl" sz="1200" b="1" i="0" u="none" strike="noStrike" kern="0" cap="none" spc="0" normalizeH="0" baseline="0" noProof="0" dirty="0">
                <a:ln>
                  <a:noFill/>
                </a:ln>
                <a:solidFill>
                  <a:sysClr val="windowText" lastClr="000000"/>
                </a:solidFill>
                <a:effectLst/>
                <a:uLnTx/>
                <a:uFillTx/>
              </a:rPr>
              <a:t> </a:t>
            </a:r>
            <a:r>
              <a:rPr kumimoji="0" lang="es-ES_tradnl" sz="1200" b="0" i="0" u="none" strike="noStrike" kern="0" cap="none" spc="0" normalizeH="0" baseline="0" noProof="0" dirty="0">
                <a:ln>
                  <a:noFill/>
                </a:ln>
                <a:solidFill>
                  <a:sysClr val="windowText" lastClr="000000"/>
                </a:solidFill>
                <a:effectLst/>
                <a:uLnTx/>
                <a:uFillTx/>
              </a:rPr>
              <a:t>encuentro que congregó a 22 autoridades de aviación civil de Latinoamérica, abrió nuevos escenarios para establecer y debatir, durante cinco días, proyectos, acciones, convenios, reglamentos y recomendaciones en materia de aviación civil. También fue un espacio valioso para que los países miembros interactuaran, compartieran opiniones, intercambiaran experiencias y afianzaran sus relaciones aerocomerciales en beneficio de los usuarios de la aviación civil.</a:t>
            </a:r>
            <a:endParaRPr kumimoji="0" lang="es-CO" sz="12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ES_tradnl" sz="1200" b="0" i="0" u="none" strike="noStrike" kern="0" cap="none" spc="0" normalizeH="0" baseline="0" noProof="0" dirty="0">
                <a:ln>
                  <a:noFill/>
                </a:ln>
                <a:solidFill>
                  <a:sysClr val="windowText" lastClr="000000"/>
                </a:solidFill>
                <a:effectLst/>
                <a:uLnTx/>
                <a:uFillTx/>
              </a:rPr>
              <a:t> </a:t>
            </a:r>
            <a:endParaRPr kumimoji="0" lang="es-CO" sz="12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ES_tradnl" sz="1200" b="0" i="0" u="none" strike="noStrike" kern="0" cap="none" spc="0" normalizeH="0" baseline="0" noProof="0" dirty="0">
                <a:ln>
                  <a:noFill/>
                </a:ln>
                <a:solidFill>
                  <a:sysClr val="windowText" lastClr="000000"/>
                </a:solidFill>
                <a:effectLst/>
                <a:uLnTx/>
                <a:uFillTx/>
              </a:rPr>
              <a:t>Dentro de los temas debatidos, estuvieron el impacto en los cambios climáticos en la aviación y los factores decisivos para implementar nuevas medidas de seguridad operacional.  Además, los miembros de la CLAC analizaron otras alternativas como el uso  de biocombustible, que permitirá reducir la contaminación en la industria aérea.</a:t>
            </a:r>
            <a:endParaRPr kumimoji="0" lang="es-CO" sz="1200" b="0" i="0" u="none" strike="noStrike" kern="0" cap="none" spc="0" normalizeH="0" baseline="0" noProof="0" dirty="0">
              <a:ln>
                <a:noFill/>
              </a:ln>
              <a:solidFill>
                <a:sysClr val="windowText" lastClr="000000"/>
              </a:solidFill>
              <a:effectLst/>
              <a:uLnTx/>
              <a:uFillTx/>
            </a:endParaRPr>
          </a:p>
        </p:txBody>
      </p:sp>
      <p:sp>
        <p:nvSpPr>
          <p:cNvPr id="3" name="Rectángulo 2"/>
          <p:cNvSpPr/>
          <p:nvPr/>
        </p:nvSpPr>
        <p:spPr>
          <a:xfrm>
            <a:off x="384638" y="2629404"/>
            <a:ext cx="3096344" cy="1410643"/>
          </a:xfrm>
          <a:prstGeom prst="rect">
            <a:avLst/>
          </a:prstGeom>
        </p:spPr>
        <p:txBody>
          <a:bodyPr wrap="square">
            <a:sp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s-CO" sz="2000" b="1" i="0" u="none" strike="noStrike" kern="0" cap="none" spc="0" normalizeH="0" baseline="0" noProof="0" dirty="0">
                <a:ln>
                  <a:noFill/>
                </a:ln>
                <a:solidFill>
                  <a:srgbClr val="FB8605"/>
                </a:solidFill>
                <a:effectLst/>
                <a:uLnTx/>
                <a:uFillTx/>
                <a:latin typeface="Arial" panose="020B0604020202020204" pitchFamily="34" charset="0"/>
                <a:ea typeface="Calibri" panose="020F0502020204030204" pitchFamily="34" charset="0"/>
                <a:cs typeface="Arial" panose="020B0604020202020204" pitchFamily="34" charset="0"/>
              </a:rPr>
              <a:t>IMPORTANCIA DE LA</a:t>
            </a:r>
          </a:p>
          <a:p>
            <a:pPr marL="0" marR="0" lvl="0" indent="0" algn="ctr" defTabSz="914400" eaLnBrk="1" fontAlgn="auto" latinLnBrk="0" hangingPunct="1">
              <a:lnSpc>
                <a:spcPct val="115000"/>
              </a:lnSpc>
              <a:spcBef>
                <a:spcPts val="0"/>
              </a:spcBef>
              <a:spcAft>
                <a:spcPts val="1000"/>
              </a:spcAft>
              <a:buClrTx/>
              <a:buSzTx/>
              <a:buFontTx/>
              <a:buNone/>
              <a:tabLst/>
              <a:defRPr/>
            </a:pPr>
            <a:r>
              <a:rPr kumimoji="0" lang="es-CO" sz="2000" b="1" i="0" u="none" strike="noStrike" kern="0" cap="none" spc="0" normalizeH="0" baseline="0" noProof="0" dirty="0">
                <a:ln>
                  <a:noFill/>
                </a:ln>
                <a:solidFill>
                  <a:srgbClr val="FB8605"/>
                </a:solidFill>
                <a:effectLst/>
                <a:uLnTx/>
                <a:uFillTx/>
                <a:latin typeface="Arial" panose="020B0604020202020204" pitchFamily="34" charset="0"/>
                <a:ea typeface="Calibri" panose="020F0502020204030204" pitchFamily="34" charset="0"/>
                <a:cs typeface="Arial" panose="020B0604020202020204" pitchFamily="34" charset="0"/>
              </a:rPr>
              <a:t>XXII ASAMBLEA DE </a:t>
            </a:r>
          </a:p>
          <a:p>
            <a:pPr marL="0" marR="0" lvl="0" indent="0" algn="ctr" defTabSz="914400" eaLnBrk="1" fontAlgn="auto" latinLnBrk="0" hangingPunct="1">
              <a:lnSpc>
                <a:spcPct val="115000"/>
              </a:lnSpc>
              <a:spcBef>
                <a:spcPts val="0"/>
              </a:spcBef>
              <a:spcAft>
                <a:spcPts val="1000"/>
              </a:spcAft>
              <a:buClrTx/>
              <a:buSzTx/>
              <a:buFontTx/>
              <a:buNone/>
              <a:tabLst/>
              <a:defRPr/>
            </a:pPr>
            <a:r>
              <a:rPr kumimoji="0" lang="es-CO" sz="2000" b="1" i="0" u="none" strike="noStrike" kern="0" cap="none" spc="0" normalizeH="0" baseline="0" noProof="0" dirty="0">
                <a:ln>
                  <a:noFill/>
                </a:ln>
                <a:solidFill>
                  <a:srgbClr val="FB8605"/>
                </a:solidFill>
                <a:effectLst/>
                <a:uLnTx/>
                <a:uFillTx/>
                <a:latin typeface="Arial" panose="020B0604020202020204" pitchFamily="34" charset="0"/>
                <a:ea typeface="Calibri" panose="020F0502020204030204" pitchFamily="34" charset="0"/>
                <a:cs typeface="Arial" panose="020B0604020202020204" pitchFamily="34" charset="0"/>
              </a:rPr>
              <a:t>LA CLAC</a:t>
            </a:r>
          </a:p>
        </p:txBody>
      </p:sp>
      <p:sp>
        <p:nvSpPr>
          <p:cNvPr id="16" name="15 Rectángulo"/>
          <p:cNvSpPr/>
          <p:nvPr/>
        </p:nvSpPr>
        <p:spPr>
          <a:xfrm>
            <a:off x="0" y="188640"/>
            <a:ext cx="3419872" cy="504056"/>
          </a:xfrm>
          <a:prstGeom prst="rect">
            <a:avLst/>
          </a:prstGeom>
          <a:solidFill>
            <a:srgbClr val="FFDC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ysClr val="windowText" lastClr="000000"/>
              </a:solidFill>
              <a:effectLst/>
              <a:uLnTx/>
              <a:uFillTx/>
            </a:endParaRPr>
          </a:p>
        </p:txBody>
      </p:sp>
      <p:sp>
        <p:nvSpPr>
          <p:cNvPr id="17" name="16 CuadroTexto"/>
          <p:cNvSpPr txBox="1"/>
          <p:nvPr/>
        </p:nvSpPr>
        <p:spPr>
          <a:xfrm>
            <a:off x="251520" y="188640"/>
            <a:ext cx="266429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24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NOVIEMBRE</a:t>
            </a:r>
          </a:p>
        </p:txBody>
      </p:sp>
      <p:grpSp>
        <p:nvGrpSpPr>
          <p:cNvPr id="18" name="17 Grupo"/>
          <p:cNvGrpSpPr/>
          <p:nvPr/>
        </p:nvGrpSpPr>
        <p:grpSpPr>
          <a:xfrm rot="10800000">
            <a:off x="-2077366" y="4104673"/>
            <a:ext cx="6057151" cy="260431"/>
            <a:chOff x="5192498" y="4653136"/>
            <a:chExt cx="6057151" cy="260431"/>
          </a:xfrm>
        </p:grpSpPr>
        <p:sp>
          <p:nvSpPr>
            <p:cNvPr id="19" name="18 Rectángulo"/>
            <p:cNvSpPr/>
            <p:nvPr/>
          </p:nvSpPr>
          <p:spPr>
            <a:xfrm>
              <a:off x="5322714" y="4761955"/>
              <a:ext cx="5926935" cy="45719"/>
            </a:xfrm>
            <a:prstGeom prst="rect">
              <a:avLst/>
            </a:prstGeom>
            <a:solidFill>
              <a:srgbClr val="FB8605"/>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20" name="19 Elipse"/>
            <p:cNvSpPr/>
            <p:nvPr/>
          </p:nvSpPr>
          <p:spPr>
            <a:xfrm>
              <a:off x="5234074" y="4696174"/>
              <a:ext cx="177280" cy="177280"/>
            </a:xfrm>
            <a:prstGeom prst="ellipse">
              <a:avLst/>
            </a:prstGeom>
            <a:solidFill>
              <a:srgbClr val="FB8605"/>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21" name="20 Elipse"/>
            <p:cNvSpPr/>
            <p:nvPr/>
          </p:nvSpPr>
          <p:spPr>
            <a:xfrm>
              <a:off x="5192498" y="4653136"/>
              <a:ext cx="260431" cy="260431"/>
            </a:xfrm>
            <a:prstGeom prst="ellipse">
              <a:avLst/>
            </a:prstGeom>
            <a:noFill/>
            <a:ln w="28575">
              <a:solidFill>
                <a:srgbClr val="FDB603"/>
              </a:solidFill>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grpSp>
      <p:sp>
        <p:nvSpPr>
          <p:cNvPr id="23" name="22 Elipse"/>
          <p:cNvSpPr/>
          <p:nvPr/>
        </p:nvSpPr>
        <p:spPr>
          <a:xfrm>
            <a:off x="3480983" y="332656"/>
            <a:ext cx="5123466" cy="5112568"/>
          </a:xfrm>
          <a:prstGeom prst="ellipse">
            <a:avLst/>
          </a:prstGeom>
          <a:noFill/>
          <a:ln>
            <a:solidFill>
              <a:srgbClr val="FB8605"/>
            </a:solidFill>
            <a:prstDash val="dashDot"/>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black"/>
              </a:solidFill>
              <a:effectLst/>
              <a:uLnTx/>
              <a:uFillTx/>
            </a:endParaRPr>
          </a:p>
        </p:txBody>
      </p:sp>
      <p:sp>
        <p:nvSpPr>
          <p:cNvPr id="26" name="25 Elipse"/>
          <p:cNvSpPr/>
          <p:nvPr/>
        </p:nvSpPr>
        <p:spPr>
          <a:xfrm>
            <a:off x="4757809" y="565913"/>
            <a:ext cx="258121" cy="258121"/>
          </a:xfrm>
          <a:prstGeom prst="ellipse">
            <a:avLst/>
          </a:prstGeom>
          <a:solidFill>
            <a:srgbClr val="FB8605"/>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black"/>
              </a:solidFill>
              <a:effectLst/>
              <a:uLnTx/>
              <a:uFillTx/>
            </a:endParaRPr>
          </a:p>
        </p:txBody>
      </p:sp>
      <p:sp>
        <p:nvSpPr>
          <p:cNvPr id="27" name="26 Elipse"/>
          <p:cNvSpPr/>
          <p:nvPr/>
        </p:nvSpPr>
        <p:spPr>
          <a:xfrm>
            <a:off x="5033958" y="565913"/>
            <a:ext cx="258121" cy="258121"/>
          </a:xfrm>
          <a:prstGeom prst="ellipse">
            <a:avLst/>
          </a:prstGeom>
          <a:solidFill>
            <a:srgbClr val="FB8605"/>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black"/>
              </a:solidFill>
              <a:effectLst/>
              <a:uLnTx/>
              <a:uFillTx/>
            </a:endParaRPr>
          </a:p>
        </p:txBody>
      </p:sp>
      <p:sp>
        <p:nvSpPr>
          <p:cNvPr id="28" name="27 Elipse"/>
          <p:cNvSpPr/>
          <p:nvPr/>
        </p:nvSpPr>
        <p:spPr>
          <a:xfrm>
            <a:off x="7589068" y="4365104"/>
            <a:ext cx="258121" cy="258121"/>
          </a:xfrm>
          <a:prstGeom prst="ellipse">
            <a:avLst/>
          </a:prstGeom>
          <a:solidFill>
            <a:srgbClr val="FB8605"/>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black"/>
              </a:solidFill>
              <a:effectLst/>
              <a:uLnTx/>
              <a:uFillTx/>
            </a:endParaRPr>
          </a:p>
        </p:txBody>
      </p:sp>
      <p:sp>
        <p:nvSpPr>
          <p:cNvPr id="29" name="28 Elipse"/>
          <p:cNvSpPr/>
          <p:nvPr/>
        </p:nvSpPr>
        <p:spPr>
          <a:xfrm>
            <a:off x="7865217" y="4365104"/>
            <a:ext cx="258121" cy="258121"/>
          </a:xfrm>
          <a:prstGeom prst="ellipse">
            <a:avLst/>
          </a:prstGeom>
          <a:solidFill>
            <a:srgbClr val="FB8605"/>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black"/>
              </a:solidFill>
              <a:effectLst/>
              <a:uLnTx/>
              <a:uFillTx/>
            </a:endParaRPr>
          </a:p>
        </p:txBody>
      </p:sp>
      <p:pic>
        <p:nvPicPr>
          <p:cNvPr id="2" name="1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1505" y="1550809"/>
            <a:ext cx="1482610" cy="864689"/>
          </a:xfrm>
          <a:prstGeom prst="rect">
            <a:avLst/>
          </a:prstGeom>
        </p:spPr>
      </p:pic>
      <p:pic>
        <p:nvPicPr>
          <p:cNvPr id="4" name="3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8480" y="4491088"/>
            <a:ext cx="1236777" cy="1170451"/>
          </a:xfrm>
          <a:prstGeom prst="rect">
            <a:avLst/>
          </a:prstGeom>
        </p:spPr>
      </p:pic>
      <p:pic>
        <p:nvPicPr>
          <p:cNvPr id="6" name="5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6876" y="17092"/>
            <a:ext cx="1247401" cy="1247401"/>
          </a:xfrm>
          <a:prstGeom prst="rect">
            <a:avLst/>
          </a:prstGeom>
        </p:spPr>
      </p:pic>
      <p:pic>
        <p:nvPicPr>
          <p:cNvPr id="8" name="7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67848" y="3495140"/>
            <a:ext cx="726542" cy="544907"/>
          </a:xfrm>
          <a:prstGeom prst="rect">
            <a:avLst/>
          </a:prstGeom>
        </p:spPr>
      </p:pic>
    </p:spTree>
    <p:extLst>
      <p:ext uri="{BB962C8B-B14F-4D97-AF65-F5344CB8AC3E}">
        <p14:creationId xmlns:p14="http://schemas.microsoft.com/office/powerpoint/2010/main" val="997447802"/>
      </p:ext>
    </p:extLst>
  </p:cSld>
  <p:clrMapOvr>
    <a:masterClrMapping/>
  </p:clrMapOvr>
  <mc:AlternateContent xmlns:mc="http://schemas.openxmlformats.org/markup-compatibility/2006" xmlns:p14="http://schemas.microsoft.com/office/powerpoint/2010/main">
    <mc:Choice Requires="p14">
      <p:transition spd="slow" p14:dur="2000" advTm="18000"/>
    </mc:Choice>
    <mc:Fallback xmlns="">
      <p:transition spd="slow" advTm="18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sp>
        <p:nvSpPr>
          <p:cNvPr id="4" name="Rectángulo 3"/>
          <p:cNvSpPr/>
          <p:nvPr/>
        </p:nvSpPr>
        <p:spPr>
          <a:xfrm>
            <a:off x="3059832" y="3068960"/>
            <a:ext cx="2409570" cy="1198277"/>
          </a:xfrm>
          <a:prstGeom prst="rect">
            <a:avLst/>
          </a:prstGeom>
        </p:spPr>
        <p:txBody>
          <a:bodyPr wrap="none">
            <a:sp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s-CO" sz="1600" b="1" i="0" u="none" strike="noStrike" kern="0" cap="none" spc="0" normalizeH="0" baseline="0" noProof="0" dirty="0">
                <a:ln>
                  <a:noFill/>
                </a:ln>
                <a:solidFill>
                  <a:srgbClr val="FB8605"/>
                </a:solidFill>
                <a:effectLst/>
                <a:uLnTx/>
                <a:uFillTx/>
                <a:latin typeface="Arial" panose="020B0604020202020204" pitchFamily="34" charset="0"/>
                <a:ea typeface="Calibri" panose="020F0502020204030204" pitchFamily="34" charset="0"/>
                <a:cs typeface="Arial" panose="020B0604020202020204" pitchFamily="34" charset="0"/>
              </a:rPr>
              <a:t>COLOMBIA </a:t>
            </a:r>
          </a:p>
          <a:p>
            <a:pPr marL="0" marR="0" lvl="0" indent="0" algn="ctr" defTabSz="914400" eaLnBrk="1" fontAlgn="auto" latinLnBrk="0" hangingPunct="1">
              <a:lnSpc>
                <a:spcPct val="115000"/>
              </a:lnSpc>
              <a:spcBef>
                <a:spcPts val="0"/>
              </a:spcBef>
              <a:spcAft>
                <a:spcPts val="1000"/>
              </a:spcAft>
              <a:buClrTx/>
              <a:buSzTx/>
              <a:buFontTx/>
              <a:buNone/>
              <a:tabLst/>
              <a:defRPr/>
            </a:pPr>
            <a:r>
              <a:rPr kumimoji="0" lang="es-CO" sz="1600" b="1" i="0" u="none" strike="noStrike" kern="0" cap="none" spc="0" normalizeH="0" baseline="0" noProof="0" dirty="0">
                <a:ln>
                  <a:noFill/>
                </a:ln>
                <a:solidFill>
                  <a:srgbClr val="FB8605"/>
                </a:solidFill>
                <a:effectLst/>
                <a:uLnTx/>
                <a:uFillTx/>
                <a:latin typeface="Arial" panose="020B0604020202020204" pitchFamily="34" charset="0"/>
                <a:ea typeface="Calibri" panose="020F0502020204030204" pitchFamily="34" charset="0"/>
                <a:cs typeface="Arial" panose="020B0604020202020204" pitchFamily="34" charset="0"/>
              </a:rPr>
              <a:t>EN EL MUNDO </a:t>
            </a:r>
          </a:p>
          <a:p>
            <a:pPr marL="0" marR="0" lvl="0" indent="0" algn="ctr" defTabSz="914400" eaLnBrk="1" fontAlgn="auto" latinLnBrk="0" hangingPunct="1">
              <a:lnSpc>
                <a:spcPct val="115000"/>
              </a:lnSpc>
              <a:spcBef>
                <a:spcPts val="0"/>
              </a:spcBef>
              <a:spcAft>
                <a:spcPts val="1000"/>
              </a:spcAft>
              <a:buClrTx/>
              <a:buSzTx/>
              <a:buFontTx/>
              <a:buNone/>
              <a:tabLst/>
              <a:defRPr/>
            </a:pPr>
            <a:r>
              <a:rPr kumimoji="0" lang="es-CO" sz="1600" b="1" i="0" u="none" strike="noStrike" kern="0" cap="none" spc="0" normalizeH="0" baseline="0" noProof="0" dirty="0">
                <a:ln>
                  <a:noFill/>
                </a:ln>
                <a:solidFill>
                  <a:srgbClr val="FB8605"/>
                </a:solidFill>
                <a:effectLst/>
                <a:uLnTx/>
                <a:uFillTx/>
                <a:latin typeface="Arial" panose="020B0604020202020204" pitchFamily="34" charset="0"/>
                <a:ea typeface="Calibri" panose="020F0502020204030204" pitchFamily="34" charset="0"/>
                <a:cs typeface="Arial" panose="020B0604020202020204" pitchFamily="34" charset="0"/>
              </a:rPr>
              <a:t>DE LA AVIACIÓN CIVIL</a:t>
            </a:r>
          </a:p>
        </p:txBody>
      </p:sp>
      <p:sp>
        <p:nvSpPr>
          <p:cNvPr id="10" name="9 Rectángulo"/>
          <p:cNvSpPr/>
          <p:nvPr/>
        </p:nvSpPr>
        <p:spPr>
          <a:xfrm>
            <a:off x="0" y="188640"/>
            <a:ext cx="3419872" cy="504056"/>
          </a:xfrm>
          <a:prstGeom prst="rect">
            <a:avLst/>
          </a:prstGeom>
          <a:solidFill>
            <a:srgbClr val="FFDC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ysClr val="windowText" lastClr="000000"/>
              </a:solidFill>
              <a:effectLst/>
              <a:uLnTx/>
              <a:uFillTx/>
            </a:endParaRPr>
          </a:p>
        </p:txBody>
      </p:sp>
      <p:sp>
        <p:nvSpPr>
          <p:cNvPr id="12" name="11 CuadroTexto"/>
          <p:cNvSpPr txBox="1"/>
          <p:nvPr/>
        </p:nvSpPr>
        <p:spPr>
          <a:xfrm>
            <a:off x="251520" y="188640"/>
            <a:ext cx="266429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24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NOVIEMBRE</a:t>
            </a:r>
          </a:p>
        </p:txBody>
      </p:sp>
      <p:sp>
        <p:nvSpPr>
          <p:cNvPr id="6" name="5 Forma libre"/>
          <p:cNvSpPr/>
          <p:nvPr/>
        </p:nvSpPr>
        <p:spPr>
          <a:xfrm>
            <a:off x="3275856" y="836712"/>
            <a:ext cx="1807720" cy="2077839"/>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chemeClr val="accent6">
              <a:lumMod val="40000"/>
              <a:lumOff val="6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84250" tIns="314769" rIns="284251" bIns="314768" numCol="1" spcCol="1270" anchor="ctr" anchorCtr="0">
            <a:noAutofit/>
          </a:bodyPr>
          <a:lstStyle/>
          <a:p>
            <a:pPr marL="0" marR="0" lvl="0" indent="0" algn="ctr" defTabSz="933450" eaLnBrk="1" fontAlgn="auto" latinLnBrk="0" hangingPunct="1">
              <a:lnSpc>
                <a:spcPct val="90000"/>
              </a:lnSpc>
              <a:spcBef>
                <a:spcPct val="0"/>
              </a:spcBef>
              <a:spcAft>
                <a:spcPct val="35000"/>
              </a:spcAft>
              <a:buClrTx/>
              <a:buSzTx/>
              <a:buFontTx/>
              <a:buNone/>
              <a:tabLst/>
              <a:defRPr/>
            </a:pPr>
            <a:endParaRPr kumimoji="0" lang="es-CO" sz="2100" b="0" i="0" u="none" strike="noStrike" kern="1200" cap="none" spc="0" normalizeH="0" baseline="0" noProof="0" dirty="0">
              <a:ln>
                <a:noFill/>
              </a:ln>
              <a:solidFill>
                <a:sysClr val="windowText" lastClr="000000"/>
              </a:solidFill>
              <a:effectLst/>
              <a:uLnTx/>
              <a:uFillTx/>
            </a:endParaRPr>
          </a:p>
        </p:txBody>
      </p:sp>
      <p:sp>
        <p:nvSpPr>
          <p:cNvPr id="9" name="8 Forma libre"/>
          <p:cNvSpPr/>
          <p:nvPr/>
        </p:nvSpPr>
        <p:spPr>
          <a:xfrm>
            <a:off x="928352" y="972253"/>
            <a:ext cx="1771439" cy="2036136"/>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chemeClr val="accent6">
              <a:lumMod val="20000"/>
              <a:lumOff val="8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04240" tIns="234759" rIns="204241" bIns="234758" numCol="1" spcCol="1270" anchor="ctr" anchorCtr="0">
            <a:noAutofit/>
          </a:bodyPr>
          <a:lstStyle/>
          <a:p>
            <a:pPr marL="0" marR="0" lvl="0" indent="0" algn="ctr" defTabSz="1600200" eaLnBrk="1" fontAlgn="auto" latinLnBrk="0" hangingPunct="1">
              <a:lnSpc>
                <a:spcPct val="90000"/>
              </a:lnSpc>
              <a:spcBef>
                <a:spcPct val="0"/>
              </a:spcBef>
              <a:spcAft>
                <a:spcPct val="35000"/>
              </a:spcAft>
              <a:buClrTx/>
              <a:buSzTx/>
              <a:buFontTx/>
              <a:buNone/>
              <a:tabLst/>
              <a:defRPr/>
            </a:pPr>
            <a:endParaRPr kumimoji="0" lang="es-CO" sz="3600" b="0" i="0" u="none" strike="noStrike" kern="1200" cap="none" spc="0" normalizeH="0" baseline="0" noProof="0">
              <a:ln>
                <a:noFill/>
              </a:ln>
              <a:solidFill>
                <a:sysClr val="windowText" lastClr="000000"/>
              </a:solidFill>
              <a:effectLst/>
              <a:uLnTx/>
              <a:uFillTx/>
            </a:endParaRPr>
          </a:p>
        </p:txBody>
      </p:sp>
      <p:sp>
        <p:nvSpPr>
          <p:cNvPr id="13" name="12 Forma libre"/>
          <p:cNvSpPr/>
          <p:nvPr/>
        </p:nvSpPr>
        <p:spPr>
          <a:xfrm>
            <a:off x="5652120" y="219222"/>
            <a:ext cx="2448272" cy="2695329"/>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chemeClr val="accent6">
              <a:lumMod val="60000"/>
              <a:lumOff val="4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84250" tIns="314769" rIns="284251" bIns="314768" numCol="1" spcCol="1270" anchor="ctr" anchorCtr="0">
            <a:noAutofit/>
          </a:bodyPr>
          <a:lstStyle/>
          <a:p>
            <a:pPr marL="0" marR="0" lvl="0" indent="0" algn="ctr" defTabSz="933450" eaLnBrk="1" fontAlgn="auto" latinLnBrk="0" hangingPunct="1">
              <a:lnSpc>
                <a:spcPct val="90000"/>
              </a:lnSpc>
              <a:spcBef>
                <a:spcPct val="0"/>
              </a:spcBef>
              <a:spcAft>
                <a:spcPct val="35000"/>
              </a:spcAft>
              <a:buClrTx/>
              <a:buSzTx/>
              <a:buFontTx/>
              <a:buNone/>
              <a:tabLst/>
              <a:defRPr/>
            </a:pPr>
            <a:endParaRPr kumimoji="0" lang="es-CO" sz="2100" b="0" i="0" u="none" strike="noStrike" kern="1200" cap="none" spc="0" normalizeH="0" baseline="0" noProof="0">
              <a:ln>
                <a:noFill/>
              </a:ln>
              <a:solidFill>
                <a:sysClr val="windowText" lastClr="000000"/>
              </a:solidFill>
              <a:effectLst/>
              <a:uLnTx/>
              <a:uFillTx/>
            </a:endParaRPr>
          </a:p>
        </p:txBody>
      </p:sp>
      <p:sp>
        <p:nvSpPr>
          <p:cNvPr id="14" name="13 Rectángulo"/>
          <p:cNvSpPr/>
          <p:nvPr/>
        </p:nvSpPr>
        <p:spPr>
          <a:xfrm>
            <a:off x="-450842" y="2525116"/>
            <a:ext cx="1626989" cy="90388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14 Forma libre"/>
          <p:cNvSpPr/>
          <p:nvPr/>
        </p:nvSpPr>
        <p:spPr>
          <a:xfrm>
            <a:off x="542899" y="3293862"/>
            <a:ext cx="1929809" cy="2218170"/>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chemeClr val="accent6">
              <a:lumMod val="7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04240" tIns="234759" rIns="204241" bIns="234758" numCol="1" spcCol="1270" anchor="ctr" anchorCtr="0">
            <a:noAutofit/>
          </a:bodyPr>
          <a:lstStyle/>
          <a:p>
            <a:pPr marL="0" marR="0" lvl="0" indent="0" algn="ctr" defTabSz="1600200" eaLnBrk="1" fontAlgn="auto" latinLnBrk="0" hangingPunct="1">
              <a:lnSpc>
                <a:spcPct val="90000"/>
              </a:lnSpc>
              <a:spcBef>
                <a:spcPct val="0"/>
              </a:spcBef>
              <a:spcAft>
                <a:spcPct val="35000"/>
              </a:spcAft>
              <a:buClrTx/>
              <a:buSzTx/>
              <a:buFontTx/>
              <a:buNone/>
              <a:tabLst/>
              <a:defRPr/>
            </a:pPr>
            <a:endParaRPr kumimoji="0" lang="es-CO" sz="3600" b="0" i="0" u="none" strike="noStrike" kern="1200" cap="none" spc="0" normalizeH="0" baseline="0" noProof="0">
              <a:ln>
                <a:noFill/>
              </a:ln>
              <a:solidFill>
                <a:sysClr val="windowText" lastClr="000000"/>
              </a:solidFill>
              <a:effectLst/>
              <a:uLnTx/>
              <a:uFillTx/>
            </a:endParaRPr>
          </a:p>
        </p:txBody>
      </p:sp>
      <p:sp>
        <p:nvSpPr>
          <p:cNvPr id="17" name="16 Rectángulo"/>
          <p:cNvSpPr/>
          <p:nvPr/>
        </p:nvSpPr>
        <p:spPr>
          <a:xfrm>
            <a:off x="3291233" y="3803809"/>
            <a:ext cx="1681222" cy="90388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ysClr val="windowText" lastClr="000000"/>
              </a:solidFill>
              <a:effectLst/>
              <a:uLnTx/>
              <a:uFillTx/>
            </a:endParaRPr>
          </a:p>
        </p:txBody>
      </p:sp>
      <p:sp>
        <p:nvSpPr>
          <p:cNvPr id="21" name="20 Forma libre"/>
          <p:cNvSpPr/>
          <p:nvPr/>
        </p:nvSpPr>
        <p:spPr>
          <a:xfrm>
            <a:off x="6095534" y="3156493"/>
            <a:ext cx="2004858" cy="2304434"/>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D4650A"/>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04240" tIns="234759" rIns="204241" bIns="234758" numCol="1" spcCol="1270" anchor="ctr" anchorCtr="0">
            <a:noAutofit/>
          </a:bodyPr>
          <a:lstStyle/>
          <a:p>
            <a:pPr marL="0" marR="0" lvl="0" indent="0" algn="ctr" defTabSz="1600200" eaLnBrk="1" fontAlgn="auto" latinLnBrk="0" hangingPunct="1">
              <a:lnSpc>
                <a:spcPct val="90000"/>
              </a:lnSpc>
              <a:spcBef>
                <a:spcPct val="0"/>
              </a:spcBef>
              <a:spcAft>
                <a:spcPct val="35000"/>
              </a:spcAft>
              <a:buClrTx/>
              <a:buSzTx/>
              <a:buFontTx/>
              <a:buNone/>
              <a:tabLst/>
              <a:defRPr/>
            </a:pPr>
            <a:endParaRPr kumimoji="0" lang="es-CO" sz="3600" b="0" i="0" u="none" strike="noStrike" kern="1200" cap="none" spc="0" normalizeH="0" baseline="0" noProof="0">
              <a:ln>
                <a:noFill/>
              </a:ln>
              <a:solidFill>
                <a:sysClr val="windowText" lastClr="000000"/>
              </a:solidFill>
              <a:effectLst/>
              <a:uLnTx/>
              <a:uFillTx/>
            </a:endParaRPr>
          </a:p>
        </p:txBody>
      </p:sp>
      <p:sp>
        <p:nvSpPr>
          <p:cNvPr id="23" name="22 Rectángulo"/>
          <p:cNvSpPr/>
          <p:nvPr/>
        </p:nvSpPr>
        <p:spPr>
          <a:xfrm>
            <a:off x="899592" y="1529064"/>
            <a:ext cx="1782632" cy="954107"/>
          </a:xfrm>
          <a:prstGeom prst="rect">
            <a:avLst/>
          </a:prstGeom>
        </p:spPr>
        <p:txBody>
          <a:bodyPr wrap="square">
            <a:spAutoFit/>
          </a:bodyPr>
          <a:lstStyle/>
          <a:p>
            <a:pPr marL="171450" marR="0" lvl="0" indent="-171450" algn="ctr"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CO" sz="1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Colombia hoy es un referente de la aviación civil en Latinoamérica.</a:t>
            </a:r>
          </a:p>
        </p:txBody>
      </p:sp>
      <p:sp>
        <p:nvSpPr>
          <p:cNvPr id="24" name="23 Rectángulo"/>
          <p:cNvSpPr/>
          <p:nvPr/>
        </p:nvSpPr>
        <p:spPr>
          <a:xfrm>
            <a:off x="3156897" y="1265766"/>
            <a:ext cx="1919159" cy="1292662"/>
          </a:xfrm>
          <a:prstGeom prst="rect">
            <a:avLst/>
          </a:prstGeom>
        </p:spPr>
        <p:txBody>
          <a:bodyPr wrap="square">
            <a:spAutoFit/>
          </a:bodyPr>
          <a:lstStyle/>
          <a:p>
            <a:pPr marL="171450" marR="0" lvl="0" indent="-171450" algn="ctr"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CO" sz="13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Promueve el desarrollo del transporte aéreo en condiciones de seguridad, eficiencia y oportunidad.</a:t>
            </a:r>
          </a:p>
        </p:txBody>
      </p:sp>
      <p:sp>
        <p:nvSpPr>
          <p:cNvPr id="25" name="24 Rectángulo"/>
          <p:cNvSpPr/>
          <p:nvPr/>
        </p:nvSpPr>
        <p:spPr>
          <a:xfrm>
            <a:off x="5580112" y="749166"/>
            <a:ext cx="2520280" cy="1754326"/>
          </a:xfrm>
          <a:prstGeom prst="rect">
            <a:avLst/>
          </a:prstGeom>
        </p:spPr>
        <p:txBody>
          <a:bodyPr wrap="square">
            <a:spAutoFit/>
          </a:bodyPr>
          <a:lstStyle/>
          <a:p>
            <a:pPr marL="171450" marR="0" lvl="0" indent="-171450" algn="ctr"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CO"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Cuenta con un plan de infraestructura de más de tres billones de pesos con el que el Gobierno Nacional busca renovar 48 aeropuertos en 28 departamentos durante el período 2014-2018 y mejorar la competitividad y conectividad aérea.</a:t>
            </a:r>
          </a:p>
        </p:txBody>
      </p:sp>
      <p:sp>
        <p:nvSpPr>
          <p:cNvPr id="26" name="25 Rectángulo"/>
          <p:cNvSpPr/>
          <p:nvPr/>
        </p:nvSpPr>
        <p:spPr>
          <a:xfrm>
            <a:off x="512676" y="3645024"/>
            <a:ext cx="1899084" cy="1708160"/>
          </a:xfrm>
          <a:prstGeom prst="rect">
            <a:avLst/>
          </a:prstGeom>
        </p:spPr>
        <p:txBody>
          <a:bodyPr wrap="square">
            <a:spAutoFit/>
          </a:bodyPr>
          <a:lstStyle/>
          <a:p>
            <a:pPr marL="171450" marR="0" lvl="0" indent="-171450" algn="ctr"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CO" sz="105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El compromiso del Gobierno Nacional es seguir impulsando el sector aéreo bajo el concepto de la aviación para la paz para integrar y conectar a todas las regiones del país y beneficiar a todos los colombianos.</a:t>
            </a:r>
          </a:p>
        </p:txBody>
      </p:sp>
      <p:sp>
        <p:nvSpPr>
          <p:cNvPr id="27" name="26 Rectángulo"/>
          <p:cNvSpPr/>
          <p:nvPr/>
        </p:nvSpPr>
        <p:spPr>
          <a:xfrm>
            <a:off x="6156176" y="3587532"/>
            <a:ext cx="1800200" cy="1569660"/>
          </a:xfrm>
          <a:prstGeom prst="rect">
            <a:avLst/>
          </a:prstGeom>
        </p:spPr>
        <p:txBody>
          <a:bodyPr wrap="square">
            <a:spAutoFit/>
          </a:bodyPr>
          <a:lstStyle/>
          <a:p>
            <a:pPr marL="171450" marR="0" lvl="0" indent="-171450" algn="ctr"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CO" sz="12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El objetivo principal es brindar todas las facilidades, alternativas y conexiones para que el 100% de los colombianos pueda montar en avión.</a:t>
            </a:r>
          </a:p>
        </p:txBody>
      </p:sp>
      <p:pic>
        <p:nvPicPr>
          <p:cNvPr id="29" name="28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0150" y="4402947"/>
            <a:ext cx="1607130" cy="1207233"/>
          </a:xfrm>
          <a:prstGeom prst="rect">
            <a:avLst/>
          </a:prstGeom>
        </p:spPr>
      </p:pic>
      <p:pic>
        <p:nvPicPr>
          <p:cNvPr id="30" name="29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9041" y="4402947"/>
            <a:ext cx="1052736" cy="1052736"/>
          </a:xfrm>
          <a:prstGeom prst="rect">
            <a:avLst/>
          </a:prstGeom>
        </p:spPr>
      </p:pic>
    </p:spTree>
    <p:extLst>
      <p:ext uri="{BB962C8B-B14F-4D97-AF65-F5344CB8AC3E}">
        <p14:creationId xmlns:p14="http://schemas.microsoft.com/office/powerpoint/2010/main" val="3670567017"/>
      </p:ext>
    </p:extLst>
  </p:cSld>
  <p:clrMapOvr>
    <a:masterClrMapping/>
  </p:clrMapOvr>
  <mc:AlternateContent xmlns:mc="http://schemas.openxmlformats.org/markup-compatibility/2006" xmlns:p14="http://schemas.microsoft.com/office/powerpoint/2010/main">
    <mc:Choice Requires="p14">
      <p:transition spd="slow" p14:dur="2000" advTm="19000"/>
    </mc:Choice>
    <mc:Fallback xmlns="">
      <p:transition spd="slow" advTm="19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graphicFrame>
        <p:nvGraphicFramePr>
          <p:cNvPr id="6" name="5 Diagrama"/>
          <p:cNvGraphicFramePr/>
          <p:nvPr>
            <p:extLst>
              <p:ext uri="{D42A27DB-BD31-4B8C-83A1-F6EECF244321}">
                <p14:modId xmlns:p14="http://schemas.microsoft.com/office/powerpoint/2010/main" val="3973044097"/>
              </p:ext>
            </p:extLst>
          </p:nvPr>
        </p:nvGraphicFramePr>
        <p:xfrm>
          <a:off x="4211960" y="1119462"/>
          <a:ext cx="5233777" cy="42537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Rectángulo 20"/>
          <p:cNvSpPr/>
          <p:nvPr/>
        </p:nvSpPr>
        <p:spPr>
          <a:xfrm>
            <a:off x="0" y="134398"/>
            <a:ext cx="7524328" cy="558298"/>
          </a:xfrm>
          <a:prstGeom prst="rect">
            <a:avLst/>
          </a:prstGeom>
          <a:solidFill>
            <a:srgbClr val="F7FF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srgbClr val="F0FDB9"/>
              </a:solidFill>
              <a:latin typeface="Arial" panose="020B0604020202020204" pitchFamily="34" charset="0"/>
              <a:cs typeface="Arial" panose="020B0604020202020204" pitchFamily="34" charset="0"/>
            </a:endParaRPr>
          </a:p>
        </p:txBody>
      </p:sp>
      <p:sp>
        <p:nvSpPr>
          <p:cNvPr id="4" name="Rectángulo 3"/>
          <p:cNvSpPr/>
          <p:nvPr/>
        </p:nvSpPr>
        <p:spPr>
          <a:xfrm>
            <a:off x="179512" y="205190"/>
            <a:ext cx="4968552" cy="415498"/>
          </a:xfrm>
          <a:prstGeom prst="rect">
            <a:avLst/>
          </a:prstGeom>
        </p:spPr>
        <p:txBody>
          <a:bodyPr wrap="square">
            <a:spAutoFit/>
          </a:bodyPr>
          <a:lstStyle/>
          <a:p>
            <a:pPr defTabSz="685800"/>
            <a:r>
              <a:rPr lang="es-CO" sz="2100" b="1" kern="0" dirty="0">
                <a:solidFill>
                  <a:sysClr val="windowText" lastClr="000000"/>
                </a:solidFill>
                <a:latin typeface="Arial" panose="020B0604020202020204" pitchFamily="34" charset="0"/>
                <a:cs typeface="Arial" panose="020B0604020202020204" pitchFamily="34" charset="0"/>
              </a:rPr>
              <a:t>INFORMES ENTES DE CONTROL</a:t>
            </a:r>
          </a:p>
        </p:txBody>
      </p:sp>
      <p:pic>
        <p:nvPicPr>
          <p:cNvPr id="2" name="Imagen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524328" y="1911550"/>
            <a:ext cx="1573522" cy="1169078"/>
          </a:xfrm>
          <a:prstGeom prst="rect">
            <a:avLst/>
          </a:prstGeom>
        </p:spPr>
      </p:pic>
      <p:sp>
        <p:nvSpPr>
          <p:cNvPr id="14" name="13 Rectángulo redondeado"/>
          <p:cNvSpPr/>
          <p:nvPr/>
        </p:nvSpPr>
        <p:spPr>
          <a:xfrm>
            <a:off x="7668344" y="2970074"/>
            <a:ext cx="1699376" cy="59766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14 Rectángulo"/>
          <p:cNvSpPr/>
          <p:nvPr/>
        </p:nvSpPr>
        <p:spPr>
          <a:xfrm>
            <a:off x="7715404" y="3080628"/>
            <a:ext cx="1428596" cy="369332"/>
          </a:xfrm>
          <a:prstGeom prst="rect">
            <a:avLst/>
          </a:prstGeom>
        </p:spPr>
        <p:txBody>
          <a:bodyPr wrap="none">
            <a:spAutoFit/>
          </a:bodyPr>
          <a:lstStyle/>
          <a:p>
            <a:r>
              <a:rPr lang="es-CO" b="1" kern="0" dirty="0">
                <a:latin typeface="Arial" panose="020B0604020202020204" pitchFamily="34" charset="0"/>
                <a:cs typeface="Arial" panose="020B0604020202020204" pitchFamily="34" charset="0"/>
              </a:rPr>
              <a:t>Resultados</a:t>
            </a:r>
            <a:endParaRPr lang="es-CO" dirty="0"/>
          </a:p>
        </p:txBody>
      </p:sp>
      <p:grpSp>
        <p:nvGrpSpPr>
          <p:cNvPr id="32" name="31 Grupo"/>
          <p:cNvGrpSpPr/>
          <p:nvPr/>
        </p:nvGrpSpPr>
        <p:grpSpPr>
          <a:xfrm>
            <a:off x="278650" y="836712"/>
            <a:ext cx="5013429" cy="4752528"/>
            <a:chOff x="278650" y="836712"/>
            <a:chExt cx="5013429" cy="4752528"/>
          </a:xfrm>
        </p:grpSpPr>
        <p:sp>
          <p:nvSpPr>
            <p:cNvPr id="33" name="32 Forma libre"/>
            <p:cNvSpPr/>
            <p:nvPr/>
          </p:nvSpPr>
          <p:spPr>
            <a:xfrm>
              <a:off x="2438890" y="1787992"/>
              <a:ext cx="644733" cy="65511"/>
            </a:xfrm>
            <a:custGeom>
              <a:avLst/>
              <a:gdLst>
                <a:gd name="connsiteX0" fmla="*/ 0 w 393527"/>
                <a:gd name="connsiteY0" fmla="*/ 0 h 131023"/>
                <a:gd name="connsiteX1" fmla="*/ 213863 w 393527"/>
                <a:gd name="connsiteY1" fmla="*/ 0 h 131023"/>
                <a:gd name="connsiteX2" fmla="*/ 213863 w 393527"/>
                <a:gd name="connsiteY2" fmla="*/ 131023 h 131023"/>
                <a:gd name="connsiteX3" fmla="*/ 393527 w 393527"/>
                <a:gd name="connsiteY3" fmla="*/ 131023 h 131023"/>
              </a:gdLst>
              <a:ahLst/>
              <a:cxnLst>
                <a:cxn ang="0">
                  <a:pos x="connsiteX0" y="connsiteY0"/>
                </a:cxn>
                <a:cxn ang="0">
                  <a:pos x="connsiteX1" y="connsiteY1"/>
                </a:cxn>
                <a:cxn ang="0">
                  <a:pos x="connsiteX2" y="connsiteY2"/>
                </a:cxn>
                <a:cxn ang="0">
                  <a:pos x="connsiteX3" y="connsiteY3"/>
                </a:cxn>
              </a:cxnLst>
              <a:rect l="l" t="t" r="r" b="b"/>
              <a:pathLst>
                <a:path w="393527" h="131023">
                  <a:moveTo>
                    <a:pt x="0" y="0"/>
                  </a:moveTo>
                  <a:lnTo>
                    <a:pt x="213863" y="0"/>
                  </a:lnTo>
                  <a:lnTo>
                    <a:pt x="213863" y="131023"/>
                  </a:lnTo>
                  <a:lnTo>
                    <a:pt x="393527" y="131023"/>
                  </a:lnTo>
                </a:path>
              </a:pathLst>
            </a:custGeom>
            <a:noFill/>
            <a:ln>
              <a:tailEnd type="arrow"/>
            </a:ln>
          </p:spPr>
          <p:style>
            <a:lnRef idx="1">
              <a:schemeClr val="accent3">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198366" tIns="63252" rIns="198366" bIns="63253" numCol="1" spcCol="1270" anchor="ctr" anchorCtr="0">
              <a:noAutofit/>
            </a:bodyPr>
            <a:lstStyle/>
            <a:p>
              <a:pPr lvl="0" algn="ctr" defTabSz="222250">
                <a:lnSpc>
                  <a:spcPct val="90000"/>
                </a:lnSpc>
                <a:spcBef>
                  <a:spcPct val="0"/>
                </a:spcBef>
                <a:spcAft>
                  <a:spcPct val="35000"/>
                </a:spcAft>
              </a:pPr>
              <a:endParaRPr lang="es-CO" sz="500" kern="1200"/>
            </a:p>
          </p:txBody>
        </p:sp>
        <p:sp>
          <p:nvSpPr>
            <p:cNvPr id="34" name="33 Forma libre"/>
            <p:cNvSpPr/>
            <p:nvPr/>
          </p:nvSpPr>
          <p:spPr>
            <a:xfrm>
              <a:off x="278650" y="836712"/>
              <a:ext cx="2277127" cy="1944216"/>
            </a:xfrm>
            <a:custGeom>
              <a:avLst/>
              <a:gdLst>
                <a:gd name="connsiteX0" fmla="*/ 0 w 2270755"/>
                <a:gd name="connsiteY0" fmla="*/ 0 h 1902561"/>
                <a:gd name="connsiteX1" fmla="*/ 2270755 w 2270755"/>
                <a:gd name="connsiteY1" fmla="*/ 0 h 1902561"/>
                <a:gd name="connsiteX2" fmla="*/ 2270755 w 2270755"/>
                <a:gd name="connsiteY2" fmla="*/ 1902561 h 1902561"/>
                <a:gd name="connsiteX3" fmla="*/ 0 w 2270755"/>
                <a:gd name="connsiteY3" fmla="*/ 1902561 h 1902561"/>
                <a:gd name="connsiteX4" fmla="*/ 0 w 2270755"/>
                <a:gd name="connsiteY4" fmla="*/ 0 h 1902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755" h="1902561">
                  <a:moveTo>
                    <a:pt x="0" y="0"/>
                  </a:moveTo>
                  <a:lnTo>
                    <a:pt x="2270755" y="0"/>
                  </a:lnTo>
                  <a:lnTo>
                    <a:pt x="2270755" y="1902561"/>
                  </a:lnTo>
                  <a:lnTo>
                    <a:pt x="0" y="1902561"/>
                  </a:lnTo>
                  <a:lnTo>
                    <a:pt x="0" y="0"/>
                  </a:lnTo>
                  <a:close/>
                </a:path>
              </a:pathLst>
            </a:cu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s-CO" sz="1000" kern="1200" dirty="0">
                  <a:solidFill>
                    <a:schemeClr val="bg1"/>
                  </a:solidFill>
                  <a:latin typeface="Arial" panose="020B0604020202020204" pitchFamily="34" charset="0"/>
                  <a:cs typeface="Arial" panose="020B0604020202020204" pitchFamily="34" charset="0"/>
                </a:rPr>
                <a:t>.</a:t>
              </a:r>
              <a:endParaRPr lang="es-CO" sz="1000" b="1" kern="1200" dirty="0">
                <a:solidFill>
                  <a:schemeClr val="bg1"/>
                </a:solidFill>
                <a:latin typeface="Arial" panose="020B0604020202020204" pitchFamily="34" charset="0"/>
                <a:cs typeface="Arial" panose="020B0604020202020204" pitchFamily="34" charset="0"/>
              </a:endParaRPr>
            </a:p>
            <a:p>
              <a:pPr lvl="0" algn="ctr" defTabSz="444500">
                <a:lnSpc>
                  <a:spcPct val="90000"/>
                </a:lnSpc>
                <a:spcBef>
                  <a:spcPct val="0"/>
                </a:spcBef>
                <a:spcAft>
                  <a:spcPct val="35000"/>
                </a:spcAft>
              </a:pPr>
              <a:endParaRPr lang="es-CO" sz="1800" kern="1200" dirty="0"/>
            </a:p>
          </p:txBody>
        </p:sp>
        <p:sp>
          <p:nvSpPr>
            <p:cNvPr id="35" name="34 Forma libre"/>
            <p:cNvSpPr/>
            <p:nvPr/>
          </p:nvSpPr>
          <p:spPr>
            <a:xfrm>
              <a:off x="1375722" y="2998357"/>
              <a:ext cx="2721385" cy="421268"/>
            </a:xfrm>
            <a:custGeom>
              <a:avLst/>
              <a:gdLst>
                <a:gd name="connsiteX0" fmla="*/ 2721385 w 2721385"/>
                <a:gd name="connsiteY0" fmla="*/ 0 h 421268"/>
                <a:gd name="connsiteX1" fmla="*/ 2721385 w 2721385"/>
                <a:gd name="connsiteY1" fmla="*/ 227734 h 421268"/>
                <a:gd name="connsiteX2" fmla="*/ 0 w 2721385"/>
                <a:gd name="connsiteY2" fmla="*/ 227734 h 421268"/>
                <a:gd name="connsiteX3" fmla="*/ 0 w 2721385"/>
                <a:gd name="connsiteY3" fmla="*/ 421268 h 421268"/>
              </a:gdLst>
              <a:ahLst/>
              <a:cxnLst>
                <a:cxn ang="0">
                  <a:pos x="connsiteX0" y="connsiteY0"/>
                </a:cxn>
                <a:cxn ang="0">
                  <a:pos x="connsiteX1" y="connsiteY1"/>
                </a:cxn>
                <a:cxn ang="0">
                  <a:pos x="connsiteX2" y="connsiteY2"/>
                </a:cxn>
                <a:cxn ang="0">
                  <a:pos x="connsiteX3" y="connsiteY3"/>
                </a:cxn>
              </a:cxnLst>
              <a:rect l="l" t="t" r="r" b="b"/>
              <a:pathLst>
                <a:path w="2721385" h="421268">
                  <a:moveTo>
                    <a:pt x="2721385" y="0"/>
                  </a:moveTo>
                  <a:lnTo>
                    <a:pt x="2721385" y="227734"/>
                  </a:lnTo>
                  <a:lnTo>
                    <a:pt x="0" y="227734"/>
                  </a:lnTo>
                  <a:lnTo>
                    <a:pt x="0" y="421268"/>
                  </a:lnTo>
                </a:path>
              </a:pathLst>
            </a:custGeom>
            <a:noFill/>
            <a:ln>
              <a:tailEnd type="arrow"/>
            </a:ln>
          </p:spPr>
          <p:style>
            <a:lnRef idx="1">
              <a:schemeClr val="accent3">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1304426" tIns="208375" rIns="1304427" bIns="208375" numCol="1" spcCol="1270" anchor="ctr" anchorCtr="0">
              <a:noAutofit/>
            </a:bodyPr>
            <a:lstStyle/>
            <a:p>
              <a:pPr lvl="0" algn="ctr" defTabSz="222250">
                <a:lnSpc>
                  <a:spcPct val="90000"/>
                </a:lnSpc>
                <a:spcBef>
                  <a:spcPct val="0"/>
                </a:spcBef>
                <a:spcAft>
                  <a:spcPct val="35000"/>
                </a:spcAft>
              </a:pPr>
              <a:endParaRPr lang="es-CO" sz="500" kern="1200"/>
            </a:p>
          </p:txBody>
        </p:sp>
        <p:sp>
          <p:nvSpPr>
            <p:cNvPr id="36" name="35 Forma libre"/>
            <p:cNvSpPr/>
            <p:nvPr/>
          </p:nvSpPr>
          <p:spPr>
            <a:xfrm>
              <a:off x="3116023" y="1044629"/>
              <a:ext cx="2045196" cy="1955528"/>
            </a:xfrm>
            <a:custGeom>
              <a:avLst/>
              <a:gdLst>
                <a:gd name="connsiteX0" fmla="*/ 0 w 1962168"/>
                <a:gd name="connsiteY0" fmla="*/ 0 h 2162283"/>
                <a:gd name="connsiteX1" fmla="*/ 1962168 w 1962168"/>
                <a:gd name="connsiteY1" fmla="*/ 0 h 2162283"/>
                <a:gd name="connsiteX2" fmla="*/ 1962168 w 1962168"/>
                <a:gd name="connsiteY2" fmla="*/ 2162283 h 2162283"/>
                <a:gd name="connsiteX3" fmla="*/ 0 w 1962168"/>
                <a:gd name="connsiteY3" fmla="*/ 2162283 h 2162283"/>
                <a:gd name="connsiteX4" fmla="*/ 0 w 1962168"/>
                <a:gd name="connsiteY4" fmla="*/ 0 h 2162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168" h="2162283">
                  <a:moveTo>
                    <a:pt x="0" y="0"/>
                  </a:moveTo>
                  <a:lnTo>
                    <a:pt x="1962168" y="0"/>
                  </a:lnTo>
                  <a:lnTo>
                    <a:pt x="1962168" y="2162283"/>
                  </a:lnTo>
                  <a:lnTo>
                    <a:pt x="0" y="2162283"/>
                  </a:lnTo>
                  <a:lnTo>
                    <a:pt x="0" y="0"/>
                  </a:lnTo>
                  <a:close/>
                </a:path>
              </a:pathLst>
            </a:cu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448056" tIns="448056" rIns="448056" bIns="448056" numCol="1" spcCol="1270" anchor="ctr" anchorCtr="0">
              <a:noAutofit/>
            </a:bodyPr>
            <a:lstStyle/>
            <a:p>
              <a:pPr lvl="0" algn="ctr" defTabSz="2800350">
                <a:lnSpc>
                  <a:spcPct val="90000"/>
                </a:lnSpc>
                <a:spcBef>
                  <a:spcPct val="0"/>
                </a:spcBef>
                <a:spcAft>
                  <a:spcPct val="35000"/>
                </a:spcAft>
              </a:pPr>
              <a:endParaRPr lang="es-CO" sz="6300" kern="1200" dirty="0"/>
            </a:p>
          </p:txBody>
        </p:sp>
        <p:sp>
          <p:nvSpPr>
            <p:cNvPr id="37" name="36 Forma libre"/>
            <p:cNvSpPr/>
            <p:nvPr/>
          </p:nvSpPr>
          <p:spPr>
            <a:xfrm>
              <a:off x="2356244" y="4376281"/>
              <a:ext cx="516298" cy="91440"/>
            </a:xfrm>
            <a:custGeom>
              <a:avLst/>
              <a:gdLst>
                <a:gd name="connsiteX0" fmla="*/ 0 w 421268"/>
                <a:gd name="connsiteY0" fmla="*/ 45720 h 91440"/>
                <a:gd name="connsiteX1" fmla="*/ 421268 w 421268"/>
                <a:gd name="connsiteY1" fmla="*/ 45720 h 91440"/>
              </a:gdLst>
              <a:ahLst/>
              <a:cxnLst>
                <a:cxn ang="0">
                  <a:pos x="connsiteX0" y="connsiteY0"/>
                </a:cxn>
                <a:cxn ang="0">
                  <a:pos x="connsiteX1" y="connsiteY1"/>
                </a:cxn>
              </a:cxnLst>
              <a:rect l="l" t="t" r="r" b="b"/>
              <a:pathLst>
                <a:path w="421268" h="91440">
                  <a:moveTo>
                    <a:pt x="0" y="45720"/>
                  </a:moveTo>
                  <a:lnTo>
                    <a:pt x="421268" y="45720"/>
                  </a:lnTo>
                </a:path>
              </a:pathLst>
            </a:custGeom>
            <a:noFill/>
            <a:ln>
              <a:tailEnd type="arrow"/>
            </a:ln>
          </p:spPr>
          <p:style>
            <a:lnRef idx="1">
              <a:schemeClr val="accent3">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212037" tIns="43461" rIns="212038" bIns="43461" numCol="1" spcCol="1270" anchor="ctr" anchorCtr="0">
              <a:noAutofit/>
            </a:bodyPr>
            <a:lstStyle/>
            <a:p>
              <a:pPr lvl="0" algn="ctr" defTabSz="222250">
                <a:lnSpc>
                  <a:spcPct val="90000"/>
                </a:lnSpc>
                <a:spcBef>
                  <a:spcPct val="0"/>
                </a:spcBef>
                <a:spcAft>
                  <a:spcPct val="35000"/>
                </a:spcAft>
              </a:pPr>
              <a:endParaRPr lang="es-CO" sz="500" kern="1200"/>
            </a:p>
          </p:txBody>
        </p:sp>
        <p:sp>
          <p:nvSpPr>
            <p:cNvPr id="38" name="37 Forma libre"/>
            <p:cNvSpPr/>
            <p:nvPr/>
          </p:nvSpPr>
          <p:spPr>
            <a:xfrm>
              <a:off x="278650" y="3452025"/>
              <a:ext cx="2277126" cy="1939952"/>
            </a:xfrm>
            <a:custGeom>
              <a:avLst/>
              <a:gdLst>
                <a:gd name="connsiteX0" fmla="*/ 0 w 1964644"/>
                <a:gd name="connsiteY0" fmla="*/ 0 h 1939952"/>
                <a:gd name="connsiteX1" fmla="*/ 1964644 w 1964644"/>
                <a:gd name="connsiteY1" fmla="*/ 0 h 1939952"/>
                <a:gd name="connsiteX2" fmla="*/ 1964644 w 1964644"/>
                <a:gd name="connsiteY2" fmla="*/ 1939952 h 1939952"/>
                <a:gd name="connsiteX3" fmla="*/ 0 w 1964644"/>
                <a:gd name="connsiteY3" fmla="*/ 1939952 h 1939952"/>
                <a:gd name="connsiteX4" fmla="*/ 0 w 1964644"/>
                <a:gd name="connsiteY4" fmla="*/ 0 h 193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644" h="1939952">
                  <a:moveTo>
                    <a:pt x="0" y="0"/>
                  </a:moveTo>
                  <a:lnTo>
                    <a:pt x="1964644" y="0"/>
                  </a:lnTo>
                  <a:lnTo>
                    <a:pt x="1964644" y="1939952"/>
                  </a:lnTo>
                  <a:lnTo>
                    <a:pt x="0" y="1939952"/>
                  </a:lnTo>
                  <a:lnTo>
                    <a:pt x="0" y="0"/>
                  </a:lnTo>
                  <a:close/>
                </a:path>
              </a:pathLst>
            </a:cu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448056" tIns="448056" rIns="448056" bIns="448056" numCol="1" spcCol="1270" anchor="ctr" anchorCtr="0">
              <a:noAutofit/>
            </a:bodyPr>
            <a:lstStyle/>
            <a:p>
              <a:pPr lvl="0" algn="ctr" defTabSz="2800350">
                <a:lnSpc>
                  <a:spcPct val="90000"/>
                </a:lnSpc>
                <a:spcBef>
                  <a:spcPct val="0"/>
                </a:spcBef>
                <a:spcAft>
                  <a:spcPct val="35000"/>
                </a:spcAft>
              </a:pPr>
              <a:endParaRPr lang="es-CO" sz="6300" kern="1200" dirty="0"/>
            </a:p>
          </p:txBody>
        </p:sp>
        <p:sp>
          <p:nvSpPr>
            <p:cNvPr id="39" name="38 Forma libre"/>
            <p:cNvSpPr/>
            <p:nvPr/>
          </p:nvSpPr>
          <p:spPr>
            <a:xfrm>
              <a:off x="2872541" y="3832608"/>
              <a:ext cx="2419538" cy="1756632"/>
            </a:xfrm>
            <a:custGeom>
              <a:avLst/>
              <a:gdLst>
                <a:gd name="connsiteX0" fmla="*/ 0 w 1964644"/>
                <a:gd name="connsiteY0" fmla="*/ 0 h 1178786"/>
                <a:gd name="connsiteX1" fmla="*/ 1964644 w 1964644"/>
                <a:gd name="connsiteY1" fmla="*/ 0 h 1178786"/>
                <a:gd name="connsiteX2" fmla="*/ 1964644 w 1964644"/>
                <a:gd name="connsiteY2" fmla="*/ 1178786 h 1178786"/>
                <a:gd name="connsiteX3" fmla="*/ 0 w 1964644"/>
                <a:gd name="connsiteY3" fmla="*/ 1178786 h 1178786"/>
                <a:gd name="connsiteX4" fmla="*/ 0 w 1964644"/>
                <a:gd name="connsiteY4" fmla="*/ 0 h 117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644" h="1178786">
                  <a:moveTo>
                    <a:pt x="0" y="0"/>
                  </a:moveTo>
                  <a:lnTo>
                    <a:pt x="1964644" y="0"/>
                  </a:lnTo>
                  <a:lnTo>
                    <a:pt x="1964644" y="1178786"/>
                  </a:lnTo>
                  <a:lnTo>
                    <a:pt x="0" y="1178786"/>
                  </a:lnTo>
                  <a:lnTo>
                    <a:pt x="0" y="0"/>
                  </a:lnTo>
                  <a:close/>
                </a:path>
              </a:pathLst>
            </a:cu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277368" tIns="277368" rIns="277368" bIns="277368" numCol="1" spcCol="1270" anchor="ctr" anchorCtr="0">
              <a:noAutofit/>
            </a:bodyPr>
            <a:lstStyle/>
            <a:p>
              <a:pPr lvl="0" algn="ctr" defTabSz="1733550">
                <a:lnSpc>
                  <a:spcPct val="90000"/>
                </a:lnSpc>
                <a:spcBef>
                  <a:spcPct val="0"/>
                </a:spcBef>
                <a:spcAft>
                  <a:spcPct val="35000"/>
                </a:spcAft>
              </a:pPr>
              <a:endParaRPr lang="es-CO" sz="3900" kern="1200" dirty="0"/>
            </a:p>
          </p:txBody>
        </p:sp>
      </p:grpSp>
      <p:sp>
        <p:nvSpPr>
          <p:cNvPr id="26" name="25 Rectángulo"/>
          <p:cNvSpPr/>
          <p:nvPr/>
        </p:nvSpPr>
        <p:spPr>
          <a:xfrm>
            <a:off x="377788" y="908720"/>
            <a:ext cx="1961964" cy="646331"/>
          </a:xfrm>
          <a:prstGeom prst="rect">
            <a:avLst/>
          </a:prstGeom>
        </p:spPr>
        <p:txBody>
          <a:bodyPr wrap="square">
            <a:spAutoFit/>
          </a:bodyPr>
          <a:lstStyle/>
          <a:p>
            <a:pPr lvl="0" algn="ctr"/>
            <a:r>
              <a:rPr lang="es-CO" sz="1200" b="1" dirty="0">
                <a:solidFill>
                  <a:schemeClr val="bg1"/>
                </a:solidFill>
                <a:latin typeface="Arial" panose="020B0604020202020204" pitchFamily="34" charset="0"/>
                <a:cs typeface="Arial" panose="020B0604020202020204" pitchFamily="34" charset="0"/>
              </a:rPr>
              <a:t>Evaluación Modelo Estándar de Control Interno -MECI</a:t>
            </a:r>
            <a:endParaRPr lang="es-ES" sz="1200" dirty="0">
              <a:solidFill>
                <a:schemeClr val="bg1"/>
              </a:solidFill>
              <a:latin typeface="Arial" panose="020B0604020202020204" pitchFamily="34" charset="0"/>
              <a:cs typeface="Arial" panose="020B0604020202020204" pitchFamily="34" charset="0"/>
            </a:endParaRPr>
          </a:p>
        </p:txBody>
      </p:sp>
      <p:sp>
        <p:nvSpPr>
          <p:cNvPr id="27" name="26 Rectángulo"/>
          <p:cNvSpPr/>
          <p:nvPr/>
        </p:nvSpPr>
        <p:spPr>
          <a:xfrm>
            <a:off x="278650" y="1601505"/>
            <a:ext cx="2277126" cy="1179423"/>
          </a:xfrm>
          <a:prstGeom prst="rect">
            <a:avLst/>
          </a:prstGeom>
        </p:spPr>
        <p:txBody>
          <a:bodyPr wrap="square">
            <a:spAutoFit/>
          </a:bodyPr>
          <a:lstStyle/>
          <a:p>
            <a:pPr lvl="0"/>
            <a:r>
              <a:rPr lang="es-CO" sz="1000" dirty="0">
                <a:solidFill>
                  <a:schemeClr val="bg1"/>
                </a:solidFill>
                <a:latin typeface="Arial" panose="020B0604020202020204" pitchFamily="34" charset="0"/>
                <a:cs typeface="Arial" panose="020B0604020202020204" pitchFamily="34" charset="0"/>
              </a:rPr>
              <a:t>Permite identificar el estado de desarrollo y fortalecimiento de los componentes del Modelo Estándar de Control Interno MECI, orientando a la Entidad hacia aquellos aspectos que requieren mayor atención o acciones para su mejora</a:t>
            </a:r>
            <a:endParaRPr lang="es-CO" sz="1000" dirty="0">
              <a:solidFill>
                <a:schemeClr val="bg1"/>
              </a:solidFill>
            </a:endParaRPr>
          </a:p>
        </p:txBody>
      </p:sp>
      <p:sp>
        <p:nvSpPr>
          <p:cNvPr id="28" name="27 Rectángulo"/>
          <p:cNvSpPr/>
          <p:nvPr/>
        </p:nvSpPr>
        <p:spPr>
          <a:xfrm>
            <a:off x="3199255" y="1124744"/>
            <a:ext cx="1961964" cy="646331"/>
          </a:xfrm>
          <a:prstGeom prst="rect">
            <a:avLst/>
          </a:prstGeom>
        </p:spPr>
        <p:txBody>
          <a:bodyPr wrap="square">
            <a:spAutoFit/>
          </a:bodyPr>
          <a:lstStyle/>
          <a:p>
            <a:pPr lvl="0" algn="ctr"/>
            <a:r>
              <a:rPr lang="es-CO" sz="1200" b="1" dirty="0">
                <a:solidFill>
                  <a:schemeClr val="bg1"/>
                </a:solidFill>
                <a:latin typeface="Arial" panose="020B0604020202020204" pitchFamily="34" charset="0"/>
                <a:cs typeface="Arial" panose="020B0604020202020204" pitchFamily="34" charset="0"/>
              </a:rPr>
              <a:t>Evaluación del Componente Sistema de Control Interno - CGR</a:t>
            </a:r>
            <a:endParaRPr lang="es-ES" sz="1200" dirty="0">
              <a:solidFill>
                <a:schemeClr val="bg1"/>
              </a:solidFill>
              <a:latin typeface="Arial" panose="020B0604020202020204" pitchFamily="34" charset="0"/>
              <a:cs typeface="Arial" panose="020B0604020202020204" pitchFamily="34" charset="0"/>
            </a:endParaRPr>
          </a:p>
        </p:txBody>
      </p:sp>
      <p:sp>
        <p:nvSpPr>
          <p:cNvPr id="29" name="28 Rectángulo"/>
          <p:cNvSpPr/>
          <p:nvPr/>
        </p:nvSpPr>
        <p:spPr>
          <a:xfrm>
            <a:off x="3100116" y="1911551"/>
            <a:ext cx="2191963" cy="1015663"/>
          </a:xfrm>
          <a:prstGeom prst="rect">
            <a:avLst/>
          </a:prstGeom>
        </p:spPr>
        <p:txBody>
          <a:bodyPr wrap="square">
            <a:spAutoFit/>
          </a:bodyPr>
          <a:lstStyle/>
          <a:p>
            <a:pPr lvl="0"/>
            <a:r>
              <a:rPr lang="es-CO" sz="1000" dirty="0">
                <a:solidFill>
                  <a:schemeClr val="bg1"/>
                </a:solidFill>
                <a:latin typeface="Arial" panose="020B0604020202020204" pitchFamily="34" charset="0"/>
                <a:cs typeface="Arial" panose="020B0604020202020204" pitchFamily="34" charset="0"/>
              </a:rPr>
              <a:t>La Contraloría General de la República- CGR evalúa el Componente del Sistema de Control Interno con base en la auditoría integral realizada a la Aeronáutica Civil</a:t>
            </a:r>
            <a:r>
              <a:rPr lang="es-CO" sz="1000" dirty="0">
                <a:solidFill>
                  <a:srgbClr val="002060"/>
                </a:solidFill>
                <a:latin typeface="Arial" panose="020B0604020202020204" pitchFamily="34" charset="0"/>
                <a:cs typeface="Arial" panose="020B0604020202020204" pitchFamily="34" charset="0"/>
              </a:rPr>
              <a:t>.</a:t>
            </a:r>
            <a:endParaRPr lang="es-ES" sz="1000" dirty="0">
              <a:solidFill>
                <a:srgbClr val="002060"/>
              </a:solidFill>
              <a:latin typeface="Arial" panose="020B0604020202020204" pitchFamily="34" charset="0"/>
              <a:cs typeface="Arial" panose="020B0604020202020204" pitchFamily="34" charset="0"/>
            </a:endParaRPr>
          </a:p>
        </p:txBody>
      </p:sp>
      <p:sp>
        <p:nvSpPr>
          <p:cNvPr id="30" name="29 Rectángulo"/>
          <p:cNvSpPr/>
          <p:nvPr/>
        </p:nvSpPr>
        <p:spPr>
          <a:xfrm>
            <a:off x="395536" y="3567734"/>
            <a:ext cx="1961964" cy="461665"/>
          </a:xfrm>
          <a:prstGeom prst="rect">
            <a:avLst/>
          </a:prstGeom>
        </p:spPr>
        <p:txBody>
          <a:bodyPr wrap="square">
            <a:spAutoFit/>
          </a:bodyPr>
          <a:lstStyle/>
          <a:p>
            <a:pPr lvl="0" algn="ctr"/>
            <a:r>
              <a:rPr lang="es-CO" sz="1200" b="1" dirty="0">
                <a:solidFill>
                  <a:schemeClr val="bg1"/>
                </a:solidFill>
                <a:latin typeface="Arial" panose="020B0604020202020204" pitchFamily="34" charset="0"/>
                <a:cs typeface="Arial" panose="020B0604020202020204" pitchFamily="34" charset="0"/>
              </a:rPr>
              <a:t>Plan de Mejoramiento Institucional - CGR</a:t>
            </a:r>
            <a:endParaRPr lang="es-ES" sz="1200" dirty="0">
              <a:solidFill>
                <a:schemeClr val="bg1"/>
              </a:solidFill>
              <a:latin typeface="Arial" panose="020B0604020202020204" pitchFamily="34" charset="0"/>
              <a:cs typeface="Arial" panose="020B0604020202020204" pitchFamily="34" charset="0"/>
            </a:endParaRPr>
          </a:p>
        </p:txBody>
      </p:sp>
      <p:sp>
        <p:nvSpPr>
          <p:cNvPr id="31" name="30 Rectángulo"/>
          <p:cNvSpPr/>
          <p:nvPr/>
        </p:nvSpPr>
        <p:spPr>
          <a:xfrm>
            <a:off x="323528" y="4131657"/>
            <a:ext cx="2160240" cy="1169551"/>
          </a:xfrm>
          <a:prstGeom prst="rect">
            <a:avLst/>
          </a:prstGeom>
        </p:spPr>
        <p:txBody>
          <a:bodyPr wrap="square">
            <a:spAutoFit/>
          </a:bodyPr>
          <a:lstStyle/>
          <a:p>
            <a:pPr lvl="0"/>
            <a:r>
              <a:rPr lang="es-CO" sz="1000" dirty="0">
                <a:solidFill>
                  <a:schemeClr val="bg1"/>
                </a:solidFill>
                <a:latin typeface="Arial" panose="020B0604020202020204" pitchFamily="34" charset="0"/>
                <a:cs typeface="Arial" panose="020B0604020202020204" pitchFamily="34" charset="0"/>
              </a:rPr>
              <a:t>La Oficina de Control Interno como parte del mejoramiento continuo de los procesos, realiza seguimiento al avance del Plan de Mejoramiento resultante de los hallazgos establecidos por la CGR en sus auditorias</a:t>
            </a:r>
            <a:endParaRPr lang="es-CO" sz="1000" dirty="0">
              <a:solidFill>
                <a:schemeClr val="bg1"/>
              </a:solidFill>
            </a:endParaRPr>
          </a:p>
        </p:txBody>
      </p:sp>
      <p:sp>
        <p:nvSpPr>
          <p:cNvPr id="40" name="39 Rectángulo"/>
          <p:cNvSpPr/>
          <p:nvPr/>
        </p:nvSpPr>
        <p:spPr>
          <a:xfrm>
            <a:off x="3042084" y="3914616"/>
            <a:ext cx="1961964" cy="461665"/>
          </a:xfrm>
          <a:prstGeom prst="rect">
            <a:avLst/>
          </a:prstGeom>
        </p:spPr>
        <p:txBody>
          <a:bodyPr wrap="square">
            <a:spAutoFit/>
          </a:bodyPr>
          <a:lstStyle/>
          <a:p>
            <a:pPr lvl="0" algn="ctr"/>
            <a:r>
              <a:rPr lang="es-CO" sz="1200" b="1" dirty="0">
                <a:solidFill>
                  <a:schemeClr val="bg1"/>
                </a:solidFill>
                <a:latin typeface="Arial" panose="020B0604020202020204" pitchFamily="34" charset="0"/>
                <a:cs typeface="Arial" panose="020B0604020202020204" pitchFamily="34" charset="0"/>
              </a:rPr>
              <a:t>Plan de Mejoramiento </a:t>
            </a:r>
          </a:p>
          <a:p>
            <a:pPr lvl="0" algn="ctr"/>
            <a:r>
              <a:rPr lang="es-CO" sz="1200" b="1" dirty="0">
                <a:solidFill>
                  <a:schemeClr val="bg1"/>
                </a:solidFill>
                <a:latin typeface="Arial" panose="020B0604020202020204" pitchFamily="34" charset="0"/>
                <a:cs typeface="Arial" panose="020B0604020202020204" pitchFamily="34" charset="0"/>
              </a:rPr>
              <a:t>por procesos - OCI</a:t>
            </a:r>
            <a:endParaRPr lang="es-ES" sz="1200" dirty="0">
              <a:solidFill>
                <a:schemeClr val="bg1"/>
              </a:solidFill>
              <a:latin typeface="Arial" panose="020B0604020202020204" pitchFamily="34" charset="0"/>
              <a:cs typeface="Arial" panose="020B0604020202020204" pitchFamily="34" charset="0"/>
            </a:endParaRPr>
          </a:p>
        </p:txBody>
      </p:sp>
      <p:sp>
        <p:nvSpPr>
          <p:cNvPr id="41" name="40 Rectángulo"/>
          <p:cNvSpPr/>
          <p:nvPr/>
        </p:nvSpPr>
        <p:spPr>
          <a:xfrm>
            <a:off x="2915815" y="4467721"/>
            <a:ext cx="2245403" cy="1015663"/>
          </a:xfrm>
          <a:prstGeom prst="rect">
            <a:avLst/>
          </a:prstGeom>
        </p:spPr>
        <p:txBody>
          <a:bodyPr wrap="square">
            <a:spAutoFit/>
          </a:bodyPr>
          <a:lstStyle/>
          <a:p>
            <a:pPr lvl="0"/>
            <a:r>
              <a:rPr lang="es-CO" sz="1000" dirty="0">
                <a:solidFill>
                  <a:schemeClr val="bg1"/>
                </a:solidFill>
                <a:latin typeface="Arial" panose="020B0604020202020204" pitchFamily="34" charset="0"/>
                <a:cs typeface="Arial" panose="020B0604020202020204" pitchFamily="34" charset="0"/>
              </a:rPr>
              <a:t>La Oficina de Control Interno realiza seguimiento trimestral (mediante un aplicativo implementado para tal fin) a los planes de mejoramiento como resultados de los hallazgos de las auditorias internas.</a:t>
            </a:r>
            <a:endParaRPr lang="es-ES"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982939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sp>
        <p:nvSpPr>
          <p:cNvPr id="7" name="CuadroTexto 6"/>
          <p:cNvSpPr txBox="1"/>
          <p:nvPr/>
        </p:nvSpPr>
        <p:spPr>
          <a:xfrm>
            <a:off x="539552" y="808886"/>
            <a:ext cx="3504486" cy="338554"/>
          </a:xfrm>
          <a:prstGeom prst="rect">
            <a:avLst/>
          </a:prstGeom>
          <a:noFill/>
        </p:spPr>
        <p:txBody>
          <a:bodyPr wrap="none" rtlCol="0">
            <a:spAutoFit/>
          </a:bodyPr>
          <a:lstStyle/>
          <a:p>
            <a:pPr defTabSz="685800"/>
            <a:r>
              <a:rPr lang="es-CO" sz="1600" b="1" kern="0" dirty="0">
                <a:solidFill>
                  <a:schemeClr val="tx2"/>
                </a:solidFill>
                <a:latin typeface="Arial" panose="020B0604020202020204" pitchFamily="34" charset="0"/>
                <a:cs typeface="Arial" panose="020B0604020202020204" pitchFamily="34" charset="0"/>
              </a:rPr>
              <a:t>Artículo 76 de la Ley 1474 de 2011</a:t>
            </a:r>
          </a:p>
        </p:txBody>
      </p:sp>
      <p:graphicFrame>
        <p:nvGraphicFramePr>
          <p:cNvPr id="8" name="Gráfico 7"/>
          <p:cNvGraphicFramePr>
            <a:graphicFrameLocks/>
          </p:cNvGraphicFramePr>
          <p:nvPr>
            <p:extLst>
              <p:ext uri="{D42A27DB-BD31-4B8C-83A1-F6EECF244321}">
                <p14:modId xmlns:p14="http://schemas.microsoft.com/office/powerpoint/2010/main" val="1211555803"/>
              </p:ext>
            </p:extLst>
          </p:nvPr>
        </p:nvGraphicFramePr>
        <p:xfrm>
          <a:off x="5343723" y="3096228"/>
          <a:ext cx="3800278" cy="2607887"/>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ángulo 8"/>
          <p:cNvSpPr/>
          <p:nvPr/>
        </p:nvSpPr>
        <p:spPr>
          <a:xfrm>
            <a:off x="0" y="160910"/>
            <a:ext cx="7524328" cy="41549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srgbClr val="F0FDB9"/>
              </a:solidFill>
              <a:latin typeface="Arial" panose="020B0604020202020204" pitchFamily="34" charset="0"/>
              <a:cs typeface="Arial" panose="020B0604020202020204" pitchFamily="34" charset="0"/>
            </a:endParaRPr>
          </a:p>
        </p:txBody>
      </p:sp>
      <p:sp>
        <p:nvSpPr>
          <p:cNvPr id="10" name="Rectángulo 9"/>
          <p:cNvSpPr/>
          <p:nvPr/>
        </p:nvSpPr>
        <p:spPr>
          <a:xfrm>
            <a:off x="179512" y="160911"/>
            <a:ext cx="4968552" cy="415498"/>
          </a:xfrm>
          <a:prstGeom prst="rect">
            <a:avLst/>
          </a:prstGeom>
        </p:spPr>
        <p:txBody>
          <a:bodyPr wrap="square">
            <a:spAutoFit/>
          </a:bodyPr>
          <a:lstStyle/>
          <a:p>
            <a:pPr defTabSz="685800"/>
            <a:r>
              <a:rPr lang="es-CO" sz="2100" b="1" kern="0" dirty="0">
                <a:solidFill>
                  <a:sysClr val="windowText" lastClr="000000"/>
                </a:solidFill>
                <a:latin typeface="Arial" panose="020B0604020202020204" pitchFamily="34" charset="0"/>
                <a:cs typeface="Arial" panose="020B0604020202020204" pitchFamily="34" charset="0"/>
              </a:rPr>
              <a:t>ESTRATEGIA ANTICORRUPCIÓN</a:t>
            </a:r>
          </a:p>
        </p:txBody>
      </p:sp>
      <p:grpSp>
        <p:nvGrpSpPr>
          <p:cNvPr id="5" name="4 Grupo"/>
          <p:cNvGrpSpPr/>
          <p:nvPr/>
        </p:nvGrpSpPr>
        <p:grpSpPr>
          <a:xfrm>
            <a:off x="5508104" y="562991"/>
            <a:ext cx="3334020" cy="2577977"/>
            <a:chOff x="5508104" y="447330"/>
            <a:chExt cx="3334020" cy="2577977"/>
          </a:xfrm>
        </p:grpSpPr>
        <p:sp>
          <p:nvSpPr>
            <p:cNvPr id="11" name="10 Forma libre"/>
            <p:cNvSpPr/>
            <p:nvPr/>
          </p:nvSpPr>
          <p:spPr>
            <a:xfrm>
              <a:off x="7013739" y="1463298"/>
              <a:ext cx="1447278" cy="1447278"/>
            </a:xfrm>
            <a:custGeom>
              <a:avLst/>
              <a:gdLst>
                <a:gd name="connsiteX0" fmla="*/ 1180677 w 1663384"/>
                <a:gd name="connsiteY0" fmla="*/ 265207 h 1663384"/>
                <a:gd name="connsiteX1" fmla="*/ 1310062 w 1663384"/>
                <a:gd name="connsiteY1" fmla="*/ 156635 h 1663384"/>
                <a:gd name="connsiteX2" fmla="*/ 1413425 w 1663384"/>
                <a:gd name="connsiteY2" fmla="*/ 243367 h 1663384"/>
                <a:gd name="connsiteX3" fmla="*/ 1328970 w 1663384"/>
                <a:gd name="connsiteY3" fmla="*/ 389640 h 1663384"/>
                <a:gd name="connsiteX4" fmla="*/ 1463160 w 1663384"/>
                <a:gd name="connsiteY4" fmla="*/ 622063 h 1663384"/>
                <a:gd name="connsiteX5" fmla="*/ 1632063 w 1663384"/>
                <a:gd name="connsiteY5" fmla="*/ 622058 h 1663384"/>
                <a:gd name="connsiteX6" fmla="*/ 1655494 w 1663384"/>
                <a:gd name="connsiteY6" fmla="*/ 754940 h 1663384"/>
                <a:gd name="connsiteX7" fmla="*/ 1496775 w 1663384"/>
                <a:gd name="connsiteY7" fmla="*/ 812704 h 1663384"/>
                <a:gd name="connsiteX8" fmla="*/ 1450171 w 1663384"/>
                <a:gd name="connsiteY8" fmla="*/ 1077006 h 1663384"/>
                <a:gd name="connsiteX9" fmla="*/ 1579562 w 1663384"/>
                <a:gd name="connsiteY9" fmla="*/ 1185572 h 1663384"/>
                <a:gd name="connsiteX10" fmla="*/ 1512096 w 1663384"/>
                <a:gd name="connsiteY10" fmla="*/ 1302426 h 1663384"/>
                <a:gd name="connsiteX11" fmla="*/ 1353380 w 1663384"/>
                <a:gd name="connsiteY11" fmla="*/ 1244653 h 1663384"/>
                <a:gd name="connsiteX12" fmla="*/ 1147790 w 1663384"/>
                <a:gd name="connsiteY12" fmla="*/ 1417164 h 1663384"/>
                <a:gd name="connsiteX13" fmla="*/ 1177124 w 1663384"/>
                <a:gd name="connsiteY13" fmla="*/ 1583501 h 1663384"/>
                <a:gd name="connsiteX14" fmla="*/ 1050330 w 1663384"/>
                <a:gd name="connsiteY14" fmla="*/ 1629650 h 1663384"/>
                <a:gd name="connsiteX15" fmla="*/ 965882 w 1663384"/>
                <a:gd name="connsiteY15" fmla="*/ 1483373 h 1663384"/>
                <a:gd name="connsiteX16" fmla="*/ 697503 w 1663384"/>
                <a:gd name="connsiteY16" fmla="*/ 1483373 h 1663384"/>
                <a:gd name="connsiteX17" fmla="*/ 613054 w 1663384"/>
                <a:gd name="connsiteY17" fmla="*/ 1629650 h 1663384"/>
                <a:gd name="connsiteX18" fmla="*/ 486260 w 1663384"/>
                <a:gd name="connsiteY18" fmla="*/ 1583501 h 1663384"/>
                <a:gd name="connsiteX19" fmla="*/ 515594 w 1663384"/>
                <a:gd name="connsiteY19" fmla="*/ 1417164 h 1663384"/>
                <a:gd name="connsiteX20" fmla="*/ 310004 w 1663384"/>
                <a:gd name="connsiteY20" fmla="*/ 1244653 h 1663384"/>
                <a:gd name="connsiteX21" fmla="*/ 151288 w 1663384"/>
                <a:gd name="connsiteY21" fmla="*/ 1302426 h 1663384"/>
                <a:gd name="connsiteX22" fmla="*/ 83822 w 1663384"/>
                <a:gd name="connsiteY22" fmla="*/ 1185572 h 1663384"/>
                <a:gd name="connsiteX23" fmla="*/ 213213 w 1663384"/>
                <a:gd name="connsiteY23" fmla="*/ 1077006 h 1663384"/>
                <a:gd name="connsiteX24" fmla="*/ 166609 w 1663384"/>
                <a:gd name="connsiteY24" fmla="*/ 812704 h 1663384"/>
                <a:gd name="connsiteX25" fmla="*/ 7890 w 1663384"/>
                <a:gd name="connsiteY25" fmla="*/ 754940 h 1663384"/>
                <a:gd name="connsiteX26" fmla="*/ 31321 w 1663384"/>
                <a:gd name="connsiteY26" fmla="*/ 622058 h 1663384"/>
                <a:gd name="connsiteX27" fmla="*/ 200225 w 1663384"/>
                <a:gd name="connsiteY27" fmla="*/ 622063 h 1663384"/>
                <a:gd name="connsiteX28" fmla="*/ 334415 w 1663384"/>
                <a:gd name="connsiteY28" fmla="*/ 389640 h 1663384"/>
                <a:gd name="connsiteX29" fmla="*/ 249959 w 1663384"/>
                <a:gd name="connsiteY29" fmla="*/ 243367 h 1663384"/>
                <a:gd name="connsiteX30" fmla="*/ 353322 w 1663384"/>
                <a:gd name="connsiteY30" fmla="*/ 156635 h 1663384"/>
                <a:gd name="connsiteX31" fmla="*/ 482707 w 1663384"/>
                <a:gd name="connsiteY31" fmla="*/ 265207 h 1663384"/>
                <a:gd name="connsiteX32" fmla="*/ 734901 w 1663384"/>
                <a:gd name="connsiteY32" fmla="*/ 173416 h 1663384"/>
                <a:gd name="connsiteX33" fmla="*/ 764226 w 1663384"/>
                <a:gd name="connsiteY33" fmla="*/ 7078 h 1663384"/>
                <a:gd name="connsiteX34" fmla="*/ 899158 w 1663384"/>
                <a:gd name="connsiteY34" fmla="*/ 7078 h 1663384"/>
                <a:gd name="connsiteX35" fmla="*/ 928483 w 1663384"/>
                <a:gd name="connsiteY35" fmla="*/ 173416 h 1663384"/>
                <a:gd name="connsiteX36" fmla="*/ 1180677 w 1663384"/>
                <a:gd name="connsiteY36" fmla="*/ 265207 h 166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663384" h="1663384">
                  <a:moveTo>
                    <a:pt x="1180677" y="265207"/>
                  </a:moveTo>
                  <a:lnTo>
                    <a:pt x="1310062" y="156635"/>
                  </a:lnTo>
                  <a:lnTo>
                    <a:pt x="1413425" y="243367"/>
                  </a:lnTo>
                  <a:lnTo>
                    <a:pt x="1328970" y="389640"/>
                  </a:lnTo>
                  <a:cubicBezTo>
                    <a:pt x="1389023" y="457195"/>
                    <a:pt x="1434681" y="536278"/>
                    <a:pt x="1463160" y="622063"/>
                  </a:cubicBezTo>
                  <a:lnTo>
                    <a:pt x="1632063" y="622058"/>
                  </a:lnTo>
                  <a:lnTo>
                    <a:pt x="1655494" y="754940"/>
                  </a:lnTo>
                  <a:lnTo>
                    <a:pt x="1496775" y="812704"/>
                  </a:lnTo>
                  <a:cubicBezTo>
                    <a:pt x="1499354" y="903056"/>
                    <a:pt x="1483497" y="992985"/>
                    <a:pt x="1450171" y="1077006"/>
                  </a:cubicBezTo>
                  <a:lnTo>
                    <a:pt x="1579562" y="1185572"/>
                  </a:lnTo>
                  <a:lnTo>
                    <a:pt x="1512096" y="1302426"/>
                  </a:lnTo>
                  <a:lnTo>
                    <a:pt x="1353380" y="1244653"/>
                  </a:lnTo>
                  <a:cubicBezTo>
                    <a:pt x="1297279" y="1315524"/>
                    <a:pt x="1227326" y="1374222"/>
                    <a:pt x="1147790" y="1417164"/>
                  </a:cubicBezTo>
                  <a:lnTo>
                    <a:pt x="1177124" y="1583501"/>
                  </a:lnTo>
                  <a:lnTo>
                    <a:pt x="1050330" y="1629650"/>
                  </a:lnTo>
                  <a:lnTo>
                    <a:pt x="965882" y="1483373"/>
                  </a:lnTo>
                  <a:cubicBezTo>
                    <a:pt x="877351" y="1501603"/>
                    <a:pt x="786034" y="1501603"/>
                    <a:pt x="697503" y="1483373"/>
                  </a:cubicBezTo>
                  <a:lnTo>
                    <a:pt x="613054" y="1629650"/>
                  </a:lnTo>
                  <a:lnTo>
                    <a:pt x="486260" y="1583501"/>
                  </a:lnTo>
                  <a:lnTo>
                    <a:pt x="515594" y="1417164"/>
                  </a:lnTo>
                  <a:cubicBezTo>
                    <a:pt x="436057" y="1374222"/>
                    <a:pt x="366104" y="1315525"/>
                    <a:pt x="310004" y="1244653"/>
                  </a:cubicBezTo>
                  <a:lnTo>
                    <a:pt x="151288" y="1302426"/>
                  </a:lnTo>
                  <a:lnTo>
                    <a:pt x="83822" y="1185572"/>
                  </a:lnTo>
                  <a:lnTo>
                    <a:pt x="213213" y="1077006"/>
                  </a:lnTo>
                  <a:cubicBezTo>
                    <a:pt x="179887" y="992985"/>
                    <a:pt x="164030" y="903056"/>
                    <a:pt x="166609" y="812704"/>
                  </a:cubicBezTo>
                  <a:lnTo>
                    <a:pt x="7890" y="754940"/>
                  </a:lnTo>
                  <a:lnTo>
                    <a:pt x="31321" y="622058"/>
                  </a:lnTo>
                  <a:lnTo>
                    <a:pt x="200225" y="622063"/>
                  </a:lnTo>
                  <a:cubicBezTo>
                    <a:pt x="228703" y="536278"/>
                    <a:pt x="274362" y="457195"/>
                    <a:pt x="334415" y="389640"/>
                  </a:cubicBezTo>
                  <a:lnTo>
                    <a:pt x="249959" y="243367"/>
                  </a:lnTo>
                  <a:lnTo>
                    <a:pt x="353322" y="156635"/>
                  </a:lnTo>
                  <a:lnTo>
                    <a:pt x="482707" y="265207"/>
                  </a:lnTo>
                  <a:cubicBezTo>
                    <a:pt x="559664" y="217797"/>
                    <a:pt x="645474" y="186565"/>
                    <a:pt x="734901" y="173416"/>
                  </a:cubicBezTo>
                  <a:lnTo>
                    <a:pt x="764226" y="7078"/>
                  </a:lnTo>
                  <a:lnTo>
                    <a:pt x="899158" y="7078"/>
                  </a:lnTo>
                  <a:lnTo>
                    <a:pt x="928483" y="173416"/>
                  </a:lnTo>
                  <a:cubicBezTo>
                    <a:pt x="1017910" y="186565"/>
                    <a:pt x="1103720" y="217797"/>
                    <a:pt x="1180677" y="265207"/>
                  </a:cubicBezTo>
                  <a:close/>
                </a:path>
              </a:pathLst>
            </a:custGeom>
            <a:solidFill>
              <a:schemeClr val="accent5"/>
            </a:solidFill>
          </p:spPr>
          <p:style>
            <a:lnRef idx="0">
              <a:schemeClr val="accent1"/>
            </a:lnRef>
            <a:fillRef idx="3">
              <a:schemeClr val="accent1"/>
            </a:fillRef>
            <a:effectRef idx="3">
              <a:schemeClr val="accent1"/>
            </a:effectRef>
            <a:fontRef idx="minor">
              <a:schemeClr val="lt1"/>
            </a:fontRef>
          </p:style>
          <p:txBody>
            <a:bodyPr spcFirstLastPara="0" vert="horz" wrap="square" lIns="343304" tIns="398530" rIns="343304" bIns="427621" numCol="1" spcCol="1270" anchor="ctr" anchorCtr="0">
              <a:noAutofit/>
            </a:bodyPr>
            <a:lstStyle/>
            <a:p>
              <a:pPr lvl="0" algn="ctr" defTabSz="311150">
                <a:lnSpc>
                  <a:spcPct val="90000"/>
                </a:lnSpc>
                <a:spcBef>
                  <a:spcPct val="0"/>
                </a:spcBef>
                <a:spcAft>
                  <a:spcPct val="35000"/>
                </a:spcAft>
              </a:pPr>
              <a:r>
                <a:rPr lang="es-CO" sz="1400" kern="1200" dirty="0"/>
                <a:t>No al </a:t>
              </a:r>
              <a:r>
                <a:rPr lang="es-CO" sz="1400" dirty="0"/>
                <a:t>s</a:t>
              </a:r>
              <a:r>
                <a:rPr lang="es-CO" sz="1400" kern="1200" dirty="0"/>
                <a:t>oborno</a:t>
              </a:r>
            </a:p>
          </p:txBody>
        </p:sp>
        <p:sp>
          <p:nvSpPr>
            <p:cNvPr id="12" name="11 Forma libre"/>
            <p:cNvSpPr/>
            <p:nvPr/>
          </p:nvSpPr>
          <p:spPr>
            <a:xfrm>
              <a:off x="5800589" y="709977"/>
              <a:ext cx="1490432" cy="1490432"/>
            </a:xfrm>
            <a:custGeom>
              <a:avLst/>
              <a:gdLst>
                <a:gd name="connsiteX0" fmla="*/ 905180 w 1209734"/>
                <a:gd name="connsiteY0" fmla="*/ 306395 h 1209734"/>
                <a:gd name="connsiteX1" fmla="*/ 1083656 w 1209734"/>
                <a:gd name="connsiteY1" fmla="*/ 252605 h 1209734"/>
                <a:gd name="connsiteX2" fmla="*/ 1149329 w 1209734"/>
                <a:gd name="connsiteY2" fmla="*/ 366354 h 1209734"/>
                <a:gd name="connsiteX3" fmla="*/ 1013508 w 1209734"/>
                <a:gd name="connsiteY3" fmla="*/ 494025 h 1209734"/>
                <a:gd name="connsiteX4" fmla="*/ 1013508 w 1209734"/>
                <a:gd name="connsiteY4" fmla="*/ 715710 h 1209734"/>
                <a:gd name="connsiteX5" fmla="*/ 1149329 w 1209734"/>
                <a:gd name="connsiteY5" fmla="*/ 843380 h 1209734"/>
                <a:gd name="connsiteX6" fmla="*/ 1083656 w 1209734"/>
                <a:gd name="connsiteY6" fmla="*/ 957129 h 1209734"/>
                <a:gd name="connsiteX7" fmla="*/ 905180 w 1209734"/>
                <a:gd name="connsiteY7" fmla="*/ 903339 h 1209734"/>
                <a:gd name="connsiteX8" fmla="*/ 713195 w 1209734"/>
                <a:gd name="connsiteY8" fmla="*/ 1014182 h 1209734"/>
                <a:gd name="connsiteX9" fmla="*/ 670540 w 1209734"/>
                <a:gd name="connsiteY9" fmla="*/ 1195642 h 1209734"/>
                <a:gd name="connsiteX10" fmla="*/ 539194 w 1209734"/>
                <a:gd name="connsiteY10" fmla="*/ 1195642 h 1209734"/>
                <a:gd name="connsiteX11" fmla="*/ 496539 w 1209734"/>
                <a:gd name="connsiteY11" fmla="*/ 1014182 h 1209734"/>
                <a:gd name="connsiteX12" fmla="*/ 304554 w 1209734"/>
                <a:gd name="connsiteY12" fmla="*/ 903339 h 1209734"/>
                <a:gd name="connsiteX13" fmla="*/ 126078 w 1209734"/>
                <a:gd name="connsiteY13" fmla="*/ 957129 h 1209734"/>
                <a:gd name="connsiteX14" fmla="*/ 60405 w 1209734"/>
                <a:gd name="connsiteY14" fmla="*/ 843380 h 1209734"/>
                <a:gd name="connsiteX15" fmla="*/ 196226 w 1209734"/>
                <a:gd name="connsiteY15" fmla="*/ 715709 h 1209734"/>
                <a:gd name="connsiteX16" fmla="*/ 196226 w 1209734"/>
                <a:gd name="connsiteY16" fmla="*/ 494024 h 1209734"/>
                <a:gd name="connsiteX17" fmla="*/ 60405 w 1209734"/>
                <a:gd name="connsiteY17" fmla="*/ 366354 h 1209734"/>
                <a:gd name="connsiteX18" fmla="*/ 126078 w 1209734"/>
                <a:gd name="connsiteY18" fmla="*/ 252605 h 1209734"/>
                <a:gd name="connsiteX19" fmla="*/ 304554 w 1209734"/>
                <a:gd name="connsiteY19" fmla="*/ 306395 h 1209734"/>
                <a:gd name="connsiteX20" fmla="*/ 496539 w 1209734"/>
                <a:gd name="connsiteY20" fmla="*/ 195552 h 1209734"/>
                <a:gd name="connsiteX21" fmla="*/ 539194 w 1209734"/>
                <a:gd name="connsiteY21" fmla="*/ 14092 h 1209734"/>
                <a:gd name="connsiteX22" fmla="*/ 670540 w 1209734"/>
                <a:gd name="connsiteY22" fmla="*/ 14092 h 1209734"/>
                <a:gd name="connsiteX23" fmla="*/ 713195 w 1209734"/>
                <a:gd name="connsiteY23" fmla="*/ 195552 h 1209734"/>
                <a:gd name="connsiteX24" fmla="*/ 905180 w 1209734"/>
                <a:gd name="connsiteY24" fmla="*/ 306395 h 120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09734" h="1209734">
                  <a:moveTo>
                    <a:pt x="905180" y="306395"/>
                  </a:moveTo>
                  <a:lnTo>
                    <a:pt x="1083656" y="252605"/>
                  </a:lnTo>
                  <a:lnTo>
                    <a:pt x="1149329" y="366354"/>
                  </a:lnTo>
                  <a:lnTo>
                    <a:pt x="1013508" y="494025"/>
                  </a:lnTo>
                  <a:cubicBezTo>
                    <a:pt x="1033196" y="566609"/>
                    <a:pt x="1033196" y="643126"/>
                    <a:pt x="1013508" y="715710"/>
                  </a:cubicBezTo>
                  <a:lnTo>
                    <a:pt x="1149329" y="843380"/>
                  </a:lnTo>
                  <a:lnTo>
                    <a:pt x="1083656" y="957129"/>
                  </a:lnTo>
                  <a:lnTo>
                    <a:pt x="905180" y="903339"/>
                  </a:lnTo>
                  <a:cubicBezTo>
                    <a:pt x="852165" y="956681"/>
                    <a:pt x="785898" y="994940"/>
                    <a:pt x="713195" y="1014182"/>
                  </a:cubicBezTo>
                  <a:lnTo>
                    <a:pt x="670540" y="1195642"/>
                  </a:lnTo>
                  <a:lnTo>
                    <a:pt x="539194" y="1195642"/>
                  </a:lnTo>
                  <a:lnTo>
                    <a:pt x="496539" y="1014182"/>
                  </a:lnTo>
                  <a:cubicBezTo>
                    <a:pt x="423836" y="994941"/>
                    <a:pt x="357569" y="956682"/>
                    <a:pt x="304554" y="903339"/>
                  </a:cubicBezTo>
                  <a:lnTo>
                    <a:pt x="126078" y="957129"/>
                  </a:lnTo>
                  <a:lnTo>
                    <a:pt x="60405" y="843380"/>
                  </a:lnTo>
                  <a:lnTo>
                    <a:pt x="196226" y="715709"/>
                  </a:lnTo>
                  <a:cubicBezTo>
                    <a:pt x="176538" y="643125"/>
                    <a:pt x="176538" y="566608"/>
                    <a:pt x="196226" y="494024"/>
                  </a:cubicBezTo>
                  <a:lnTo>
                    <a:pt x="60405" y="366354"/>
                  </a:lnTo>
                  <a:lnTo>
                    <a:pt x="126078" y="252605"/>
                  </a:lnTo>
                  <a:lnTo>
                    <a:pt x="304554" y="306395"/>
                  </a:lnTo>
                  <a:cubicBezTo>
                    <a:pt x="357569" y="253053"/>
                    <a:pt x="423836" y="214794"/>
                    <a:pt x="496539" y="195552"/>
                  </a:cubicBezTo>
                  <a:lnTo>
                    <a:pt x="539194" y="14092"/>
                  </a:lnTo>
                  <a:lnTo>
                    <a:pt x="670540" y="14092"/>
                  </a:lnTo>
                  <a:lnTo>
                    <a:pt x="713195" y="195552"/>
                  </a:lnTo>
                  <a:cubicBezTo>
                    <a:pt x="785898" y="214793"/>
                    <a:pt x="852165" y="253052"/>
                    <a:pt x="905180" y="306395"/>
                  </a:cubicBez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313444" tIns="315285" rIns="313444" bIns="315285" numCol="1" spcCol="1270" anchor="ctr" anchorCtr="0">
              <a:noAutofit/>
            </a:bodyPr>
            <a:lstStyle/>
            <a:p>
              <a:pPr lvl="0" algn="ctr" defTabSz="311150">
                <a:lnSpc>
                  <a:spcPct val="90000"/>
                </a:lnSpc>
                <a:spcBef>
                  <a:spcPct val="0"/>
                </a:spcBef>
                <a:spcAft>
                  <a:spcPct val="35000"/>
                </a:spcAft>
              </a:pPr>
              <a:r>
                <a:rPr lang="es-CO" sz="1050" kern="1200" dirty="0"/>
                <a:t>Ley anticorrupción</a:t>
              </a:r>
            </a:p>
          </p:txBody>
        </p:sp>
        <p:sp>
          <p:nvSpPr>
            <p:cNvPr id="13" name="12 Flecha circular"/>
            <p:cNvSpPr/>
            <p:nvPr/>
          </p:nvSpPr>
          <p:spPr>
            <a:xfrm>
              <a:off x="7061971" y="1245154"/>
              <a:ext cx="1780153" cy="1780153"/>
            </a:xfrm>
            <a:prstGeom prst="circularArrow">
              <a:avLst>
                <a:gd name="adj1" fmla="val 4878"/>
                <a:gd name="adj2" fmla="val 312630"/>
                <a:gd name="adj3" fmla="val 3037844"/>
                <a:gd name="adj4" fmla="val 15370381"/>
                <a:gd name="adj5" fmla="val 5691"/>
              </a:avLst>
            </a:prstGeom>
            <a:solidFill>
              <a:schemeClr val="accent5"/>
            </a:solidFill>
          </p:spPr>
          <p:style>
            <a:lnRef idx="0">
              <a:schemeClr val="accent1"/>
            </a:lnRef>
            <a:fillRef idx="3">
              <a:schemeClr val="accent1"/>
            </a:fillRef>
            <a:effectRef idx="3">
              <a:schemeClr val="accent1"/>
            </a:effectRef>
            <a:fontRef idx="minor">
              <a:schemeClr val="lt1"/>
            </a:fontRef>
          </p:style>
        </p:sp>
        <p:sp>
          <p:nvSpPr>
            <p:cNvPr id="14" name="13 Forma"/>
            <p:cNvSpPr/>
            <p:nvPr/>
          </p:nvSpPr>
          <p:spPr>
            <a:xfrm>
              <a:off x="5508104" y="447330"/>
              <a:ext cx="1905889" cy="1905889"/>
            </a:xfrm>
            <a:prstGeom prst="leftCircularArrow">
              <a:avLst>
                <a:gd name="adj1" fmla="val 6452"/>
                <a:gd name="adj2" fmla="val 429999"/>
                <a:gd name="adj3" fmla="val 10489124"/>
                <a:gd name="adj4" fmla="val 14837806"/>
                <a:gd name="adj5" fmla="val 7527"/>
              </a:avLst>
            </a:prstGeom>
          </p:spPr>
          <p:style>
            <a:lnRef idx="0">
              <a:schemeClr val="accent2"/>
            </a:lnRef>
            <a:fillRef idx="3">
              <a:schemeClr val="accent2"/>
            </a:fillRef>
            <a:effectRef idx="3">
              <a:schemeClr val="accent2"/>
            </a:effectRef>
            <a:fontRef idx="minor">
              <a:schemeClr val="lt1"/>
            </a:fontRef>
          </p:style>
        </p:sp>
      </p:grpSp>
      <p:sp>
        <p:nvSpPr>
          <p:cNvPr id="25" name="24 Rectángulo"/>
          <p:cNvSpPr/>
          <p:nvPr/>
        </p:nvSpPr>
        <p:spPr>
          <a:xfrm>
            <a:off x="554887" y="4357553"/>
            <a:ext cx="4449161" cy="1015663"/>
          </a:xfrm>
          <a:prstGeom prst="rect">
            <a:avLst/>
          </a:prstGeom>
          <a:noFill/>
        </p:spPr>
        <p:txBody>
          <a:bodyPr wrap="square">
            <a:spAutoFit/>
          </a:bodyPr>
          <a:lstStyle/>
          <a:p>
            <a:r>
              <a:rPr lang="es-CO" sz="1200" b="1" dirty="0">
                <a:latin typeface="Arial" panose="020B0604020202020204" pitchFamily="34" charset="0"/>
                <a:cs typeface="Arial" panose="020B0604020202020204" pitchFamily="34" charset="0"/>
              </a:rPr>
              <a:t>Denuncia escrita a la Oficina de Control Interno por cualquiera de los medios virtuales (correo electrónico </a:t>
            </a:r>
            <a:r>
              <a:rPr lang="es-CO" sz="1200" b="1" dirty="0">
                <a:latin typeface="Arial" panose="020B0604020202020204" pitchFamily="34" charset="0"/>
                <a:cs typeface="Arial" panose="020B0604020202020204" pitchFamily="34" charset="0"/>
                <a:hlinkClick r:id="rId4"/>
              </a:rPr>
              <a:t>anticorrupcion@aerocivil.gov.co</a:t>
            </a:r>
            <a:r>
              <a:rPr lang="es-CO" sz="1200" b="1" dirty="0">
                <a:latin typeface="Arial" panose="020B0604020202020204" pitchFamily="34" charset="0"/>
                <a:cs typeface="Arial" panose="020B0604020202020204" pitchFamily="34" charset="0"/>
              </a:rPr>
              <a:t>, página web) y de recibo de correspondencia, incluyendo evidencias que permitan iniciar el correspondiente seguimiento</a:t>
            </a:r>
            <a:endParaRPr lang="es-CO" sz="1200" b="1" dirty="0"/>
          </a:p>
        </p:txBody>
      </p:sp>
      <p:grpSp>
        <p:nvGrpSpPr>
          <p:cNvPr id="31" name="30 Grupo"/>
          <p:cNvGrpSpPr/>
          <p:nvPr/>
        </p:nvGrpSpPr>
        <p:grpSpPr>
          <a:xfrm>
            <a:off x="137945" y="1434543"/>
            <a:ext cx="4827199" cy="4241360"/>
            <a:chOff x="604096" y="1515935"/>
            <a:chExt cx="4194482" cy="3685429"/>
          </a:xfrm>
        </p:grpSpPr>
        <p:sp>
          <p:nvSpPr>
            <p:cNvPr id="32" name="31 Elipse"/>
            <p:cNvSpPr/>
            <p:nvPr/>
          </p:nvSpPr>
          <p:spPr>
            <a:xfrm>
              <a:off x="819234" y="1517649"/>
              <a:ext cx="2134793" cy="2134793"/>
            </a:xfrm>
            <a:prstGeom prst="ellipse">
              <a:avLst/>
            </a:prstGeom>
            <a:solidFill>
              <a:srgbClr val="AAE8FC">
                <a:alpha val="49804"/>
              </a:srgb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rgbClr r="0" g="0" b="0"/>
            </a:fillRef>
            <a:effectRef idx="1">
              <a:schemeClr val="accent1">
                <a:shade val="80000"/>
                <a:alpha val="50000"/>
                <a:hueOff val="0"/>
                <a:satOff val="0"/>
                <a:lumOff val="0"/>
                <a:alphaOff val="0"/>
              </a:schemeClr>
            </a:effectRef>
            <a:fontRef idx="minor">
              <a:schemeClr val="tx1"/>
            </a:fontRef>
          </p:style>
        </p:sp>
        <p:sp>
          <p:nvSpPr>
            <p:cNvPr id="33" name="32 Elipse"/>
            <p:cNvSpPr/>
            <p:nvPr/>
          </p:nvSpPr>
          <p:spPr>
            <a:xfrm rot="14097058">
              <a:off x="604096" y="4935935"/>
              <a:ext cx="209729" cy="209729"/>
            </a:xfrm>
            <a:prstGeom prst="ellipse">
              <a:avLst/>
            </a:prstGeom>
            <a:solidFill>
              <a:schemeClr val="accent5">
                <a:lumMod val="20000"/>
                <a:lumOff val="8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hemeClr val="accent1">
                <a:shade val="80000"/>
                <a:alpha val="50000"/>
                <a:hueOff val="-2"/>
                <a:satOff val="997"/>
                <a:lumOff val="1288"/>
                <a:alphaOff val="7500"/>
              </a:schemeClr>
            </a:fillRef>
            <a:effectRef idx="1">
              <a:schemeClr val="accent1">
                <a:shade val="80000"/>
                <a:alpha val="50000"/>
                <a:hueOff val="-2"/>
                <a:satOff val="997"/>
                <a:lumOff val="1288"/>
                <a:alphaOff val="7500"/>
              </a:schemeClr>
            </a:effectRef>
            <a:fontRef idx="minor">
              <a:schemeClr val="tx1"/>
            </a:fontRef>
          </p:style>
        </p:sp>
        <p:sp>
          <p:nvSpPr>
            <p:cNvPr id="34" name="33 Forma libre"/>
            <p:cNvSpPr/>
            <p:nvPr/>
          </p:nvSpPr>
          <p:spPr>
            <a:xfrm>
              <a:off x="1210791" y="1607311"/>
              <a:ext cx="2055390" cy="384262"/>
            </a:xfrm>
            <a:custGeom>
              <a:avLst/>
              <a:gdLst>
                <a:gd name="connsiteX0" fmla="*/ 0 w 2055390"/>
                <a:gd name="connsiteY0" fmla="*/ 0 h 384262"/>
                <a:gd name="connsiteX1" fmla="*/ 2055390 w 2055390"/>
                <a:gd name="connsiteY1" fmla="*/ 0 h 384262"/>
                <a:gd name="connsiteX2" fmla="*/ 2055390 w 2055390"/>
                <a:gd name="connsiteY2" fmla="*/ 384262 h 384262"/>
                <a:gd name="connsiteX3" fmla="*/ 0 w 2055390"/>
                <a:gd name="connsiteY3" fmla="*/ 384262 h 384262"/>
                <a:gd name="connsiteX4" fmla="*/ 0 w 2055390"/>
                <a:gd name="connsiteY4" fmla="*/ 0 h 384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5390" h="384262">
                  <a:moveTo>
                    <a:pt x="0" y="0"/>
                  </a:moveTo>
                  <a:lnTo>
                    <a:pt x="2055390" y="0"/>
                  </a:lnTo>
                  <a:lnTo>
                    <a:pt x="2055390" y="384262"/>
                  </a:lnTo>
                  <a:lnTo>
                    <a:pt x="0" y="3842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4130" rIns="0" bIns="24130" numCol="1" spcCol="1270" anchor="ctr" anchorCtr="0">
              <a:noAutofit/>
            </a:bodyPr>
            <a:lstStyle/>
            <a:p>
              <a:pPr lvl="0" algn="l" defTabSz="844550">
                <a:lnSpc>
                  <a:spcPct val="90000"/>
                </a:lnSpc>
                <a:spcBef>
                  <a:spcPct val="0"/>
                </a:spcBef>
                <a:spcAft>
                  <a:spcPct val="35000"/>
                </a:spcAft>
              </a:pPr>
              <a:endParaRPr lang="es-CO" sz="1900" kern="1200"/>
            </a:p>
          </p:txBody>
        </p:sp>
        <p:sp>
          <p:nvSpPr>
            <p:cNvPr id="35" name="34 Forma libre"/>
            <p:cNvSpPr/>
            <p:nvPr/>
          </p:nvSpPr>
          <p:spPr>
            <a:xfrm>
              <a:off x="1210791" y="1991574"/>
              <a:ext cx="2055390" cy="265039"/>
            </a:xfrm>
            <a:custGeom>
              <a:avLst/>
              <a:gdLst>
                <a:gd name="connsiteX0" fmla="*/ 0 w 2055390"/>
                <a:gd name="connsiteY0" fmla="*/ 0 h 265039"/>
                <a:gd name="connsiteX1" fmla="*/ 2055390 w 2055390"/>
                <a:gd name="connsiteY1" fmla="*/ 0 h 265039"/>
                <a:gd name="connsiteX2" fmla="*/ 2055390 w 2055390"/>
                <a:gd name="connsiteY2" fmla="*/ 265039 h 265039"/>
                <a:gd name="connsiteX3" fmla="*/ 0 w 2055390"/>
                <a:gd name="connsiteY3" fmla="*/ 265039 h 265039"/>
                <a:gd name="connsiteX4" fmla="*/ 0 w 2055390"/>
                <a:gd name="connsiteY4" fmla="*/ 0 h 265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5390" h="265039">
                  <a:moveTo>
                    <a:pt x="0" y="0"/>
                  </a:moveTo>
                  <a:lnTo>
                    <a:pt x="2055390" y="0"/>
                  </a:lnTo>
                  <a:lnTo>
                    <a:pt x="2055390" y="265039"/>
                  </a:lnTo>
                  <a:lnTo>
                    <a:pt x="0" y="26503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9050" rIns="0" bIns="19050" numCol="1" spcCol="1270" anchor="ctr" anchorCtr="0">
              <a:noAutofit/>
            </a:bodyPr>
            <a:lstStyle/>
            <a:p>
              <a:pPr lvl="0" algn="l" defTabSz="666750">
                <a:lnSpc>
                  <a:spcPct val="90000"/>
                </a:lnSpc>
                <a:spcBef>
                  <a:spcPct val="0"/>
                </a:spcBef>
                <a:spcAft>
                  <a:spcPct val="35000"/>
                </a:spcAft>
              </a:pPr>
              <a:endParaRPr lang="es-CO" sz="1500" kern="1200"/>
            </a:p>
          </p:txBody>
        </p:sp>
        <p:sp>
          <p:nvSpPr>
            <p:cNvPr id="36" name="35 Elipse"/>
            <p:cNvSpPr/>
            <p:nvPr/>
          </p:nvSpPr>
          <p:spPr>
            <a:xfrm rot="14097058">
              <a:off x="903801" y="4826520"/>
              <a:ext cx="67735" cy="67735"/>
            </a:xfrm>
            <a:prstGeom prst="ellipse">
              <a:avLst/>
            </a:prstGeom>
            <a:solidFill>
              <a:schemeClr val="accent5">
                <a:lumMod val="20000"/>
                <a:lumOff val="8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hemeClr val="accent1">
                <a:shade val="80000"/>
                <a:alpha val="50000"/>
                <a:hueOff val="-5"/>
                <a:satOff val="1994"/>
                <a:lumOff val="2577"/>
                <a:alphaOff val="15000"/>
              </a:schemeClr>
            </a:fillRef>
            <a:effectRef idx="1">
              <a:schemeClr val="accent1">
                <a:shade val="80000"/>
                <a:alpha val="50000"/>
                <a:hueOff val="-5"/>
                <a:satOff val="1994"/>
                <a:lumOff val="2577"/>
                <a:alphaOff val="15000"/>
              </a:schemeClr>
            </a:effectRef>
            <a:fontRef idx="minor">
              <a:schemeClr val="tx1"/>
            </a:fontRef>
          </p:style>
        </p:sp>
        <p:sp>
          <p:nvSpPr>
            <p:cNvPr id="37" name="36 Forma libre"/>
            <p:cNvSpPr/>
            <p:nvPr/>
          </p:nvSpPr>
          <p:spPr>
            <a:xfrm>
              <a:off x="1210791" y="2351755"/>
              <a:ext cx="2055390" cy="265039"/>
            </a:xfrm>
            <a:custGeom>
              <a:avLst/>
              <a:gdLst>
                <a:gd name="connsiteX0" fmla="*/ 0 w 2055390"/>
                <a:gd name="connsiteY0" fmla="*/ 0 h 265039"/>
                <a:gd name="connsiteX1" fmla="*/ 2055390 w 2055390"/>
                <a:gd name="connsiteY1" fmla="*/ 0 h 265039"/>
                <a:gd name="connsiteX2" fmla="*/ 2055390 w 2055390"/>
                <a:gd name="connsiteY2" fmla="*/ 265039 h 265039"/>
                <a:gd name="connsiteX3" fmla="*/ 0 w 2055390"/>
                <a:gd name="connsiteY3" fmla="*/ 265039 h 265039"/>
                <a:gd name="connsiteX4" fmla="*/ 0 w 2055390"/>
                <a:gd name="connsiteY4" fmla="*/ 0 h 265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5390" h="265039">
                  <a:moveTo>
                    <a:pt x="0" y="0"/>
                  </a:moveTo>
                  <a:lnTo>
                    <a:pt x="2055390" y="0"/>
                  </a:lnTo>
                  <a:lnTo>
                    <a:pt x="2055390" y="265039"/>
                  </a:lnTo>
                  <a:lnTo>
                    <a:pt x="0" y="26503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9050" rIns="0" bIns="19050" numCol="1" spcCol="1270" anchor="ctr" anchorCtr="0">
              <a:noAutofit/>
            </a:bodyPr>
            <a:lstStyle/>
            <a:p>
              <a:pPr lvl="0" algn="l" defTabSz="666750">
                <a:lnSpc>
                  <a:spcPct val="90000"/>
                </a:lnSpc>
                <a:spcBef>
                  <a:spcPct val="0"/>
                </a:spcBef>
                <a:spcAft>
                  <a:spcPct val="35000"/>
                </a:spcAft>
              </a:pPr>
              <a:endParaRPr lang="es-CO" sz="1500" kern="1200"/>
            </a:p>
          </p:txBody>
        </p:sp>
        <p:sp>
          <p:nvSpPr>
            <p:cNvPr id="38" name="37 Elipse"/>
            <p:cNvSpPr/>
            <p:nvPr/>
          </p:nvSpPr>
          <p:spPr>
            <a:xfrm>
              <a:off x="2663785" y="1515935"/>
              <a:ext cx="2134793" cy="2134793"/>
            </a:xfrm>
            <a:prstGeom prst="ellipse">
              <a:avLst/>
            </a:prstGeom>
            <a:solidFill>
              <a:srgbClr val="0070C0">
                <a:alpha val="68000"/>
              </a:srgb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rgbClr r="0" g="0" b="0"/>
            </a:fillRef>
            <a:effectRef idx="1">
              <a:schemeClr val="accent1">
                <a:shade val="80000"/>
                <a:alpha val="50000"/>
                <a:hueOff val="-7"/>
                <a:satOff val="2990"/>
                <a:lumOff val="3865"/>
                <a:alphaOff val="22500"/>
              </a:schemeClr>
            </a:effectRef>
            <a:fontRef idx="minor">
              <a:schemeClr val="tx1"/>
            </a:fontRef>
          </p:style>
        </p:sp>
        <p:sp>
          <p:nvSpPr>
            <p:cNvPr id="39" name="38 Elipse"/>
            <p:cNvSpPr/>
            <p:nvPr/>
          </p:nvSpPr>
          <p:spPr>
            <a:xfrm rot="14097058" flipH="1">
              <a:off x="974845" y="5029290"/>
              <a:ext cx="172075" cy="172074"/>
            </a:xfrm>
            <a:prstGeom prst="ellipse">
              <a:avLst/>
            </a:prstGeom>
            <a:solidFill>
              <a:schemeClr val="accent5">
                <a:lumMod val="20000"/>
                <a:lumOff val="8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hemeClr val="accent1">
                <a:shade val="80000"/>
                <a:alpha val="50000"/>
                <a:hueOff val="-9"/>
                <a:satOff val="3987"/>
                <a:lumOff val="5154"/>
                <a:alphaOff val="30000"/>
              </a:schemeClr>
            </a:fillRef>
            <a:effectRef idx="1">
              <a:schemeClr val="accent1">
                <a:shade val="80000"/>
                <a:alpha val="50000"/>
                <a:hueOff val="-9"/>
                <a:satOff val="3987"/>
                <a:lumOff val="5154"/>
                <a:alphaOff val="30000"/>
              </a:schemeClr>
            </a:effectRef>
            <a:fontRef idx="minor">
              <a:schemeClr val="tx1"/>
            </a:fontRef>
          </p:style>
        </p:sp>
        <p:sp>
          <p:nvSpPr>
            <p:cNvPr id="40" name="39 Forma libre"/>
            <p:cNvSpPr/>
            <p:nvPr/>
          </p:nvSpPr>
          <p:spPr>
            <a:xfrm>
              <a:off x="1210791" y="3533087"/>
              <a:ext cx="2055390" cy="384262"/>
            </a:xfrm>
            <a:custGeom>
              <a:avLst/>
              <a:gdLst>
                <a:gd name="connsiteX0" fmla="*/ 0 w 2055390"/>
                <a:gd name="connsiteY0" fmla="*/ 0 h 384262"/>
                <a:gd name="connsiteX1" fmla="*/ 2055390 w 2055390"/>
                <a:gd name="connsiteY1" fmla="*/ 0 h 384262"/>
                <a:gd name="connsiteX2" fmla="*/ 2055390 w 2055390"/>
                <a:gd name="connsiteY2" fmla="*/ 384262 h 384262"/>
                <a:gd name="connsiteX3" fmla="*/ 0 w 2055390"/>
                <a:gd name="connsiteY3" fmla="*/ 384262 h 384262"/>
                <a:gd name="connsiteX4" fmla="*/ 0 w 2055390"/>
                <a:gd name="connsiteY4" fmla="*/ 0 h 384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5390" h="384262">
                  <a:moveTo>
                    <a:pt x="0" y="0"/>
                  </a:moveTo>
                  <a:lnTo>
                    <a:pt x="2055390" y="0"/>
                  </a:lnTo>
                  <a:lnTo>
                    <a:pt x="2055390" y="384262"/>
                  </a:lnTo>
                  <a:lnTo>
                    <a:pt x="0" y="3842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4130" rIns="0" bIns="24130" numCol="1" spcCol="1270" anchor="ctr" anchorCtr="0">
              <a:noAutofit/>
            </a:bodyPr>
            <a:lstStyle/>
            <a:p>
              <a:pPr lvl="0" algn="l" defTabSz="844550">
                <a:lnSpc>
                  <a:spcPct val="90000"/>
                </a:lnSpc>
                <a:spcBef>
                  <a:spcPct val="0"/>
                </a:spcBef>
                <a:spcAft>
                  <a:spcPct val="35000"/>
                </a:spcAft>
              </a:pPr>
              <a:endParaRPr lang="es-CO" sz="1900" kern="1200"/>
            </a:p>
          </p:txBody>
        </p:sp>
        <p:sp>
          <p:nvSpPr>
            <p:cNvPr id="41" name="40 Forma libre"/>
            <p:cNvSpPr/>
            <p:nvPr/>
          </p:nvSpPr>
          <p:spPr>
            <a:xfrm>
              <a:off x="1210791" y="3917350"/>
              <a:ext cx="2055390" cy="259630"/>
            </a:xfrm>
            <a:custGeom>
              <a:avLst/>
              <a:gdLst>
                <a:gd name="connsiteX0" fmla="*/ 0 w 2055390"/>
                <a:gd name="connsiteY0" fmla="*/ 0 h 259630"/>
                <a:gd name="connsiteX1" fmla="*/ 2055390 w 2055390"/>
                <a:gd name="connsiteY1" fmla="*/ 0 h 259630"/>
                <a:gd name="connsiteX2" fmla="*/ 2055390 w 2055390"/>
                <a:gd name="connsiteY2" fmla="*/ 259630 h 259630"/>
                <a:gd name="connsiteX3" fmla="*/ 0 w 2055390"/>
                <a:gd name="connsiteY3" fmla="*/ 259630 h 259630"/>
                <a:gd name="connsiteX4" fmla="*/ 0 w 2055390"/>
                <a:gd name="connsiteY4" fmla="*/ 0 h 259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5390" h="259630">
                  <a:moveTo>
                    <a:pt x="0" y="0"/>
                  </a:moveTo>
                  <a:lnTo>
                    <a:pt x="2055390" y="0"/>
                  </a:lnTo>
                  <a:lnTo>
                    <a:pt x="2055390" y="259630"/>
                  </a:lnTo>
                  <a:lnTo>
                    <a:pt x="0" y="25963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9050" rIns="0" bIns="19050" numCol="1" spcCol="1270" anchor="ctr" anchorCtr="0">
              <a:noAutofit/>
            </a:bodyPr>
            <a:lstStyle/>
            <a:p>
              <a:pPr lvl="0" algn="l" defTabSz="666750">
                <a:lnSpc>
                  <a:spcPct val="90000"/>
                </a:lnSpc>
                <a:spcBef>
                  <a:spcPct val="0"/>
                </a:spcBef>
                <a:spcAft>
                  <a:spcPct val="35000"/>
                </a:spcAft>
              </a:pPr>
              <a:endParaRPr lang="es-CO" sz="1500" kern="1200"/>
            </a:p>
          </p:txBody>
        </p:sp>
      </p:grpSp>
      <p:sp>
        <p:nvSpPr>
          <p:cNvPr id="42" name="41 Elipse"/>
          <p:cNvSpPr/>
          <p:nvPr/>
        </p:nvSpPr>
        <p:spPr>
          <a:xfrm rot="2443878">
            <a:off x="4455531" y="4211344"/>
            <a:ext cx="294591" cy="294591"/>
          </a:xfrm>
          <a:prstGeom prst="ellipse">
            <a:avLst/>
          </a:prstGeom>
          <a:solidFill>
            <a:schemeClr val="accent5">
              <a:lumMod val="20000"/>
              <a:lumOff val="8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hemeClr val="accent1">
              <a:shade val="80000"/>
              <a:alpha val="50000"/>
              <a:hueOff val="-2"/>
              <a:satOff val="997"/>
              <a:lumOff val="1288"/>
              <a:alphaOff val="7500"/>
            </a:schemeClr>
          </a:fillRef>
          <a:effectRef idx="1">
            <a:schemeClr val="accent1">
              <a:shade val="80000"/>
              <a:alpha val="50000"/>
              <a:hueOff val="-2"/>
              <a:satOff val="997"/>
              <a:lumOff val="1288"/>
              <a:alphaOff val="7500"/>
            </a:schemeClr>
          </a:effectRef>
          <a:fontRef idx="minor">
            <a:schemeClr val="tx1"/>
          </a:fontRef>
        </p:style>
      </p:sp>
      <p:sp>
        <p:nvSpPr>
          <p:cNvPr id="43" name="42 Elipse"/>
          <p:cNvSpPr/>
          <p:nvPr/>
        </p:nvSpPr>
        <p:spPr>
          <a:xfrm rot="2443878">
            <a:off x="4805586" y="4096858"/>
            <a:ext cx="95142" cy="95142"/>
          </a:xfrm>
          <a:prstGeom prst="ellipse">
            <a:avLst/>
          </a:prstGeom>
          <a:solidFill>
            <a:schemeClr val="accent5">
              <a:lumMod val="20000"/>
              <a:lumOff val="8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hemeClr val="accent1">
              <a:shade val="80000"/>
              <a:alpha val="50000"/>
              <a:hueOff val="-5"/>
              <a:satOff val="1994"/>
              <a:lumOff val="2577"/>
              <a:alphaOff val="15000"/>
            </a:schemeClr>
          </a:fillRef>
          <a:effectRef idx="1">
            <a:schemeClr val="accent1">
              <a:shade val="80000"/>
              <a:alpha val="50000"/>
              <a:hueOff val="-5"/>
              <a:satOff val="1994"/>
              <a:lumOff val="2577"/>
              <a:alphaOff val="15000"/>
            </a:schemeClr>
          </a:effectRef>
          <a:fontRef idx="minor">
            <a:schemeClr val="tx1"/>
          </a:fontRef>
        </p:style>
      </p:sp>
      <p:sp>
        <p:nvSpPr>
          <p:cNvPr id="44" name="43 Elipse"/>
          <p:cNvSpPr/>
          <p:nvPr/>
        </p:nvSpPr>
        <p:spPr>
          <a:xfrm rot="2443878" flipH="1">
            <a:off x="4973196" y="4263281"/>
            <a:ext cx="241701" cy="241701"/>
          </a:xfrm>
          <a:prstGeom prst="ellipse">
            <a:avLst/>
          </a:prstGeom>
          <a:solidFill>
            <a:schemeClr val="accent5">
              <a:lumMod val="20000"/>
              <a:lumOff val="8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hemeClr val="accent1">
              <a:shade val="80000"/>
              <a:alpha val="50000"/>
              <a:hueOff val="-9"/>
              <a:satOff val="3987"/>
              <a:lumOff val="5154"/>
              <a:alphaOff val="30000"/>
            </a:schemeClr>
          </a:fillRef>
          <a:effectRef idx="1">
            <a:schemeClr val="accent1">
              <a:shade val="80000"/>
              <a:alpha val="50000"/>
              <a:hueOff val="-9"/>
              <a:satOff val="3987"/>
              <a:lumOff val="5154"/>
              <a:alphaOff val="30000"/>
            </a:schemeClr>
          </a:effectRef>
          <a:fontRef idx="minor">
            <a:schemeClr val="tx1"/>
          </a:fontRef>
        </p:style>
      </p:sp>
      <p:sp>
        <p:nvSpPr>
          <p:cNvPr id="45" name="44 Rectángulo"/>
          <p:cNvSpPr/>
          <p:nvPr/>
        </p:nvSpPr>
        <p:spPr>
          <a:xfrm>
            <a:off x="607765" y="1787912"/>
            <a:ext cx="2010018" cy="1785104"/>
          </a:xfrm>
          <a:prstGeom prst="rect">
            <a:avLst/>
          </a:prstGeom>
        </p:spPr>
        <p:txBody>
          <a:bodyPr wrap="square">
            <a:spAutoFit/>
          </a:bodyPr>
          <a:lstStyle/>
          <a:p>
            <a:pPr lvl="0" algn="ctr"/>
            <a:r>
              <a:rPr lang="es-CO" sz="1000" dirty="0">
                <a:latin typeface="Arial" panose="020B0604020202020204" pitchFamily="34" charset="0"/>
                <a:cs typeface="Arial" panose="020B0604020202020204" pitchFamily="34" charset="0"/>
              </a:rPr>
              <a:t>Vigilancia y seguimiento a la atención de peticiones, quejas reclamos y sugerencias que formulen los ciudadanos ante la ejecución de procedimientos internos y servicios en los cuales se evidencie riesgo o materialización de irregularidades y/o actos de corrupción por parte de los servidores públicos</a:t>
            </a:r>
            <a:endParaRPr lang="es-CO" sz="1000" dirty="0"/>
          </a:p>
        </p:txBody>
      </p:sp>
      <p:sp>
        <p:nvSpPr>
          <p:cNvPr id="46" name="45 Rectángulo"/>
          <p:cNvSpPr/>
          <p:nvPr/>
        </p:nvSpPr>
        <p:spPr>
          <a:xfrm>
            <a:off x="2746305" y="1700808"/>
            <a:ext cx="2031718" cy="2031325"/>
          </a:xfrm>
          <a:prstGeom prst="rect">
            <a:avLst/>
          </a:prstGeom>
        </p:spPr>
        <p:txBody>
          <a:bodyPr wrap="square">
            <a:spAutoFit/>
          </a:bodyPr>
          <a:lstStyle/>
          <a:p>
            <a:pPr lvl="0" algn="ctr"/>
            <a:r>
              <a:rPr lang="es-CO" sz="1050" dirty="0">
                <a:solidFill>
                  <a:schemeClr val="bg1"/>
                </a:solidFill>
                <a:latin typeface="Arial" panose="020B0604020202020204" pitchFamily="34" charset="0"/>
                <a:cs typeface="Arial" panose="020B0604020202020204" pitchFamily="34" charset="0"/>
              </a:rPr>
              <a:t>Evaluación de controles y riesgos de los procesos, recomendaciones para una mejor gestión y seguimiento hasta que los controles sean fortalecidos y riesgos sean minimizados. Informes al representante legal de la entidad, Comité de Coordinación de Control Interno y si es pertinente a entes de control.</a:t>
            </a:r>
            <a:endParaRPr lang="es-ES" sz="105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9303470"/>
      </p:ext>
    </p:extLst>
  </p:cSld>
  <p:clrMapOvr>
    <a:masterClrMapping/>
  </p:clrMapOvr>
  <mc:AlternateContent xmlns:mc="http://schemas.openxmlformats.org/markup-compatibility/2006" xmlns:p14="http://schemas.microsoft.com/office/powerpoint/2010/main">
    <mc:Choice Requires="p14">
      <p:transition spd="slow" p14:dur="2000" advTm="19000"/>
    </mc:Choice>
    <mc:Fallback xmlns="">
      <p:transition spd="slow" advTm="19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sp>
        <p:nvSpPr>
          <p:cNvPr id="38" name="37 Rectángulo"/>
          <p:cNvSpPr/>
          <p:nvPr/>
        </p:nvSpPr>
        <p:spPr>
          <a:xfrm>
            <a:off x="0" y="4293096"/>
            <a:ext cx="9144000" cy="1224136"/>
          </a:xfrm>
          <a:prstGeom prst="rect">
            <a:avLst/>
          </a:prstGeom>
          <a:solidFill>
            <a:srgbClr val="EEF3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6" name="35 Rectángulo redondeado"/>
          <p:cNvSpPr/>
          <p:nvPr/>
        </p:nvSpPr>
        <p:spPr>
          <a:xfrm>
            <a:off x="5760132" y="968602"/>
            <a:ext cx="3383868" cy="144016"/>
          </a:xfrm>
          <a:prstGeom prst="roundRect">
            <a:avLst/>
          </a:prstGeom>
          <a:solidFill>
            <a:schemeClr val="bg2">
              <a:lumMod val="10000"/>
            </a:schemeClr>
          </a:solidFill>
          <a:ln>
            <a:noFill/>
          </a:ln>
          <a:effectLst>
            <a:outerShdw blurRad="50800" dist="38100" dir="2700000" algn="tl" rotWithShape="0">
              <a:prstClr val="black">
                <a:alpha val="4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1523" y="3772315"/>
            <a:ext cx="1658340" cy="1974549"/>
          </a:xfrm>
          <a:prstGeom prst="rect">
            <a:avLst/>
          </a:prstGeom>
          <a:noFill/>
          <a:ln>
            <a:noFill/>
          </a:ln>
        </p:spPr>
      </p:pic>
      <p:sp>
        <p:nvSpPr>
          <p:cNvPr id="28" name="27 Forma libre"/>
          <p:cNvSpPr/>
          <p:nvPr/>
        </p:nvSpPr>
        <p:spPr>
          <a:xfrm>
            <a:off x="5939605" y="980728"/>
            <a:ext cx="2088779" cy="2698221"/>
          </a:xfrm>
          <a:custGeom>
            <a:avLst/>
            <a:gdLst>
              <a:gd name="connsiteX0" fmla="*/ 0 w 2983971"/>
              <a:gd name="connsiteY0" fmla="*/ 0 h 2088779"/>
              <a:gd name="connsiteX1" fmla="*/ 1939582 w 2983971"/>
              <a:gd name="connsiteY1" fmla="*/ 0 h 2088779"/>
              <a:gd name="connsiteX2" fmla="*/ 2983971 w 2983971"/>
              <a:gd name="connsiteY2" fmla="*/ 1044390 h 2088779"/>
              <a:gd name="connsiteX3" fmla="*/ 1939582 w 2983971"/>
              <a:gd name="connsiteY3" fmla="*/ 2088779 h 2088779"/>
              <a:gd name="connsiteX4" fmla="*/ 0 w 2983971"/>
              <a:gd name="connsiteY4" fmla="*/ 2088779 h 2088779"/>
              <a:gd name="connsiteX5" fmla="*/ 1044390 w 2983971"/>
              <a:gd name="connsiteY5" fmla="*/ 1044390 h 2088779"/>
              <a:gd name="connsiteX6" fmla="*/ 0 w 2983971"/>
              <a:gd name="connsiteY6" fmla="*/ 0 h 2088779"/>
              <a:gd name="connsiteX0" fmla="*/ 2983971 w 2983971"/>
              <a:gd name="connsiteY0" fmla="*/ 0 h 2088779"/>
              <a:gd name="connsiteX1" fmla="*/ 2983971 w 2983971"/>
              <a:gd name="connsiteY1" fmla="*/ 1357707 h 2088779"/>
              <a:gd name="connsiteX2" fmla="*/ 1491985 w 2983971"/>
              <a:gd name="connsiteY2" fmla="*/ 2088779 h 2088779"/>
              <a:gd name="connsiteX3" fmla="*/ 0 w 2983971"/>
              <a:gd name="connsiteY3" fmla="*/ 1357707 h 2088779"/>
              <a:gd name="connsiteX4" fmla="*/ 0 w 2983971"/>
              <a:gd name="connsiteY4" fmla="*/ 0 h 2088779"/>
              <a:gd name="connsiteX5" fmla="*/ 1491985 w 2983971"/>
              <a:gd name="connsiteY5" fmla="*/ 451038 h 2088779"/>
              <a:gd name="connsiteX6" fmla="*/ 2983971 w 2983971"/>
              <a:gd name="connsiteY6" fmla="*/ 0 h 2088779"/>
              <a:gd name="connsiteX0" fmla="*/ 2983971 w 2983971"/>
              <a:gd name="connsiteY0" fmla="*/ 0 h 1782074"/>
              <a:gd name="connsiteX1" fmla="*/ 2983971 w 2983971"/>
              <a:gd name="connsiteY1" fmla="*/ 1357707 h 1782074"/>
              <a:gd name="connsiteX2" fmla="*/ 1546413 w 2983971"/>
              <a:gd name="connsiteY2" fmla="*/ 1782074 h 1782074"/>
              <a:gd name="connsiteX3" fmla="*/ 0 w 2983971"/>
              <a:gd name="connsiteY3" fmla="*/ 1357707 h 1782074"/>
              <a:gd name="connsiteX4" fmla="*/ 0 w 2983971"/>
              <a:gd name="connsiteY4" fmla="*/ 0 h 1782074"/>
              <a:gd name="connsiteX5" fmla="*/ 1491985 w 2983971"/>
              <a:gd name="connsiteY5" fmla="*/ 451038 h 1782074"/>
              <a:gd name="connsiteX6" fmla="*/ 2983971 w 2983971"/>
              <a:gd name="connsiteY6" fmla="*/ 0 h 1782074"/>
              <a:gd name="connsiteX0" fmla="*/ 2983971 w 2983971"/>
              <a:gd name="connsiteY0" fmla="*/ 0 h 1888754"/>
              <a:gd name="connsiteX1" fmla="*/ 2983971 w 2983971"/>
              <a:gd name="connsiteY1" fmla="*/ 1357707 h 1888754"/>
              <a:gd name="connsiteX2" fmla="*/ 1560021 w 2983971"/>
              <a:gd name="connsiteY2" fmla="*/ 1888754 h 1888754"/>
              <a:gd name="connsiteX3" fmla="*/ 0 w 2983971"/>
              <a:gd name="connsiteY3" fmla="*/ 1357707 h 1888754"/>
              <a:gd name="connsiteX4" fmla="*/ 0 w 2983971"/>
              <a:gd name="connsiteY4" fmla="*/ 0 h 1888754"/>
              <a:gd name="connsiteX5" fmla="*/ 1491985 w 2983971"/>
              <a:gd name="connsiteY5" fmla="*/ 451038 h 1888754"/>
              <a:gd name="connsiteX6" fmla="*/ 2983971 w 2983971"/>
              <a:gd name="connsiteY6" fmla="*/ 0 h 1888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3971" h="1888754">
                <a:moveTo>
                  <a:pt x="2983971" y="0"/>
                </a:moveTo>
                <a:lnTo>
                  <a:pt x="2983971" y="1357707"/>
                </a:lnTo>
                <a:lnTo>
                  <a:pt x="1560021" y="1888754"/>
                </a:lnTo>
                <a:lnTo>
                  <a:pt x="0" y="1357707"/>
                </a:lnTo>
                <a:lnTo>
                  <a:pt x="0" y="0"/>
                </a:lnTo>
                <a:lnTo>
                  <a:pt x="1491985" y="451038"/>
                </a:lnTo>
                <a:lnTo>
                  <a:pt x="2983971" y="0"/>
                </a:lnTo>
                <a:close/>
              </a:path>
            </a:pathLst>
          </a:custGeom>
          <a:solidFill>
            <a:schemeClr val="tx2">
              <a:lumMod val="75000"/>
            </a:schemeClr>
          </a:solidFill>
          <a:ln>
            <a:noFill/>
          </a:ln>
          <a:effectLst>
            <a:outerShdw blurRad="50800" dist="38100" dir="2700000" algn="tl" rotWithShape="0">
              <a:prstClr val="black">
                <a:alpha val="40000"/>
              </a:prstClr>
            </a:outerShdw>
          </a:effectLst>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36831" tIns="1081220" rIns="36829" bIns="1081219" numCol="1" spcCol="1270" anchor="ctr" anchorCtr="0">
            <a:noAutofit/>
          </a:bodyPr>
          <a:lstStyle/>
          <a:p>
            <a:pPr lvl="0" algn="ctr" defTabSz="2578100">
              <a:lnSpc>
                <a:spcPct val="90000"/>
              </a:lnSpc>
              <a:spcBef>
                <a:spcPct val="0"/>
              </a:spcBef>
              <a:spcAft>
                <a:spcPct val="35000"/>
              </a:spcAft>
            </a:pPr>
            <a:endParaRPr lang="es-CO" sz="5800" kern="1200" dirty="0"/>
          </a:p>
        </p:txBody>
      </p:sp>
      <p:sp>
        <p:nvSpPr>
          <p:cNvPr id="6" name="Rectángulo 6"/>
          <p:cNvSpPr/>
          <p:nvPr/>
        </p:nvSpPr>
        <p:spPr>
          <a:xfrm>
            <a:off x="0" y="260648"/>
            <a:ext cx="6804248" cy="504056"/>
          </a:xfrm>
          <a:prstGeom prst="rect">
            <a:avLst/>
          </a:prstGeom>
          <a:solidFill>
            <a:srgbClr val="EFF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3 Título"/>
          <p:cNvSpPr txBox="1">
            <a:spLocks/>
          </p:cNvSpPr>
          <p:nvPr/>
        </p:nvSpPr>
        <p:spPr>
          <a:xfrm>
            <a:off x="179512" y="336696"/>
            <a:ext cx="5112568"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CO" sz="1800" b="1" dirty="0">
                <a:latin typeface="Arial" panose="020B0604020202020204" pitchFamily="34" charset="0"/>
                <a:cs typeface="Arial" panose="020B0604020202020204" pitchFamily="34" charset="0"/>
              </a:rPr>
              <a:t>QUIENES SOMOS</a:t>
            </a:r>
          </a:p>
        </p:txBody>
      </p:sp>
      <p:sp>
        <p:nvSpPr>
          <p:cNvPr id="11" name="10 Rectángulo"/>
          <p:cNvSpPr/>
          <p:nvPr/>
        </p:nvSpPr>
        <p:spPr>
          <a:xfrm>
            <a:off x="235325" y="4436424"/>
            <a:ext cx="3490875" cy="830997"/>
          </a:xfrm>
          <a:prstGeom prst="rect">
            <a:avLst/>
          </a:prstGeom>
        </p:spPr>
        <p:txBody>
          <a:bodyPr wrap="square">
            <a:spAutoFit/>
          </a:bodyPr>
          <a:lstStyle/>
          <a:p>
            <a:pPr lvl="0" algn="ctr"/>
            <a:r>
              <a:rPr lang="es-CO" sz="1200" b="1" dirty="0">
                <a:latin typeface="Arial" panose="020B0604020202020204" pitchFamily="34" charset="0"/>
                <a:cs typeface="Arial" panose="020B0604020202020204" pitchFamily="34" charset="0"/>
              </a:rPr>
              <a:t>Estructura organizacional: </a:t>
            </a:r>
          </a:p>
          <a:p>
            <a:pPr lvl="0" algn="ctr"/>
            <a:r>
              <a:rPr lang="es-CO" sz="1200" dirty="0">
                <a:latin typeface="Arial" panose="020B0604020202020204" pitchFamily="34" charset="0"/>
                <a:cs typeface="Arial" panose="020B0604020202020204" pitchFamily="34" charset="0"/>
              </a:rPr>
              <a:t>Puede ser consultada en el siguiente link: </a:t>
            </a:r>
            <a:r>
              <a:rPr lang="es-CO" sz="1200" dirty="0">
                <a:latin typeface="Arial" panose="020B0604020202020204" pitchFamily="34" charset="0"/>
                <a:cs typeface="Arial" panose="020B0604020202020204" pitchFamily="34" charset="0"/>
                <a:hlinkClick r:id="rId4"/>
              </a:rPr>
              <a:t>http://www.aerocivil.gov.co/Aerocivil/NEntidad/Organigrama/Documents/Ver%20Organigrama.pdf</a:t>
            </a:r>
            <a:r>
              <a:rPr lang="es-CO" sz="1200" dirty="0">
                <a:latin typeface="Arial" panose="020B0604020202020204" pitchFamily="34" charset="0"/>
                <a:cs typeface="Arial" panose="020B0604020202020204" pitchFamily="34" charset="0"/>
              </a:rPr>
              <a:t> </a:t>
            </a:r>
            <a:endParaRPr lang="es-ES" sz="1200" dirty="0">
              <a:latin typeface="Arial" panose="020B0604020202020204" pitchFamily="34" charset="0"/>
              <a:cs typeface="Arial" panose="020B0604020202020204" pitchFamily="34" charset="0"/>
            </a:endParaRPr>
          </a:p>
        </p:txBody>
      </p:sp>
      <p:pic>
        <p:nvPicPr>
          <p:cNvPr id="35" name="34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4611" y="1772816"/>
            <a:ext cx="1598765" cy="1161153"/>
          </a:xfrm>
          <a:prstGeom prst="rect">
            <a:avLst/>
          </a:prstGeom>
        </p:spPr>
      </p:pic>
      <p:sp>
        <p:nvSpPr>
          <p:cNvPr id="39" name="Redondear rectángulo de esquina del mismo lado 4"/>
          <p:cNvSpPr/>
          <p:nvPr/>
        </p:nvSpPr>
        <p:spPr>
          <a:xfrm>
            <a:off x="477252" y="1741323"/>
            <a:ext cx="4958844" cy="122413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9568" tIns="8890" rIns="8890" bIns="8890" numCol="1" spcCol="1270" anchor="ctr" anchorCtr="0">
            <a:noAutofit/>
          </a:bodyPr>
          <a:lstStyle/>
          <a:p>
            <a:pPr marL="0" lvl="1" algn="ctr" defTabSz="622300">
              <a:lnSpc>
                <a:spcPct val="90000"/>
              </a:lnSpc>
              <a:spcBef>
                <a:spcPct val="0"/>
              </a:spcBef>
              <a:spcAft>
                <a:spcPct val="15000"/>
              </a:spcAft>
            </a:pPr>
            <a:r>
              <a:rPr lang="es-CO" sz="1600" kern="1200" dirty="0">
                <a:solidFill>
                  <a:schemeClr val="tx2"/>
                </a:solidFill>
                <a:latin typeface="Arial" panose="020B0604020202020204" pitchFamily="34" charset="0"/>
                <a:cs typeface="Arial" panose="020B0604020202020204" pitchFamily="34" charset="0"/>
              </a:rPr>
              <a:t>La Aeronáutica Civil, tiene como objetivo garantizar el desarrollo de la aviación civil y de la administración del espacio aéreo en condiciones de seguridad y eficiencia, en concordancia con las políticas, planes y programas gubernamentales en materia</a:t>
            </a:r>
          </a:p>
          <a:p>
            <a:pPr marL="0" lvl="1" algn="ctr" defTabSz="622300">
              <a:lnSpc>
                <a:spcPct val="90000"/>
              </a:lnSpc>
              <a:spcBef>
                <a:spcPct val="0"/>
              </a:spcBef>
              <a:spcAft>
                <a:spcPct val="15000"/>
              </a:spcAft>
            </a:pPr>
            <a:r>
              <a:rPr lang="es-CO" sz="1600" kern="1200" dirty="0">
                <a:solidFill>
                  <a:schemeClr val="tx2"/>
                </a:solidFill>
                <a:latin typeface="Arial" panose="020B0604020202020204" pitchFamily="34" charset="0"/>
                <a:cs typeface="Arial" panose="020B0604020202020204" pitchFamily="34" charset="0"/>
              </a:rPr>
              <a:t>económico-social y de relaciones internacionales. </a:t>
            </a:r>
            <a:endParaRPr lang="es-CO" sz="1600" kern="1200" dirty="0">
              <a:solidFill>
                <a:schemeClr val="tx2"/>
              </a:solidFill>
            </a:endParaRPr>
          </a:p>
        </p:txBody>
      </p:sp>
      <p:sp>
        <p:nvSpPr>
          <p:cNvPr id="37" name="36 Rectángulo"/>
          <p:cNvSpPr/>
          <p:nvPr/>
        </p:nvSpPr>
        <p:spPr>
          <a:xfrm>
            <a:off x="5436096" y="4418750"/>
            <a:ext cx="3600400" cy="830997"/>
          </a:xfrm>
          <a:prstGeom prst="rect">
            <a:avLst/>
          </a:prstGeom>
        </p:spPr>
        <p:txBody>
          <a:bodyPr wrap="square">
            <a:spAutoFit/>
          </a:bodyPr>
          <a:lstStyle/>
          <a:p>
            <a:pPr lvl="0" algn="ctr"/>
            <a:r>
              <a:rPr lang="es-CO" sz="1200" b="1" dirty="0">
                <a:solidFill>
                  <a:srgbClr val="002060"/>
                </a:solidFill>
                <a:latin typeface="Arial" panose="020B0604020202020204" pitchFamily="34" charset="0"/>
                <a:cs typeface="Arial" panose="020B0604020202020204" pitchFamily="34" charset="0"/>
              </a:rPr>
              <a:t>Ubicación:</a:t>
            </a:r>
            <a:r>
              <a:rPr lang="es-CO" sz="1200" dirty="0">
                <a:solidFill>
                  <a:srgbClr val="002060"/>
                </a:solidFill>
                <a:latin typeface="Arial" panose="020B0604020202020204" pitchFamily="34" charset="0"/>
                <a:cs typeface="Arial" panose="020B0604020202020204" pitchFamily="34" charset="0"/>
              </a:rPr>
              <a:t> La sede principal de Aeronáutica Civil se encuentra en la ciudad de Bogotá, </a:t>
            </a:r>
            <a:r>
              <a:rPr lang="es-CO" sz="1200" b="1" dirty="0">
                <a:solidFill>
                  <a:srgbClr val="002060"/>
                </a:solidFill>
                <a:latin typeface="Arial" panose="020B0604020202020204" pitchFamily="34" charset="0"/>
                <a:cs typeface="Arial" panose="020B0604020202020204" pitchFamily="34" charset="0"/>
              </a:rPr>
              <a:t>Avenida El Dorado 103-15</a:t>
            </a:r>
            <a:r>
              <a:rPr lang="es-CO" sz="1200" dirty="0">
                <a:solidFill>
                  <a:srgbClr val="002060"/>
                </a:solidFill>
                <a:latin typeface="Arial" panose="020B0604020202020204" pitchFamily="34" charset="0"/>
                <a:cs typeface="Arial" panose="020B0604020202020204" pitchFamily="34" charset="0"/>
              </a:rPr>
              <a:t> y cuenta con 6 Direcciones Regionales a nivel Nacional y aeropuertos. </a:t>
            </a:r>
            <a:endParaRPr lang="es-ES" sz="12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931233"/>
      </p:ext>
    </p:extLst>
  </p:cSld>
  <p:clrMapOvr>
    <a:masterClrMapping/>
  </p:clrMapOvr>
  <mc:AlternateContent xmlns:mc="http://schemas.openxmlformats.org/markup-compatibility/2006" xmlns:p14="http://schemas.microsoft.com/office/powerpoint/2010/main">
    <mc:Choice Requires="p14">
      <p:transition spd="slow" p14:dur="2000" advTm="18000"/>
    </mc:Choice>
    <mc:Fallback xmlns="">
      <p:transition spd="slow" advTm="18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pic>
        <p:nvPicPr>
          <p:cNvPr id="18" name="17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1860" y="692696"/>
            <a:ext cx="1712139" cy="1284104"/>
          </a:xfrm>
          <a:prstGeom prst="rect">
            <a:avLst/>
          </a:prstGeom>
          <a:ln>
            <a:noFill/>
          </a:ln>
          <a:effectLst>
            <a:softEdge rad="112500"/>
          </a:effectLst>
        </p:spPr>
      </p:pic>
      <p:sp>
        <p:nvSpPr>
          <p:cNvPr id="5" name="Rectángulo 4"/>
          <p:cNvSpPr/>
          <p:nvPr/>
        </p:nvSpPr>
        <p:spPr>
          <a:xfrm>
            <a:off x="15010" y="183994"/>
            <a:ext cx="7437310" cy="508702"/>
          </a:xfrm>
          <a:prstGeom prst="rect">
            <a:avLst/>
          </a:prstGeom>
          <a:solidFill>
            <a:srgbClr val="EAD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2" name="CuadroTexto 1"/>
          <p:cNvSpPr txBox="1"/>
          <p:nvPr/>
        </p:nvSpPr>
        <p:spPr>
          <a:xfrm>
            <a:off x="179513" y="251356"/>
            <a:ext cx="6624736" cy="369332"/>
          </a:xfrm>
          <a:prstGeom prst="rect">
            <a:avLst/>
          </a:prstGeom>
          <a:noFill/>
        </p:spPr>
        <p:txBody>
          <a:bodyPr wrap="square" rtlCol="0">
            <a:spAutoFit/>
          </a:bodyPr>
          <a:lstStyle/>
          <a:p>
            <a:pPr lvl="0">
              <a:defRPr/>
            </a:pPr>
            <a:r>
              <a:rPr lang="es-CO" b="1" dirty="0">
                <a:solidFill>
                  <a:srgbClr val="000000"/>
                </a:solidFill>
                <a:latin typeface="Arial" panose="020B0604020202020204" pitchFamily="34" charset="0"/>
                <a:cs typeface="Arial" panose="020B0604020202020204" pitchFamily="34" charset="0"/>
              </a:rPr>
              <a:t>AUDIENCIA PÚBLICA</a:t>
            </a:r>
            <a:endParaRPr kumimoji="0" lang="es-CO"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pSp>
        <p:nvGrpSpPr>
          <p:cNvPr id="4" name="3 Grupo"/>
          <p:cNvGrpSpPr/>
          <p:nvPr/>
        </p:nvGrpSpPr>
        <p:grpSpPr>
          <a:xfrm>
            <a:off x="5436096" y="2293559"/>
            <a:ext cx="3332544" cy="2935641"/>
            <a:chOff x="-5005064" y="2204860"/>
            <a:chExt cx="4192207" cy="3387547"/>
          </a:xfrm>
        </p:grpSpPr>
        <p:sp>
          <p:nvSpPr>
            <p:cNvPr id="14" name="13 Forma libre"/>
            <p:cNvSpPr/>
            <p:nvPr/>
          </p:nvSpPr>
          <p:spPr>
            <a:xfrm>
              <a:off x="-3348888" y="2204860"/>
              <a:ext cx="2536031" cy="1691532"/>
            </a:xfrm>
            <a:custGeom>
              <a:avLst/>
              <a:gdLst>
                <a:gd name="connsiteX0" fmla="*/ 0 w 2536031"/>
                <a:gd name="connsiteY0" fmla="*/ 0 h 1691532"/>
                <a:gd name="connsiteX1" fmla="*/ 2536031 w 2536031"/>
                <a:gd name="connsiteY1" fmla="*/ 0 h 1691532"/>
                <a:gd name="connsiteX2" fmla="*/ 2536031 w 2536031"/>
                <a:gd name="connsiteY2" fmla="*/ 1691532 h 1691532"/>
                <a:gd name="connsiteX3" fmla="*/ 0 w 2536031"/>
                <a:gd name="connsiteY3" fmla="*/ 1691532 h 1691532"/>
                <a:gd name="connsiteX4" fmla="*/ 0 w 2536031"/>
                <a:gd name="connsiteY4" fmla="*/ 0 h 1691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031" h="1691532">
                  <a:moveTo>
                    <a:pt x="0" y="0"/>
                  </a:moveTo>
                  <a:lnTo>
                    <a:pt x="2536031" y="0"/>
                  </a:lnTo>
                  <a:lnTo>
                    <a:pt x="2536031" y="1691532"/>
                  </a:lnTo>
                  <a:lnTo>
                    <a:pt x="0" y="1691532"/>
                  </a:lnTo>
                  <a:lnTo>
                    <a:pt x="0" y="0"/>
                  </a:lnTo>
                  <a:close/>
                </a:path>
              </a:pathLst>
            </a:custGeom>
            <a:ln>
              <a:noFill/>
            </a:ln>
            <a:scene3d>
              <a:camera prst="orthographicFront"/>
              <a:lightRig rig="flat" dir="t"/>
            </a:scene3d>
            <a:sp3d z="-190500" extrusionH="12700" prstMaterial="plastic">
              <a:bevelT w="50800" h="50800"/>
            </a:sp3d>
          </p:spPr>
          <p:style>
            <a:lnRef idx="1">
              <a:scrgbClr r="0" g="0" b="0"/>
            </a:lnRef>
            <a:fillRef idx="1">
              <a:schemeClr val="lt1">
                <a:alpha val="90000"/>
                <a:tint val="40000"/>
                <a:hueOff val="0"/>
                <a:satOff val="0"/>
                <a:lumOff val="0"/>
                <a:alphaOff val="0"/>
              </a:schemeClr>
            </a:fillRef>
            <a:effectRef idx="2">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5765" tIns="128016" rIns="128016" bIns="128016" numCol="1" spcCol="1270" anchor="ctr" anchorCtr="0">
              <a:noAutofit/>
            </a:bodyPr>
            <a:lstStyle/>
            <a:p>
              <a:pPr lvl="0" algn="l" defTabSz="800100">
                <a:lnSpc>
                  <a:spcPct val="90000"/>
                </a:lnSpc>
                <a:spcBef>
                  <a:spcPct val="0"/>
                </a:spcBef>
                <a:spcAft>
                  <a:spcPct val="35000"/>
                </a:spcAft>
              </a:pPr>
              <a:r>
                <a:rPr lang="es-CO" sz="1400" kern="1200" dirty="0">
                  <a:solidFill>
                    <a:srgbClr val="7030A0"/>
                  </a:solidFill>
                  <a:latin typeface="Arial" pitchFamily="34" charset="0"/>
                  <a:cs typeface="Arial" pitchFamily="34" charset="0"/>
                </a:rPr>
                <a:t>Garantizar el adecuado análisis de la necesidad y conveniencia del servicio propuesto</a:t>
              </a:r>
              <a:r>
                <a:rPr lang="es-CO" sz="1400" kern="1200" dirty="0">
                  <a:solidFill>
                    <a:srgbClr val="000000"/>
                  </a:solidFill>
                  <a:latin typeface="Arial" panose="020B0604020202020204" pitchFamily="34" charset="0"/>
                  <a:cs typeface="Arial" panose="020B0604020202020204" pitchFamily="34" charset="0"/>
                </a:rPr>
                <a:t>.</a:t>
              </a:r>
              <a:endParaRPr lang="es-CO" sz="1400" kern="1200" dirty="0"/>
            </a:p>
          </p:txBody>
        </p:sp>
        <p:sp>
          <p:nvSpPr>
            <p:cNvPr id="15" name="14 Forma libre"/>
            <p:cNvSpPr/>
            <p:nvPr/>
          </p:nvSpPr>
          <p:spPr>
            <a:xfrm>
              <a:off x="-3348888" y="3900875"/>
              <a:ext cx="2536031" cy="1691532"/>
            </a:xfrm>
            <a:custGeom>
              <a:avLst/>
              <a:gdLst>
                <a:gd name="connsiteX0" fmla="*/ 0 w 2536031"/>
                <a:gd name="connsiteY0" fmla="*/ 0 h 1691532"/>
                <a:gd name="connsiteX1" fmla="*/ 2536031 w 2536031"/>
                <a:gd name="connsiteY1" fmla="*/ 0 h 1691532"/>
                <a:gd name="connsiteX2" fmla="*/ 2536031 w 2536031"/>
                <a:gd name="connsiteY2" fmla="*/ 1691532 h 1691532"/>
                <a:gd name="connsiteX3" fmla="*/ 0 w 2536031"/>
                <a:gd name="connsiteY3" fmla="*/ 1691532 h 1691532"/>
                <a:gd name="connsiteX4" fmla="*/ 0 w 2536031"/>
                <a:gd name="connsiteY4" fmla="*/ 0 h 1691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031" h="1691532">
                  <a:moveTo>
                    <a:pt x="0" y="0"/>
                  </a:moveTo>
                  <a:lnTo>
                    <a:pt x="2536031" y="0"/>
                  </a:lnTo>
                  <a:lnTo>
                    <a:pt x="2536031" y="1691532"/>
                  </a:lnTo>
                  <a:lnTo>
                    <a:pt x="0" y="1691532"/>
                  </a:lnTo>
                  <a:lnTo>
                    <a:pt x="0" y="0"/>
                  </a:lnTo>
                  <a:close/>
                </a:path>
              </a:pathLst>
            </a:custGeom>
            <a:ln>
              <a:noFill/>
            </a:ln>
            <a:scene3d>
              <a:camera prst="orthographicFront"/>
              <a:lightRig rig="flat" dir="t"/>
            </a:scene3d>
            <a:sp3d z="-190500" extrusionH="12700" prstMaterial="plastic">
              <a:bevelT w="50800" h="50800"/>
            </a:sp3d>
          </p:spPr>
          <p:style>
            <a:lnRef idx="1">
              <a:scrgbClr r="0" g="0" b="0"/>
            </a:lnRef>
            <a:fillRef idx="1">
              <a:schemeClr val="lt1">
                <a:alpha val="90000"/>
                <a:tint val="40000"/>
                <a:hueOff val="0"/>
                <a:satOff val="0"/>
                <a:lumOff val="0"/>
                <a:alphaOff val="0"/>
              </a:schemeClr>
            </a:fillRef>
            <a:effectRef idx="2">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5765" tIns="128016" rIns="128016" bIns="128016" numCol="1" spcCol="1270" anchor="ctr" anchorCtr="0">
              <a:noAutofit/>
            </a:bodyPr>
            <a:lstStyle/>
            <a:p>
              <a:pPr lvl="0" algn="l" defTabSz="800100">
                <a:lnSpc>
                  <a:spcPct val="90000"/>
                </a:lnSpc>
                <a:spcBef>
                  <a:spcPct val="0"/>
                </a:spcBef>
                <a:spcAft>
                  <a:spcPct val="35000"/>
                </a:spcAft>
              </a:pPr>
              <a:r>
                <a:rPr lang="es-CO" sz="1600" kern="1200" dirty="0">
                  <a:solidFill>
                    <a:srgbClr val="7030A0"/>
                  </a:solidFill>
                  <a:latin typeface="Arial" pitchFamily="34" charset="0"/>
                  <a:cs typeface="Arial" pitchFamily="34" charset="0"/>
                </a:rPr>
                <a:t>Dar publicidad sobre los proyectos</a:t>
              </a:r>
              <a:r>
                <a:rPr lang="es-CO" sz="1800" kern="1200" dirty="0">
                  <a:solidFill>
                    <a:srgbClr val="7030A0"/>
                  </a:solidFill>
                  <a:latin typeface="Arial" pitchFamily="34" charset="0"/>
                  <a:cs typeface="Arial" pitchFamily="34" charset="0"/>
                </a:rPr>
                <a:t>.</a:t>
              </a:r>
            </a:p>
          </p:txBody>
        </p:sp>
        <p:sp>
          <p:nvSpPr>
            <p:cNvPr id="16" name="15 Forma libre"/>
            <p:cNvSpPr/>
            <p:nvPr/>
          </p:nvSpPr>
          <p:spPr>
            <a:xfrm>
              <a:off x="-5005064" y="2757580"/>
              <a:ext cx="1978560" cy="1712511"/>
            </a:xfrm>
            <a:custGeom>
              <a:avLst/>
              <a:gdLst>
                <a:gd name="connsiteX0" fmla="*/ 0 w 1978560"/>
                <a:gd name="connsiteY0" fmla="*/ 989289 h 1978577"/>
                <a:gd name="connsiteX1" fmla="*/ 989280 w 1978560"/>
                <a:gd name="connsiteY1" fmla="*/ 0 h 1978577"/>
                <a:gd name="connsiteX2" fmla="*/ 1978560 w 1978560"/>
                <a:gd name="connsiteY2" fmla="*/ 989289 h 1978577"/>
                <a:gd name="connsiteX3" fmla="*/ 989280 w 1978560"/>
                <a:gd name="connsiteY3" fmla="*/ 1978578 h 1978577"/>
                <a:gd name="connsiteX4" fmla="*/ 0 w 1978560"/>
                <a:gd name="connsiteY4" fmla="*/ 989289 h 1978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560" h="1978577">
                  <a:moveTo>
                    <a:pt x="0" y="989289"/>
                  </a:moveTo>
                  <a:cubicBezTo>
                    <a:pt x="0" y="442920"/>
                    <a:pt x="442916" y="0"/>
                    <a:pt x="989280" y="0"/>
                  </a:cubicBezTo>
                  <a:cubicBezTo>
                    <a:pt x="1535644" y="0"/>
                    <a:pt x="1978560" y="442920"/>
                    <a:pt x="1978560" y="989289"/>
                  </a:cubicBezTo>
                  <a:cubicBezTo>
                    <a:pt x="1978560" y="1535658"/>
                    <a:pt x="1535644" y="1978578"/>
                    <a:pt x="989280" y="1978578"/>
                  </a:cubicBezTo>
                  <a:cubicBezTo>
                    <a:pt x="442916" y="1978578"/>
                    <a:pt x="0" y="1535658"/>
                    <a:pt x="0" y="989289"/>
                  </a:cubicBezTo>
                  <a:close/>
                </a:path>
              </a:pathLst>
            </a:custGeom>
            <a:scene3d>
              <a:camera prst="orthographicFront"/>
              <a:lightRig rig="flat" dir="t"/>
            </a:scene3d>
            <a:sp3d prstMaterial="plastic">
              <a:bevelT w="120900" h="88900"/>
              <a:bevelB w="88900" h="31750" prst="angle"/>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289753" tIns="289756" rIns="289753" bIns="289756" numCol="1" spcCol="1270" anchor="ctr" anchorCtr="0">
              <a:noAutofit/>
            </a:bodyPr>
            <a:lstStyle/>
            <a:p>
              <a:pPr lvl="0" algn="ctr" defTabSz="1066800">
                <a:lnSpc>
                  <a:spcPct val="90000"/>
                </a:lnSpc>
                <a:spcBef>
                  <a:spcPct val="0"/>
                </a:spcBef>
                <a:spcAft>
                  <a:spcPct val="35000"/>
                </a:spcAft>
              </a:pPr>
              <a:r>
                <a:rPr lang="es-CO" sz="1600" b="1" kern="1200" dirty="0">
                  <a:solidFill>
                    <a:srgbClr val="7030A0"/>
                  </a:solidFill>
                  <a:latin typeface="Arial" pitchFamily="34" charset="0"/>
                  <a:cs typeface="Arial" pitchFamily="34" charset="0"/>
                </a:rPr>
                <a:t>Objetivos</a:t>
              </a:r>
            </a:p>
          </p:txBody>
        </p:sp>
      </p:grpSp>
      <p:sp>
        <p:nvSpPr>
          <p:cNvPr id="17" name="16 Rectángulo"/>
          <p:cNvSpPr/>
          <p:nvPr/>
        </p:nvSpPr>
        <p:spPr>
          <a:xfrm>
            <a:off x="323528" y="969340"/>
            <a:ext cx="7776865" cy="584775"/>
          </a:xfrm>
          <a:prstGeom prst="rect">
            <a:avLst/>
          </a:prstGeom>
        </p:spPr>
        <p:txBody>
          <a:bodyPr wrap="square">
            <a:spAutoFit/>
          </a:bodyPr>
          <a:lstStyle/>
          <a:p>
            <a:r>
              <a:rPr lang="es-CO" sz="1600" b="1" dirty="0">
                <a:solidFill>
                  <a:schemeClr val="accent4">
                    <a:lumMod val="50000"/>
                  </a:schemeClr>
                </a:solidFill>
                <a:latin typeface="Arial" pitchFamily="34" charset="0"/>
                <a:cs typeface="Arial" pitchFamily="34" charset="0"/>
              </a:rPr>
              <a:t>Para desarrollar actividades aéreas comerciales se requiere un permiso de operación, el cual debe otorgar la autoridad aeronáutica.</a:t>
            </a:r>
          </a:p>
        </p:txBody>
      </p:sp>
      <p:grpSp>
        <p:nvGrpSpPr>
          <p:cNvPr id="23" name="22 Grupo"/>
          <p:cNvGrpSpPr/>
          <p:nvPr/>
        </p:nvGrpSpPr>
        <p:grpSpPr>
          <a:xfrm>
            <a:off x="-756592" y="2037030"/>
            <a:ext cx="5226299" cy="3480202"/>
            <a:chOff x="683569" y="1978798"/>
            <a:chExt cx="5226299" cy="3480202"/>
          </a:xfrm>
        </p:grpSpPr>
        <p:sp>
          <p:nvSpPr>
            <p:cNvPr id="24" name="23 Forma libre"/>
            <p:cNvSpPr/>
            <p:nvPr/>
          </p:nvSpPr>
          <p:spPr>
            <a:xfrm>
              <a:off x="683569" y="1978798"/>
              <a:ext cx="1319504" cy="1885006"/>
            </a:xfrm>
            <a:custGeom>
              <a:avLst/>
              <a:gdLst>
                <a:gd name="connsiteX0" fmla="*/ 0 w 1885006"/>
                <a:gd name="connsiteY0" fmla="*/ 0 h 1319504"/>
                <a:gd name="connsiteX1" fmla="*/ 1225254 w 1885006"/>
                <a:gd name="connsiteY1" fmla="*/ 0 h 1319504"/>
                <a:gd name="connsiteX2" fmla="*/ 1885006 w 1885006"/>
                <a:gd name="connsiteY2" fmla="*/ 659752 h 1319504"/>
                <a:gd name="connsiteX3" fmla="*/ 1225254 w 1885006"/>
                <a:gd name="connsiteY3" fmla="*/ 1319504 h 1319504"/>
                <a:gd name="connsiteX4" fmla="*/ 0 w 1885006"/>
                <a:gd name="connsiteY4" fmla="*/ 1319504 h 1319504"/>
                <a:gd name="connsiteX5" fmla="*/ 659752 w 1885006"/>
                <a:gd name="connsiteY5" fmla="*/ 659752 h 1319504"/>
                <a:gd name="connsiteX6" fmla="*/ 0 w 1885006"/>
                <a:gd name="connsiteY6" fmla="*/ 0 h 1319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006" h="1319504">
                  <a:moveTo>
                    <a:pt x="1885006" y="0"/>
                  </a:moveTo>
                  <a:lnTo>
                    <a:pt x="1885006" y="857678"/>
                  </a:lnTo>
                  <a:lnTo>
                    <a:pt x="942503" y="1319504"/>
                  </a:lnTo>
                  <a:lnTo>
                    <a:pt x="0" y="857678"/>
                  </a:lnTo>
                  <a:lnTo>
                    <a:pt x="0" y="0"/>
                  </a:lnTo>
                  <a:lnTo>
                    <a:pt x="942503" y="461826"/>
                  </a:lnTo>
                  <a:lnTo>
                    <a:pt x="1885006" y="0"/>
                  </a:lnTo>
                  <a:close/>
                </a:path>
              </a:pathLst>
            </a:custGeom>
          </p:spPr>
          <p:style>
            <a:lnRef idx="1">
              <a:schemeClr val="accent4">
                <a:shade val="50000"/>
                <a:hueOff val="0"/>
                <a:satOff val="0"/>
                <a:lumOff val="0"/>
                <a:alphaOff val="0"/>
              </a:schemeClr>
            </a:lnRef>
            <a:fillRef idx="3">
              <a:schemeClr val="accent4">
                <a:shade val="50000"/>
                <a:hueOff val="0"/>
                <a:satOff val="0"/>
                <a:lumOff val="0"/>
                <a:alphaOff val="0"/>
              </a:schemeClr>
            </a:fillRef>
            <a:effectRef idx="2">
              <a:schemeClr val="accent4">
                <a:shade val="50000"/>
                <a:hueOff val="0"/>
                <a:satOff val="0"/>
                <a:lumOff val="0"/>
                <a:alphaOff val="0"/>
              </a:schemeClr>
            </a:effectRef>
            <a:fontRef idx="minor">
              <a:schemeClr val="lt1"/>
            </a:fontRef>
          </p:style>
          <p:txBody>
            <a:bodyPr spcFirstLastPara="0" vert="horz" wrap="square" lIns="22860" tIns="682612" rIns="22860" bIns="682612" numCol="1" spcCol="1270" anchor="ctr" anchorCtr="0">
              <a:noAutofit/>
            </a:bodyPr>
            <a:lstStyle/>
            <a:p>
              <a:pPr lvl="0" algn="ctr" defTabSz="1600200">
                <a:lnSpc>
                  <a:spcPct val="90000"/>
                </a:lnSpc>
                <a:spcBef>
                  <a:spcPct val="0"/>
                </a:spcBef>
                <a:spcAft>
                  <a:spcPct val="35000"/>
                </a:spcAft>
              </a:pPr>
              <a:endParaRPr lang="es-CO" sz="3600" kern="1200"/>
            </a:p>
          </p:txBody>
        </p:sp>
        <p:sp>
          <p:nvSpPr>
            <p:cNvPr id="25" name="24 Forma libre"/>
            <p:cNvSpPr/>
            <p:nvPr/>
          </p:nvSpPr>
          <p:spPr>
            <a:xfrm>
              <a:off x="2003072" y="1978799"/>
              <a:ext cx="3906796" cy="1225255"/>
            </a:xfrm>
            <a:custGeom>
              <a:avLst/>
              <a:gdLst>
                <a:gd name="connsiteX0" fmla="*/ 204213 w 1225254"/>
                <a:gd name="connsiteY0" fmla="*/ 0 h 3906795"/>
                <a:gd name="connsiteX1" fmla="*/ 1021041 w 1225254"/>
                <a:gd name="connsiteY1" fmla="*/ 0 h 3906795"/>
                <a:gd name="connsiteX2" fmla="*/ 1225254 w 1225254"/>
                <a:gd name="connsiteY2" fmla="*/ 204213 h 3906795"/>
                <a:gd name="connsiteX3" fmla="*/ 1225254 w 1225254"/>
                <a:gd name="connsiteY3" fmla="*/ 3906795 h 3906795"/>
                <a:gd name="connsiteX4" fmla="*/ 1225254 w 1225254"/>
                <a:gd name="connsiteY4" fmla="*/ 3906795 h 3906795"/>
                <a:gd name="connsiteX5" fmla="*/ 0 w 1225254"/>
                <a:gd name="connsiteY5" fmla="*/ 3906795 h 3906795"/>
                <a:gd name="connsiteX6" fmla="*/ 0 w 1225254"/>
                <a:gd name="connsiteY6" fmla="*/ 3906795 h 3906795"/>
                <a:gd name="connsiteX7" fmla="*/ 0 w 1225254"/>
                <a:gd name="connsiteY7" fmla="*/ 204213 h 3906795"/>
                <a:gd name="connsiteX8" fmla="*/ 204213 w 1225254"/>
                <a:gd name="connsiteY8" fmla="*/ 0 h 3906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5254" h="3906795">
                  <a:moveTo>
                    <a:pt x="1225254" y="651146"/>
                  </a:moveTo>
                  <a:lnTo>
                    <a:pt x="1225254" y="3255649"/>
                  </a:lnTo>
                  <a:cubicBezTo>
                    <a:pt x="1225254" y="3615267"/>
                    <a:pt x="1196580" y="3906793"/>
                    <a:pt x="1161208" y="3906793"/>
                  </a:cubicBezTo>
                  <a:lnTo>
                    <a:pt x="0" y="3906793"/>
                  </a:lnTo>
                  <a:lnTo>
                    <a:pt x="0" y="3906793"/>
                  </a:lnTo>
                  <a:lnTo>
                    <a:pt x="0" y="2"/>
                  </a:lnTo>
                  <a:lnTo>
                    <a:pt x="0" y="2"/>
                  </a:lnTo>
                  <a:lnTo>
                    <a:pt x="1161208" y="2"/>
                  </a:lnTo>
                  <a:cubicBezTo>
                    <a:pt x="1196580" y="2"/>
                    <a:pt x="1225254" y="291528"/>
                    <a:pt x="1225254" y="651146"/>
                  </a:cubicBezTo>
                  <a:close/>
                </a:path>
              </a:pathLst>
            </a:custGeom>
          </p:spPr>
          <p:style>
            <a:lnRef idx="1">
              <a:schemeClr val="accent4">
                <a:shade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82037" rIns="82037" bIns="82038" numCol="1" spcCol="1270" anchor="ctr" anchorCtr="0">
              <a:noAutofit/>
            </a:bodyPr>
            <a:lstStyle/>
            <a:p>
              <a:pPr marL="285750" lvl="1" indent="-285750" algn="l" defTabSz="1555750">
                <a:lnSpc>
                  <a:spcPct val="90000"/>
                </a:lnSpc>
                <a:spcBef>
                  <a:spcPct val="0"/>
                </a:spcBef>
                <a:spcAft>
                  <a:spcPct val="15000"/>
                </a:spcAft>
                <a:buChar char="••"/>
              </a:pPr>
              <a:endParaRPr lang="es-CO" sz="3500" kern="1200"/>
            </a:p>
            <a:p>
              <a:pPr marL="285750" lvl="1" indent="-285750" algn="l" defTabSz="1555750">
                <a:lnSpc>
                  <a:spcPct val="90000"/>
                </a:lnSpc>
                <a:spcBef>
                  <a:spcPct val="0"/>
                </a:spcBef>
                <a:spcAft>
                  <a:spcPct val="15000"/>
                </a:spcAft>
                <a:buChar char="••"/>
              </a:pPr>
              <a:endParaRPr lang="es-CO" sz="3500" kern="1200"/>
            </a:p>
          </p:txBody>
        </p:sp>
        <p:sp>
          <p:nvSpPr>
            <p:cNvPr id="26" name="25 Forma libre"/>
            <p:cNvSpPr/>
            <p:nvPr/>
          </p:nvSpPr>
          <p:spPr>
            <a:xfrm>
              <a:off x="683569" y="3573994"/>
              <a:ext cx="1319504" cy="1885006"/>
            </a:xfrm>
            <a:custGeom>
              <a:avLst/>
              <a:gdLst>
                <a:gd name="connsiteX0" fmla="*/ 0 w 1885006"/>
                <a:gd name="connsiteY0" fmla="*/ 0 h 1319504"/>
                <a:gd name="connsiteX1" fmla="*/ 1225254 w 1885006"/>
                <a:gd name="connsiteY1" fmla="*/ 0 h 1319504"/>
                <a:gd name="connsiteX2" fmla="*/ 1885006 w 1885006"/>
                <a:gd name="connsiteY2" fmla="*/ 659752 h 1319504"/>
                <a:gd name="connsiteX3" fmla="*/ 1225254 w 1885006"/>
                <a:gd name="connsiteY3" fmla="*/ 1319504 h 1319504"/>
                <a:gd name="connsiteX4" fmla="*/ 0 w 1885006"/>
                <a:gd name="connsiteY4" fmla="*/ 1319504 h 1319504"/>
                <a:gd name="connsiteX5" fmla="*/ 659752 w 1885006"/>
                <a:gd name="connsiteY5" fmla="*/ 659752 h 1319504"/>
                <a:gd name="connsiteX6" fmla="*/ 0 w 1885006"/>
                <a:gd name="connsiteY6" fmla="*/ 0 h 1319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006" h="1319504">
                  <a:moveTo>
                    <a:pt x="1885006" y="0"/>
                  </a:moveTo>
                  <a:lnTo>
                    <a:pt x="1885006" y="857678"/>
                  </a:lnTo>
                  <a:lnTo>
                    <a:pt x="942503" y="1319504"/>
                  </a:lnTo>
                  <a:lnTo>
                    <a:pt x="0" y="857678"/>
                  </a:lnTo>
                  <a:lnTo>
                    <a:pt x="0" y="0"/>
                  </a:lnTo>
                  <a:lnTo>
                    <a:pt x="942503" y="461826"/>
                  </a:lnTo>
                  <a:lnTo>
                    <a:pt x="1885006" y="0"/>
                  </a:lnTo>
                  <a:close/>
                </a:path>
              </a:pathLst>
            </a:custGeom>
          </p:spPr>
          <p:style>
            <a:lnRef idx="1">
              <a:schemeClr val="accent4">
                <a:shade val="50000"/>
                <a:hueOff val="-209434"/>
                <a:satOff val="-6337"/>
                <a:lumOff val="41612"/>
                <a:alphaOff val="0"/>
              </a:schemeClr>
            </a:lnRef>
            <a:fillRef idx="3">
              <a:schemeClr val="accent4">
                <a:shade val="50000"/>
                <a:hueOff val="-209434"/>
                <a:satOff val="-6337"/>
                <a:lumOff val="41612"/>
                <a:alphaOff val="0"/>
              </a:schemeClr>
            </a:fillRef>
            <a:effectRef idx="2">
              <a:schemeClr val="accent4">
                <a:shade val="50000"/>
                <a:hueOff val="-209434"/>
                <a:satOff val="-6337"/>
                <a:lumOff val="41612"/>
                <a:alphaOff val="0"/>
              </a:schemeClr>
            </a:effectRef>
            <a:fontRef idx="minor">
              <a:schemeClr val="lt1"/>
            </a:fontRef>
          </p:style>
          <p:txBody>
            <a:bodyPr spcFirstLastPara="0" vert="horz" wrap="square" lIns="22860" tIns="682612" rIns="22860" bIns="682612" numCol="1" spcCol="1270" anchor="ctr" anchorCtr="0">
              <a:noAutofit/>
            </a:bodyPr>
            <a:lstStyle/>
            <a:p>
              <a:pPr lvl="0" algn="ctr" defTabSz="1600200">
                <a:lnSpc>
                  <a:spcPct val="90000"/>
                </a:lnSpc>
                <a:spcBef>
                  <a:spcPct val="0"/>
                </a:spcBef>
                <a:spcAft>
                  <a:spcPct val="35000"/>
                </a:spcAft>
              </a:pPr>
              <a:endParaRPr lang="es-CO" sz="3600" kern="1200"/>
            </a:p>
          </p:txBody>
        </p:sp>
        <p:sp>
          <p:nvSpPr>
            <p:cNvPr id="27" name="26 Forma libre"/>
            <p:cNvSpPr/>
            <p:nvPr/>
          </p:nvSpPr>
          <p:spPr>
            <a:xfrm>
              <a:off x="2003072" y="3573993"/>
              <a:ext cx="3906796" cy="1225255"/>
            </a:xfrm>
            <a:custGeom>
              <a:avLst/>
              <a:gdLst>
                <a:gd name="connsiteX0" fmla="*/ 204213 w 1225254"/>
                <a:gd name="connsiteY0" fmla="*/ 0 h 3906795"/>
                <a:gd name="connsiteX1" fmla="*/ 1021041 w 1225254"/>
                <a:gd name="connsiteY1" fmla="*/ 0 h 3906795"/>
                <a:gd name="connsiteX2" fmla="*/ 1225254 w 1225254"/>
                <a:gd name="connsiteY2" fmla="*/ 204213 h 3906795"/>
                <a:gd name="connsiteX3" fmla="*/ 1225254 w 1225254"/>
                <a:gd name="connsiteY3" fmla="*/ 3906795 h 3906795"/>
                <a:gd name="connsiteX4" fmla="*/ 1225254 w 1225254"/>
                <a:gd name="connsiteY4" fmla="*/ 3906795 h 3906795"/>
                <a:gd name="connsiteX5" fmla="*/ 0 w 1225254"/>
                <a:gd name="connsiteY5" fmla="*/ 3906795 h 3906795"/>
                <a:gd name="connsiteX6" fmla="*/ 0 w 1225254"/>
                <a:gd name="connsiteY6" fmla="*/ 3906795 h 3906795"/>
                <a:gd name="connsiteX7" fmla="*/ 0 w 1225254"/>
                <a:gd name="connsiteY7" fmla="*/ 204213 h 3906795"/>
                <a:gd name="connsiteX8" fmla="*/ 204213 w 1225254"/>
                <a:gd name="connsiteY8" fmla="*/ 0 h 3906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5254" h="3906795">
                  <a:moveTo>
                    <a:pt x="1225254" y="651146"/>
                  </a:moveTo>
                  <a:lnTo>
                    <a:pt x="1225254" y="3255649"/>
                  </a:lnTo>
                  <a:cubicBezTo>
                    <a:pt x="1225254" y="3615267"/>
                    <a:pt x="1196580" y="3906793"/>
                    <a:pt x="1161208" y="3906793"/>
                  </a:cubicBezTo>
                  <a:lnTo>
                    <a:pt x="0" y="3906793"/>
                  </a:lnTo>
                  <a:lnTo>
                    <a:pt x="0" y="3906793"/>
                  </a:lnTo>
                  <a:lnTo>
                    <a:pt x="0" y="2"/>
                  </a:lnTo>
                  <a:lnTo>
                    <a:pt x="0" y="2"/>
                  </a:lnTo>
                  <a:lnTo>
                    <a:pt x="1161208" y="2"/>
                  </a:lnTo>
                  <a:cubicBezTo>
                    <a:pt x="1196580" y="2"/>
                    <a:pt x="1225254" y="291528"/>
                    <a:pt x="1225254" y="651146"/>
                  </a:cubicBezTo>
                  <a:close/>
                </a:path>
              </a:pathLst>
            </a:custGeom>
          </p:spPr>
          <p:style>
            <a:lnRef idx="1">
              <a:schemeClr val="accent4">
                <a:shade val="50000"/>
                <a:hueOff val="-209434"/>
                <a:satOff val="-6337"/>
                <a:lumOff val="4161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82037" rIns="82037" bIns="82038" numCol="1" spcCol="1270" anchor="ctr" anchorCtr="0">
              <a:noAutofit/>
            </a:bodyPr>
            <a:lstStyle/>
            <a:p>
              <a:pPr marL="285750" lvl="1" indent="-285750" algn="l" defTabSz="1555750">
                <a:lnSpc>
                  <a:spcPct val="90000"/>
                </a:lnSpc>
                <a:spcBef>
                  <a:spcPct val="0"/>
                </a:spcBef>
                <a:spcAft>
                  <a:spcPct val="15000"/>
                </a:spcAft>
                <a:buChar char="••"/>
              </a:pPr>
              <a:endParaRPr lang="es-CO" sz="3500" kern="1200"/>
            </a:p>
            <a:p>
              <a:pPr marL="285750" lvl="1" indent="-285750" algn="l" defTabSz="1555750">
                <a:lnSpc>
                  <a:spcPct val="90000"/>
                </a:lnSpc>
                <a:spcBef>
                  <a:spcPct val="0"/>
                </a:spcBef>
                <a:spcAft>
                  <a:spcPct val="15000"/>
                </a:spcAft>
                <a:buChar char="••"/>
              </a:pPr>
              <a:endParaRPr lang="es-CO" sz="3500" kern="1200"/>
            </a:p>
          </p:txBody>
        </p:sp>
      </p:grpSp>
      <p:pic>
        <p:nvPicPr>
          <p:cNvPr id="19" name="18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4386" y="2232072"/>
            <a:ext cx="1170642" cy="1170642"/>
          </a:xfrm>
          <a:prstGeom prst="rect">
            <a:avLst/>
          </a:prstGeom>
          <a:noFill/>
          <a:ln>
            <a:noFill/>
          </a:ln>
        </p:spPr>
      </p:pic>
      <p:sp>
        <p:nvSpPr>
          <p:cNvPr id="13" name="CuadroTexto 12"/>
          <p:cNvSpPr txBox="1"/>
          <p:nvPr/>
        </p:nvSpPr>
        <p:spPr>
          <a:xfrm>
            <a:off x="840060" y="3704545"/>
            <a:ext cx="3578991" cy="1092607"/>
          </a:xfrm>
          <a:prstGeom prst="rect">
            <a:avLst/>
          </a:prstGeom>
          <a:noFill/>
        </p:spPr>
        <p:txBody>
          <a:bodyPr wrap="square" rtlCol="0">
            <a:spAutoFit/>
          </a:bodyPr>
          <a:lstStyle/>
          <a:p>
            <a:r>
              <a:rPr lang="es-CO" sz="1300" dirty="0">
                <a:solidFill>
                  <a:srgbClr val="000000"/>
                </a:solidFill>
                <a:latin typeface="Arial" pitchFamily="34" charset="0"/>
                <a:cs typeface="Arial" pitchFamily="34" charset="0"/>
              </a:rPr>
              <a:t>Las solicitudes que se presentan a audiencia pública, tienen  plazo de un (1) año a partir de la notificación de la decisión para constitución como nuevas empresas de aviación comercial. </a:t>
            </a:r>
          </a:p>
        </p:txBody>
      </p:sp>
      <p:sp>
        <p:nvSpPr>
          <p:cNvPr id="21" name="20 Rectángulo"/>
          <p:cNvSpPr/>
          <p:nvPr/>
        </p:nvSpPr>
        <p:spPr>
          <a:xfrm>
            <a:off x="840060" y="2186861"/>
            <a:ext cx="3279153" cy="954107"/>
          </a:xfrm>
          <a:prstGeom prst="rect">
            <a:avLst/>
          </a:prstGeom>
        </p:spPr>
        <p:txBody>
          <a:bodyPr wrap="square">
            <a:spAutoFit/>
          </a:bodyPr>
          <a:lstStyle/>
          <a:p>
            <a:r>
              <a:rPr lang="es-CO" sz="1400" dirty="0">
                <a:solidFill>
                  <a:srgbClr val="000000"/>
                </a:solidFill>
                <a:latin typeface="Arial" pitchFamily="34" charset="0"/>
                <a:cs typeface="Arial" pitchFamily="34" charset="0"/>
              </a:rPr>
              <a:t>Como requisito, se debe surtir un procedimiento de audiencia pública en la cual el interesado presenta su proyecto.</a:t>
            </a:r>
          </a:p>
        </p:txBody>
      </p:sp>
      <p:pic>
        <p:nvPicPr>
          <p:cNvPr id="20" name="19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4386" y="4244852"/>
            <a:ext cx="1304752" cy="1081150"/>
          </a:xfrm>
          <a:prstGeom prst="rect">
            <a:avLst/>
          </a:prstGeom>
          <a:ln>
            <a:noFill/>
          </a:ln>
          <a:effectLst>
            <a:softEdge rad="112500"/>
          </a:effectLst>
        </p:spPr>
      </p:pic>
    </p:spTree>
    <p:extLst>
      <p:ext uri="{BB962C8B-B14F-4D97-AF65-F5344CB8AC3E}">
        <p14:creationId xmlns:p14="http://schemas.microsoft.com/office/powerpoint/2010/main" val="2515675371"/>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pic>
        <p:nvPicPr>
          <p:cNvPr id="30" name="29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8265" y="4797152"/>
            <a:ext cx="937126" cy="937126"/>
          </a:xfrm>
          <a:prstGeom prst="rect">
            <a:avLst/>
          </a:prstGeom>
        </p:spPr>
      </p:pic>
      <p:sp>
        <p:nvSpPr>
          <p:cNvPr id="5" name="Rectángulo 4"/>
          <p:cNvSpPr/>
          <p:nvPr/>
        </p:nvSpPr>
        <p:spPr>
          <a:xfrm>
            <a:off x="15010" y="179348"/>
            <a:ext cx="7092280" cy="51334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2" name="CuadroTexto 1"/>
          <p:cNvSpPr txBox="1"/>
          <p:nvPr/>
        </p:nvSpPr>
        <p:spPr>
          <a:xfrm>
            <a:off x="179512" y="251356"/>
            <a:ext cx="7056784" cy="369332"/>
          </a:xfrm>
          <a:prstGeom prst="rect">
            <a:avLst/>
          </a:prstGeom>
          <a:noFill/>
        </p:spPr>
        <p:txBody>
          <a:bodyPr wrap="square" rtlCol="0">
            <a:spAutoFit/>
          </a:bodyPr>
          <a:lstStyle/>
          <a:p>
            <a:r>
              <a:rPr lang="es-CO" b="1" dirty="0">
                <a:latin typeface="Arial" panose="020B0604020202020204" pitchFamily="34" charset="0"/>
                <a:cs typeface="Arial" panose="020B0604020202020204" pitchFamily="34" charset="0"/>
              </a:rPr>
              <a:t>DERECHOS DE TRAFICO – LIBERTADES DEL AIRE</a:t>
            </a:r>
          </a:p>
        </p:txBody>
      </p:sp>
      <p:sp>
        <p:nvSpPr>
          <p:cNvPr id="10" name="Rectángulo 9"/>
          <p:cNvSpPr/>
          <p:nvPr/>
        </p:nvSpPr>
        <p:spPr>
          <a:xfrm>
            <a:off x="147869" y="908720"/>
            <a:ext cx="8528587" cy="338554"/>
          </a:xfrm>
          <a:prstGeom prst="rect">
            <a:avLst/>
          </a:prstGeom>
        </p:spPr>
        <p:txBody>
          <a:bodyPr wrap="square">
            <a:spAutoFit/>
          </a:bodyPr>
          <a:lstStyle/>
          <a:p>
            <a:pPr algn="just"/>
            <a:endParaRPr lang="es-CO" sz="1600" dirty="0">
              <a:latin typeface="Arial" panose="020B0604020202020204" pitchFamily="34" charset="0"/>
              <a:cs typeface="Arial" panose="020B0604020202020204" pitchFamily="34" charset="0"/>
            </a:endParaRPr>
          </a:p>
        </p:txBody>
      </p:sp>
      <p:pic>
        <p:nvPicPr>
          <p:cNvPr id="18" name="Picture 2"/>
          <p:cNvPicPr>
            <a:picLocks noChangeAspect="1" noChangeArrowheads="1"/>
          </p:cNvPicPr>
          <p:nvPr/>
        </p:nvPicPr>
        <p:blipFill>
          <a:blip r:embed="rId4">
            <a:duotone>
              <a:schemeClr val="accent2">
                <a:shade val="45000"/>
                <a:satMod val="135000"/>
              </a:schemeClr>
              <a:prstClr val="white"/>
            </a:duotone>
          </a:blip>
          <a:srcRect/>
          <a:stretch>
            <a:fillRect/>
          </a:stretch>
        </p:blipFill>
        <p:spPr bwMode="auto">
          <a:xfrm>
            <a:off x="307287" y="1426870"/>
            <a:ext cx="1795151" cy="1714511"/>
          </a:xfrm>
          <a:prstGeom prst="rect">
            <a:avLst/>
          </a:prstGeom>
          <a:noFill/>
          <a:ln w="9525">
            <a:noFill/>
            <a:miter lim="800000"/>
            <a:headEnd/>
            <a:tailEnd/>
          </a:ln>
          <a:effectLst/>
        </p:spPr>
      </p:pic>
      <p:sp>
        <p:nvSpPr>
          <p:cNvPr id="19" name="Rectángulo 18"/>
          <p:cNvSpPr/>
          <p:nvPr/>
        </p:nvSpPr>
        <p:spPr>
          <a:xfrm>
            <a:off x="147869" y="908720"/>
            <a:ext cx="8528587" cy="338554"/>
          </a:xfrm>
          <a:prstGeom prst="rect">
            <a:avLst/>
          </a:prstGeom>
        </p:spPr>
        <p:txBody>
          <a:bodyPr wrap="square">
            <a:spAutoFit/>
          </a:bodyPr>
          <a:lstStyle/>
          <a:p>
            <a:pPr algn="just"/>
            <a:endParaRPr lang="es-CO" sz="1600" dirty="0">
              <a:latin typeface="Arial" panose="020B0604020202020204" pitchFamily="34" charset="0"/>
              <a:cs typeface="Arial" panose="020B0604020202020204" pitchFamily="34" charset="0"/>
            </a:endParaRPr>
          </a:p>
        </p:txBody>
      </p:sp>
      <p:sp>
        <p:nvSpPr>
          <p:cNvPr id="20" name="18 CuadroTexto"/>
          <p:cNvSpPr txBox="1"/>
          <p:nvPr/>
        </p:nvSpPr>
        <p:spPr>
          <a:xfrm>
            <a:off x="465257" y="3428919"/>
            <a:ext cx="1143008" cy="1246495"/>
          </a:xfrm>
          <a:prstGeom prst="rect">
            <a:avLst/>
          </a:prstGeom>
          <a:noFill/>
        </p:spPr>
        <p:txBody>
          <a:bodyPr wrap="square" rtlCol="0">
            <a:spAutoFit/>
          </a:bodyPr>
          <a:lstStyle/>
          <a:p>
            <a:pPr algn="ctr"/>
            <a:r>
              <a:rPr lang="es-CO" sz="1500" b="1" dirty="0">
                <a:solidFill>
                  <a:schemeClr val="accent2">
                    <a:lumMod val="75000"/>
                  </a:schemeClr>
                </a:solidFill>
              </a:rPr>
              <a:t>PRIMERA LIBERTAD</a:t>
            </a:r>
          </a:p>
          <a:p>
            <a:pPr algn="ctr"/>
            <a:r>
              <a:rPr lang="es-CO" sz="1500" dirty="0"/>
              <a:t>Sobrevuelo sin aterrizaje</a:t>
            </a:r>
          </a:p>
        </p:txBody>
      </p:sp>
      <p:pic>
        <p:nvPicPr>
          <p:cNvPr id="25" name="Picture 3"/>
          <p:cNvPicPr>
            <a:picLocks noChangeAspect="1" noChangeArrowheads="1"/>
          </p:cNvPicPr>
          <p:nvPr/>
        </p:nvPicPr>
        <p:blipFill>
          <a:blip r:embed="rId5">
            <a:duotone>
              <a:schemeClr val="accent4">
                <a:shade val="45000"/>
                <a:satMod val="135000"/>
              </a:schemeClr>
              <a:prstClr val="white"/>
            </a:duotone>
          </a:blip>
          <a:srcRect/>
          <a:stretch>
            <a:fillRect/>
          </a:stretch>
        </p:blipFill>
        <p:spPr bwMode="auto">
          <a:xfrm>
            <a:off x="1807485" y="1500744"/>
            <a:ext cx="2109786" cy="2000264"/>
          </a:xfrm>
          <a:prstGeom prst="rect">
            <a:avLst/>
          </a:prstGeom>
          <a:noFill/>
          <a:ln w="9525">
            <a:noFill/>
            <a:miter lim="800000"/>
            <a:headEnd/>
            <a:tailEnd/>
          </a:ln>
          <a:effectLst/>
        </p:spPr>
      </p:pic>
      <p:pic>
        <p:nvPicPr>
          <p:cNvPr id="26" name="Picture 4"/>
          <p:cNvPicPr>
            <a:picLocks noChangeAspect="1" noChangeArrowheads="1"/>
          </p:cNvPicPr>
          <p:nvPr/>
        </p:nvPicPr>
        <p:blipFill>
          <a:blip r:embed="rId6">
            <a:duotone>
              <a:schemeClr val="accent3">
                <a:shade val="45000"/>
                <a:satMod val="135000"/>
              </a:schemeClr>
              <a:prstClr val="white"/>
            </a:duotone>
          </a:blip>
          <a:srcRect/>
          <a:stretch>
            <a:fillRect/>
          </a:stretch>
        </p:blipFill>
        <p:spPr bwMode="auto">
          <a:xfrm>
            <a:off x="3664873" y="1412776"/>
            <a:ext cx="1464479" cy="1656142"/>
          </a:xfrm>
          <a:prstGeom prst="rect">
            <a:avLst/>
          </a:prstGeom>
          <a:noFill/>
          <a:ln w="9525">
            <a:noFill/>
            <a:miter lim="800000"/>
            <a:headEnd/>
            <a:tailEnd/>
          </a:ln>
          <a:effectLst/>
        </p:spPr>
      </p:pic>
      <p:sp>
        <p:nvSpPr>
          <p:cNvPr id="32" name="22 CuadroTexto"/>
          <p:cNvSpPr txBox="1"/>
          <p:nvPr/>
        </p:nvSpPr>
        <p:spPr>
          <a:xfrm>
            <a:off x="3684631" y="3428919"/>
            <a:ext cx="1607449" cy="2169825"/>
          </a:xfrm>
          <a:prstGeom prst="rect">
            <a:avLst/>
          </a:prstGeom>
          <a:noFill/>
        </p:spPr>
        <p:txBody>
          <a:bodyPr wrap="square" rtlCol="0">
            <a:spAutoFit/>
          </a:bodyPr>
          <a:lstStyle/>
          <a:p>
            <a:pPr algn="ctr"/>
            <a:r>
              <a:rPr lang="es-CO" sz="1500" b="1" dirty="0">
                <a:solidFill>
                  <a:schemeClr val="accent3">
                    <a:lumMod val="50000"/>
                  </a:schemeClr>
                </a:solidFill>
              </a:rPr>
              <a:t>TERCERA LIBERTAD</a:t>
            </a:r>
          </a:p>
          <a:p>
            <a:pPr algn="ctr"/>
            <a:r>
              <a:rPr lang="es-CO" sz="1500" dirty="0"/>
              <a:t>Desembarcar pasajeros, correo y carga, embarcados en el Estado al que pertenece la línea aérea</a:t>
            </a:r>
          </a:p>
        </p:txBody>
      </p:sp>
      <p:pic>
        <p:nvPicPr>
          <p:cNvPr id="33" name="Picture 8"/>
          <p:cNvPicPr>
            <a:picLocks noChangeAspect="1" noChangeArrowheads="1"/>
          </p:cNvPicPr>
          <p:nvPr/>
        </p:nvPicPr>
        <p:blipFill>
          <a:blip r:embed="rId7"/>
          <a:srcRect/>
          <a:stretch>
            <a:fillRect/>
          </a:stretch>
        </p:blipFill>
        <p:spPr bwMode="auto">
          <a:xfrm>
            <a:off x="6756261" y="1196752"/>
            <a:ext cx="2064211" cy="1947148"/>
          </a:xfrm>
          <a:prstGeom prst="rect">
            <a:avLst/>
          </a:prstGeom>
          <a:noFill/>
          <a:ln w="9525">
            <a:noFill/>
            <a:miter lim="800000"/>
            <a:headEnd/>
            <a:tailEnd/>
          </a:ln>
          <a:effectLst/>
        </p:spPr>
      </p:pic>
      <p:pic>
        <p:nvPicPr>
          <p:cNvPr id="34" name="Picture 5"/>
          <p:cNvPicPr>
            <a:picLocks noChangeAspect="1" noChangeArrowheads="1"/>
          </p:cNvPicPr>
          <p:nvPr/>
        </p:nvPicPr>
        <p:blipFill>
          <a:blip r:embed="rId8">
            <a:duotone>
              <a:schemeClr val="accent5">
                <a:shade val="45000"/>
                <a:satMod val="135000"/>
              </a:schemeClr>
              <a:prstClr val="white"/>
            </a:duotone>
          </a:blip>
          <a:srcRect/>
          <a:stretch>
            <a:fillRect/>
          </a:stretch>
        </p:blipFill>
        <p:spPr bwMode="auto">
          <a:xfrm>
            <a:off x="5236509" y="1386142"/>
            <a:ext cx="1541554" cy="1838323"/>
          </a:xfrm>
          <a:prstGeom prst="rect">
            <a:avLst/>
          </a:prstGeom>
          <a:noFill/>
          <a:ln w="9525">
            <a:noFill/>
            <a:miter lim="800000"/>
            <a:headEnd/>
            <a:tailEnd/>
          </a:ln>
          <a:effectLst/>
        </p:spPr>
      </p:pic>
      <p:sp>
        <p:nvSpPr>
          <p:cNvPr id="35" name="29 CuadroTexto"/>
          <p:cNvSpPr txBox="1"/>
          <p:nvPr/>
        </p:nvSpPr>
        <p:spPr>
          <a:xfrm>
            <a:off x="7023685" y="3428920"/>
            <a:ext cx="1787660" cy="2169825"/>
          </a:xfrm>
          <a:prstGeom prst="rect">
            <a:avLst/>
          </a:prstGeom>
          <a:noFill/>
        </p:spPr>
        <p:txBody>
          <a:bodyPr wrap="square" rtlCol="0">
            <a:spAutoFit/>
          </a:bodyPr>
          <a:lstStyle/>
          <a:p>
            <a:pPr algn="ctr"/>
            <a:r>
              <a:rPr lang="es-CO" sz="1500" b="1" dirty="0"/>
              <a:t>QUINTA LIBERTAD</a:t>
            </a:r>
          </a:p>
          <a:p>
            <a:pPr algn="ctr"/>
            <a:r>
              <a:rPr lang="es-CO" sz="1500" dirty="0"/>
              <a:t>Embarcar pasajeros, correo, carga y desembarcarlos en cualquier punto de una ruta razonablemente directa</a:t>
            </a:r>
          </a:p>
          <a:p>
            <a:pPr algn="ctr"/>
            <a:endParaRPr lang="es-CO" sz="1500" dirty="0"/>
          </a:p>
        </p:txBody>
      </p:sp>
      <p:sp>
        <p:nvSpPr>
          <p:cNvPr id="36" name="24 CuadroTexto"/>
          <p:cNvSpPr txBox="1"/>
          <p:nvPr/>
        </p:nvSpPr>
        <p:spPr>
          <a:xfrm>
            <a:off x="5378096" y="3428920"/>
            <a:ext cx="1559573" cy="1938992"/>
          </a:xfrm>
          <a:prstGeom prst="rect">
            <a:avLst/>
          </a:prstGeom>
          <a:noFill/>
        </p:spPr>
        <p:txBody>
          <a:bodyPr wrap="square" rtlCol="0">
            <a:spAutoFit/>
          </a:bodyPr>
          <a:lstStyle/>
          <a:p>
            <a:pPr algn="ctr"/>
            <a:r>
              <a:rPr lang="es-CO" sz="1500" b="1" dirty="0">
                <a:solidFill>
                  <a:schemeClr val="accent1">
                    <a:lumMod val="75000"/>
                  </a:schemeClr>
                </a:solidFill>
              </a:rPr>
              <a:t>CUARTA LIBERTAD</a:t>
            </a:r>
          </a:p>
          <a:p>
            <a:pPr algn="ctr"/>
            <a:r>
              <a:rPr lang="es-CO" sz="1500" dirty="0"/>
              <a:t>Embarcar pasajeros, correo y carga, con destino al Estado  al que pertenece la línea aérea</a:t>
            </a:r>
          </a:p>
        </p:txBody>
      </p:sp>
      <p:sp>
        <p:nvSpPr>
          <p:cNvPr id="37" name="20 CuadroTexto"/>
          <p:cNvSpPr txBox="1"/>
          <p:nvPr/>
        </p:nvSpPr>
        <p:spPr>
          <a:xfrm>
            <a:off x="1631749" y="3428919"/>
            <a:ext cx="1643074" cy="1246495"/>
          </a:xfrm>
          <a:prstGeom prst="rect">
            <a:avLst/>
          </a:prstGeom>
          <a:noFill/>
        </p:spPr>
        <p:txBody>
          <a:bodyPr wrap="square" rtlCol="0">
            <a:spAutoFit/>
          </a:bodyPr>
          <a:lstStyle/>
          <a:p>
            <a:pPr algn="ctr"/>
            <a:r>
              <a:rPr lang="es-CO" sz="1500" b="1" dirty="0">
                <a:solidFill>
                  <a:srgbClr val="7030A0"/>
                </a:solidFill>
              </a:rPr>
              <a:t>SEGUNDA LIBERTAD</a:t>
            </a:r>
          </a:p>
          <a:p>
            <a:pPr algn="ctr"/>
            <a:r>
              <a:rPr lang="es-CO" sz="1500" dirty="0"/>
              <a:t>Escala para fines NO Comerciales, (Escala técnica)</a:t>
            </a:r>
          </a:p>
        </p:txBody>
      </p:sp>
    </p:spTree>
    <p:extLst>
      <p:ext uri="{BB962C8B-B14F-4D97-AF65-F5344CB8AC3E}">
        <p14:creationId xmlns:p14="http://schemas.microsoft.com/office/powerpoint/2010/main" val="230627504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sp>
        <p:nvSpPr>
          <p:cNvPr id="21" name="20 Cheurón"/>
          <p:cNvSpPr/>
          <p:nvPr/>
        </p:nvSpPr>
        <p:spPr>
          <a:xfrm>
            <a:off x="2950257" y="2329802"/>
            <a:ext cx="2160240" cy="864096"/>
          </a:xfrm>
          <a:prstGeom prst="chevron">
            <a:avLst/>
          </a:prstGeom>
          <a:solidFill>
            <a:schemeClr val="accent5">
              <a:lumMod val="20000"/>
              <a:lumOff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O">
              <a:solidFill>
                <a:schemeClr val="tx1"/>
              </a:solidFill>
            </a:endParaRPr>
          </a:p>
        </p:txBody>
      </p:sp>
      <p:sp>
        <p:nvSpPr>
          <p:cNvPr id="5" name="Rectángulo 4"/>
          <p:cNvSpPr/>
          <p:nvPr/>
        </p:nvSpPr>
        <p:spPr>
          <a:xfrm>
            <a:off x="15010" y="190380"/>
            <a:ext cx="7092280" cy="646332"/>
          </a:xfrm>
          <a:prstGeom prst="rect">
            <a:avLst/>
          </a:prstGeom>
          <a:solidFill>
            <a:srgbClr val="E5F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2" name="CuadroTexto 1"/>
          <p:cNvSpPr txBox="1"/>
          <p:nvPr/>
        </p:nvSpPr>
        <p:spPr>
          <a:xfrm>
            <a:off x="179512" y="190381"/>
            <a:ext cx="7056784" cy="646331"/>
          </a:xfrm>
          <a:prstGeom prst="rect">
            <a:avLst/>
          </a:prstGeom>
          <a:noFill/>
        </p:spPr>
        <p:txBody>
          <a:bodyPr wrap="square" rtlCol="0">
            <a:spAutoFit/>
          </a:bodyPr>
          <a:lstStyle/>
          <a:p>
            <a:r>
              <a:rPr lang="es-CO" b="1" dirty="0">
                <a:latin typeface="Arial" panose="020B0604020202020204" pitchFamily="34" charset="0"/>
                <a:cs typeface="Arial" panose="020B0604020202020204" pitchFamily="34" charset="0"/>
              </a:rPr>
              <a:t>RUTAS INTERNACIONALES AUTORIZADAS A EMPRESAS INTERNACIONALES</a:t>
            </a:r>
          </a:p>
        </p:txBody>
      </p:sp>
      <p:grpSp>
        <p:nvGrpSpPr>
          <p:cNvPr id="81" name="Grupo 80"/>
          <p:cNvGrpSpPr/>
          <p:nvPr/>
        </p:nvGrpSpPr>
        <p:grpSpPr>
          <a:xfrm>
            <a:off x="9396536" y="836712"/>
            <a:ext cx="4320480" cy="4752527"/>
            <a:chOff x="1292172" y="2851145"/>
            <a:chExt cx="6448180" cy="2304865"/>
          </a:xfrm>
        </p:grpSpPr>
        <p:graphicFrame>
          <p:nvGraphicFramePr>
            <p:cNvPr id="34" name="Diagrama 33"/>
            <p:cNvGraphicFramePr/>
            <p:nvPr>
              <p:extLst>
                <p:ext uri="{D42A27DB-BD31-4B8C-83A1-F6EECF244321}">
                  <p14:modId xmlns:p14="http://schemas.microsoft.com/office/powerpoint/2010/main" val="83771694"/>
                </p:ext>
              </p:extLst>
            </p:nvPr>
          </p:nvGraphicFramePr>
          <p:xfrm>
            <a:off x="1292172" y="2851145"/>
            <a:ext cx="6447386" cy="540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3" name="Diagrama 62"/>
            <p:cNvGraphicFramePr/>
            <p:nvPr>
              <p:extLst>
                <p:ext uri="{D42A27DB-BD31-4B8C-83A1-F6EECF244321}">
                  <p14:modId xmlns:p14="http://schemas.microsoft.com/office/powerpoint/2010/main" val="1966978134"/>
                </p:ext>
              </p:extLst>
            </p:nvPr>
          </p:nvGraphicFramePr>
          <p:xfrm>
            <a:off x="1292172" y="3742311"/>
            <a:ext cx="6447386" cy="35491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70" name="Diagrama 69"/>
            <p:cNvGraphicFramePr/>
            <p:nvPr>
              <p:extLst>
                <p:ext uri="{D42A27DB-BD31-4B8C-83A1-F6EECF244321}">
                  <p14:modId xmlns:p14="http://schemas.microsoft.com/office/powerpoint/2010/main" val="3051887611"/>
                </p:ext>
              </p:extLst>
            </p:nvPr>
          </p:nvGraphicFramePr>
          <p:xfrm>
            <a:off x="1292172" y="4110236"/>
            <a:ext cx="6447386" cy="104577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80" name="Diagrama 79"/>
            <p:cNvGraphicFramePr/>
            <p:nvPr>
              <p:extLst>
                <p:ext uri="{D42A27DB-BD31-4B8C-83A1-F6EECF244321}">
                  <p14:modId xmlns:p14="http://schemas.microsoft.com/office/powerpoint/2010/main" val="2414402268"/>
                </p:ext>
              </p:extLst>
            </p:nvPr>
          </p:nvGraphicFramePr>
          <p:xfrm>
            <a:off x="1292966" y="3404178"/>
            <a:ext cx="6447386" cy="338133"/>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pSp>
      <p:sp>
        <p:nvSpPr>
          <p:cNvPr id="11" name="10 Llamada rectangular redondeada"/>
          <p:cNvSpPr/>
          <p:nvPr/>
        </p:nvSpPr>
        <p:spPr>
          <a:xfrm>
            <a:off x="357969" y="1196752"/>
            <a:ext cx="1255416" cy="669624"/>
          </a:xfrm>
          <a:prstGeom prst="wedgeRoundRectCallout">
            <a:avLst>
              <a:gd name="adj1" fmla="val -14705"/>
              <a:gd name="adj2" fmla="val 66456"/>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O"/>
          </a:p>
        </p:txBody>
      </p:sp>
      <p:sp>
        <p:nvSpPr>
          <p:cNvPr id="12" name="Rectángulo 21"/>
          <p:cNvSpPr/>
          <p:nvPr/>
        </p:nvSpPr>
        <p:spPr>
          <a:xfrm>
            <a:off x="219675" y="1232755"/>
            <a:ext cx="1393709" cy="584775"/>
          </a:xfrm>
          <a:prstGeom prst="rect">
            <a:avLst/>
          </a:prstGeom>
        </p:spPr>
        <p:txBody>
          <a:bodyPr wrap="square">
            <a:spAutoFit/>
          </a:bodyPr>
          <a:lstStyle/>
          <a:p>
            <a:pPr algn="ctr"/>
            <a:r>
              <a:rPr lang="es-CO" sz="1600" b="1" dirty="0">
                <a:solidFill>
                  <a:schemeClr val="bg1"/>
                </a:solidFill>
                <a:latin typeface="Arial" pitchFamily="34" charset="0"/>
                <a:cs typeface="Arial" pitchFamily="34" charset="0"/>
              </a:rPr>
              <a:t>Tercera</a:t>
            </a:r>
          </a:p>
          <a:p>
            <a:pPr algn="ctr"/>
            <a:r>
              <a:rPr lang="es-CO" sz="1600" b="1" dirty="0">
                <a:solidFill>
                  <a:schemeClr val="bg1"/>
                </a:solidFill>
                <a:latin typeface="Arial" pitchFamily="34" charset="0"/>
                <a:cs typeface="Arial" pitchFamily="34" charset="0"/>
              </a:rPr>
              <a:t>      libertad</a:t>
            </a:r>
          </a:p>
        </p:txBody>
      </p:sp>
      <p:sp>
        <p:nvSpPr>
          <p:cNvPr id="13" name="12 Llamada rectangular redondeada"/>
          <p:cNvSpPr/>
          <p:nvPr/>
        </p:nvSpPr>
        <p:spPr>
          <a:xfrm>
            <a:off x="2595493" y="1232755"/>
            <a:ext cx="1255416" cy="669624"/>
          </a:xfrm>
          <a:prstGeom prst="wedgeRoundRectCallout">
            <a:avLst>
              <a:gd name="adj1" fmla="val 13309"/>
              <a:gd name="adj2" fmla="val 72458"/>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O"/>
          </a:p>
        </p:txBody>
      </p:sp>
      <p:sp>
        <p:nvSpPr>
          <p:cNvPr id="14" name="Rectángulo 21"/>
          <p:cNvSpPr/>
          <p:nvPr/>
        </p:nvSpPr>
        <p:spPr>
          <a:xfrm>
            <a:off x="2457199" y="1268758"/>
            <a:ext cx="1393709" cy="584775"/>
          </a:xfrm>
          <a:prstGeom prst="rect">
            <a:avLst/>
          </a:prstGeom>
        </p:spPr>
        <p:txBody>
          <a:bodyPr wrap="square">
            <a:spAutoFit/>
          </a:bodyPr>
          <a:lstStyle/>
          <a:p>
            <a:pPr algn="ctr"/>
            <a:r>
              <a:rPr lang="es-CO" sz="1600" b="1" dirty="0">
                <a:solidFill>
                  <a:schemeClr val="bg1"/>
                </a:solidFill>
                <a:latin typeface="Arial" pitchFamily="34" charset="0"/>
                <a:cs typeface="Arial" pitchFamily="34" charset="0"/>
              </a:rPr>
              <a:t>Cuarta</a:t>
            </a:r>
          </a:p>
          <a:p>
            <a:pPr algn="ctr"/>
            <a:r>
              <a:rPr lang="es-CO" sz="1600" b="1" dirty="0">
                <a:solidFill>
                  <a:schemeClr val="bg1"/>
                </a:solidFill>
                <a:latin typeface="Arial" pitchFamily="34" charset="0"/>
                <a:cs typeface="Arial" pitchFamily="34" charset="0"/>
              </a:rPr>
              <a:t>      libertad</a:t>
            </a:r>
          </a:p>
        </p:txBody>
      </p:sp>
      <p:pic>
        <p:nvPicPr>
          <p:cNvPr id="4" name="3 Imagen"/>
          <p:cNvPicPr>
            <a:picLocks noChangeAspect="1"/>
          </p:cNvPicPr>
          <p:nvPr/>
        </p:nvPicPr>
        <p:blipFill>
          <a:blip r:embed="rId23" cstate="print">
            <a:extLst>
              <a:ext uri="{BEBA8EAE-BF5A-486C-A8C5-ECC9F3942E4B}">
                <a14:imgProps xmlns:a14="http://schemas.microsoft.com/office/drawing/2010/main">
                  <a14:imgLayer r:embed="rId24">
                    <a14:imgEffect>
                      <a14:backgroundRemoval t="10000" b="90000" l="3000" r="97333">
                        <a14:foregroundMark x1="9333" y1="41833" x2="9333" y2="41833"/>
                        <a14:foregroundMark x1="7333" y1="73000" x2="7333" y2="73000"/>
                        <a14:foregroundMark x1="3000" y1="74500" x2="3000" y2="74500"/>
                        <a14:foregroundMark x1="93000" y1="44500" x2="93000" y2="44500"/>
                        <a14:foregroundMark x1="97333" y1="46500" x2="97333" y2="46500"/>
                      </a14:backgroundRemoval>
                    </a14:imgEffect>
                    <a14:imgEffect>
                      <a14:artisticCrisscrossEtching/>
                    </a14:imgEffect>
                  </a14:imgLayer>
                </a14:imgProps>
              </a:ext>
              <a:ext uri="{28A0092B-C50C-407E-A947-70E740481C1C}">
                <a14:useLocalDpi xmlns:a14="http://schemas.microsoft.com/office/drawing/2010/main" val="0"/>
              </a:ext>
            </a:extLst>
          </a:blip>
          <a:stretch>
            <a:fillRect/>
          </a:stretch>
        </p:blipFill>
        <p:spPr>
          <a:xfrm>
            <a:off x="1411707" y="908720"/>
            <a:ext cx="1322526" cy="1322526"/>
          </a:xfrm>
          <a:prstGeom prst="rect">
            <a:avLst/>
          </a:prstGeom>
        </p:spPr>
      </p:pic>
      <p:sp>
        <p:nvSpPr>
          <p:cNvPr id="6" name="5 Pentágono"/>
          <p:cNvSpPr/>
          <p:nvPr/>
        </p:nvSpPr>
        <p:spPr>
          <a:xfrm>
            <a:off x="357969" y="2299543"/>
            <a:ext cx="2237524" cy="864096"/>
          </a:xfrm>
          <a:prstGeom prst="homePlate">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O"/>
          </a:p>
        </p:txBody>
      </p:sp>
      <p:sp>
        <p:nvSpPr>
          <p:cNvPr id="7" name="6 Cheurón"/>
          <p:cNvSpPr/>
          <p:nvPr/>
        </p:nvSpPr>
        <p:spPr>
          <a:xfrm>
            <a:off x="2304912" y="2299543"/>
            <a:ext cx="805279" cy="864096"/>
          </a:xfrm>
          <a:prstGeom prst="chevron">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O">
              <a:solidFill>
                <a:schemeClr val="tx1"/>
              </a:solidFill>
            </a:endParaRPr>
          </a:p>
        </p:txBody>
      </p:sp>
      <p:sp>
        <p:nvSpPr>
          <p:cNvPr id="8" name="7 Rectángulo"/>
          <p:cNvSpPr/>
          <p:nvPr/>
        </p:nvSpPr>
        <p:spPr>
          <a:xfrm>
            <a:off x="372708" y="2348880"/>
            <a:ext cx="1883360" cy="769441"/>
          </a:xfrm>
          <a:prstGeom prst="rect">
            <a:avLst/>
          </a:prstGeom>
        </p:spPr>
        <p:txBody>
          <a:bodyPr wrap="square">
            <a:spAutoFit/>
          </a:bodyPr>
          <a:lstStyle/>
          <a:p>
            <a:pPr lvl="0" algn="ctr"/>
            <a:r>
              <a:rPr lang="es-ES" sz="1100" dirty="0">
                <a:solidFill>
                  <a:schemeClr val="bg1"/>
                </a:solidFill>
                <a:latin typeface="Arial" panose="020B0604020202020204" pitchFamily="34" charset="0"/>
                <a:cs typeface="Arial" panose="020B0604020202020204" pitchFamily="34" charset="0"/>
              </a:rPr>
              <a:t>[ MONTERÍA – PANAMÁ - MONTERÍA ]</a:t>
            </a:r>
          </a:p>
          <a:p>
            <a:pPr lvl="0" algn="ctr"/>
            <a:r>
              <a:rPr lang="es-ES" sz="1100" dirty="0">
                <a:solidFill>
                  <a:schemeClr val="bg1"/>
                </a:solidFill>
                <a:latin typeface="Arial" panose="020B0604020202020204" pitchFamily="34" charset="0"/>
                <a:cs typeface="Arial" panose="020B0604020202020204" pitchFamily="34" charset="0"/>
              </a:rPr>
              <a:t>[ BOGOTÁ - ARUBA – BOGOTÁ ] </a:t>
            </a:r>
          </a:p>
        </p:txBody>
      </p:sp>
      <p:sp>
        <p:nvSpPr>
          <p:cNvPr id="9" name="8 Rectángulo"/>
          <p:cNvSpPr/>
          <p:nvPr/>
        </p:nvSpPr>
        <p:spPr>
          <a:xfrm>
            <a:off x="3254819" y="2433518"/>
            <a:ext cx="2685333" cy="600164"/>
          </a:xfrm>
          <a:prstGeom prst="rect">
            <a:avLst/>
          </a:prstGeom>
        </p:spPr>
        <p:txBody>
          <a:bodyPr wrap="square">
            <a:spAutoFit/>
          </a:bodyPr>
          <a:lstStyle/>
          <a:p>
            <a:pPr lvl="0"/>
            <a:r>
              <a:rPr lang="es-ES" sz="1100" b="1" dirty="0">
                <a:latin typeface="Arial" panose="020B0604020202020204" pitchFamily="34" charset="0"/>
                <a:cs typeface="Arial" panose="020B0604020202020204" pitchFamily="34" charset="0"/>
              </a:rPr>
              <a:t>EASYFLY S.A</a:t>
            </a:r>
          </a:p>
          <a:p>
            <a:pPr lvl="0"/>
            <a:endParaRPr lang="es-ES" sz="1100" b="1" dirty="0">
              <a:latin typeface="Arial" panose="020B0604020202020204" pitchFamily="34" charset="0"/>
              <a:cs typeface="Arial" panose="020B0604020202020204" pitchFamily="34" charset="0"/>
            </a:endParaRPr>
          </a:p>
          <a:p>
            <a:pPr lvl="0"/>
            <a:r>
              <a:rPr lang="es-ES" sz="1100" b="1" dirty="0">
                <a:latin typeface="Arial" panose="020B0604020202020204" pitchFamily="34" charset="0"/>
                <a:cs typeface="Arial" panose="020B0604020202020204" pitchFamily="34" charset="0"/>
              </a:rPr>
              <a:t>AEROREPUBLICA S.A</a:t>
            </a:r>
          </a:p>
        </p:txBody>
      </p:sp>
      <p:sp>
        <p:nvSpPr>
          <p:cNvPr id="22" name="21 Llamada rectangular redondeada"/>
          <p:cNvSpPr/>
          <p:nvPr/>
        </p:nvSpPr>
        <p:spPr>
          <a:xfrm>
            <a:off x="1216791" y="3465005"/>
            <a:ext cx="1255416" cy="669624"/>
          </a:xfrm>
          <a:prstGeom prst="wedgeRoundRectCallout">
            <a:avLst>
              <a:gd name="adj1" fmla="val -14705"/>
              <a:gd name="adj2" fmla="val 66456"/>
              <a:gd name="adj3" fmla="val 16667"/>
            </a:avLst>
          </a:prstGeom>
          <a:solidFill>
            <a:schemeClr val="accent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O"/>
          </a:p>
        </p:txBody>
      </p:sp>
      <p:sp>
        <p:nvSpPr>
          <p:cNvPr id="23" name="Rectángulo 21"/>
          <p:cNvSpPr/>
          <p:nvPr/>
        </p:nvSpPr>
        <p:spPr>
          <a:xfrm>
            <a:off x="1078497" y="3501008"/>
            <a:ext cx="1393709" cy="584775"/>
          </a:xfrm>
          <a:prstGeom prst="rect">
            <a:avLst/>
          </a:prstGeom>
        </p:spPr>
        <p:txBody>
          <a:bodyPr wrap="square">
            <a:spAutoFit/>
          </a:bodyPr>
          <a:lstStyle/>
          <a:p>
            <a:pPr algn="ctr"/>
            <a:r>
              <a:rPr lang="es-CO" sz="1600" b="1" dirty="0">
                <a:solidFill>
                  <a:schemeClr val="bg1"/>
                </a:solidFill>
                <a:latin typeface="Arial" pitchFamily="34" charset="0"/>
                <a:cs typeface="Arial" pitchFamily="34" charset="0"/>
              </a:rPr>
              <a:t>Quinta</a:t>
            </a:r>
          </a:p>
          <a:p>
            <a:pPr algn="ctr"/>
            <a:r>
              <a:rPr lang="es-CO" sz="1600" b="1" dirty="0">
                <a:solidFill>
                  <a:schemeClr val="bg1"/>
                </a:solidFill>
                <a:latin typeface="Arial" pitchFamily="34" charset="0"/>
                <a:cs typeface="Arial" pitchFamily="34" charset="0"/>
              </a:rPr>
              <a:t>      libertad</a:t>
            </a:r>
          </a:p>
        </p:txBody>
      </p:sp>
      <p:sp>
        <p:nvSpPr>
          <p:cNvPr id="24" name="23 Cheurón"/>
          <p:cNvSpPr/>
          <p:nvPr/>
        </p:nvSpPr>
        <p:spPr>
          <a:xfrm>
            <a:off x="2797285" y="4509120"/>
            <a:ext cx="2313211" cy="864096"/>
          </a:xfrm>
          <a:prstGeom prst="chevron">
            <a:avLst/>
          </a:prstGeom>
          <a:solidFill>
            <a:schemeClr val="accent4">
              <a:lumMod val="20000"/>
              <a:lumOff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O">
              <a:solidFill>
                <a:schemeClr val="tx1"/>
              </a:solidFill>
            </a:endParaRPr>
          </a:p>
        </p:txBody>
      </p:sp>
      <p:sp>
        <p:nvSpPr>
          <p:cNvPr id="25" name="24 Cheurón"/>
          <p:cNvSpPr/>
          <p:nvPr/>
        </p:nvSpPr>
        <p:spPr>
          <a:xfrm>
            <a:off x="2151941" y="4478861"/>
            <a:ext cx="805279" cy="864096"/>
          </a:xfrm>
          <a:prstGeom prst="chevron">
            <a:avLst/>
          </a:prstGeom>
          <a:solidFill>
            <a:schemeClr val="accent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O">
              <a:solidFill>
                <a:schemeClr val="tx1"/>
              </a:solidFill>
            </a:endParaRPr>
          </a:p>
        </p:txBody>
      </p:sp>
      <p:sp>
        <p:nvSpPr>
          <p:cNvPr id="27" name="26 Pentágono"/>
          <p:cNvSpPr/>
          <p:nvPr/>
        </p:nvSpPr>
        <p:spPr>
          <a:xfrm>
            <a:off x="195625" y="4478861"/>
            <a:ext cx="2237524" cy="864096"/>
          </a:xfrm>
          <a:prstGeom prst="homePlate">
            <a:avLst/>
          </a:prstGeom>
          <a:solidFill>
            <a:schemeClr val="accent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O"/>
          </a:p>
        </p:txBody>
      </p:sp>
      <p:sp>
        <p:nvSpPr>
          <p:cNvPr id="10" name="9 Rectángulo"/>
          <p:cNvSpPr/>
          <p:nvPr/>
        </p:nvSpPr>
        <p:spPr>
          <a:xfrm>
            <a:off x="309493" y="4526188"/>
            <a:ext cx="1995419" cy="830997"/>
          </a:xfrm>
          <a:prstGeom prst="rect">
            <a:avLst/>
          </a:prstGeom>
        </p:spPr>
        <p:txBody>
          <a:bodyPr wrap="square">
            <a:spAutoFit/>
          </a:bodyPr>
          <a:lstStyle/>
          <a:p>
            <a:pPr lvl="0"/>
            <a:r>
              <a:rPr lang="pt-BR" sz="800" dirty="0">
                <a:solidFill>
                  <a:schemeClr val="bg1"/>
                </a:solidFill>
                <a:latin typeface="Arial" panose="020B0604020202020204" pitchFamily="34" charset="0"/>
                <a:cs typeface="Arial" panose="020B0604020202020204" pitchFamily="34" charset="0"/>
              </a:rPr>
              <a:t>[ SÃO PAULO (GUARULHOS) - BUENOS AIRES - BOGOTÁ - BUENOS AIRES - SÃO PAULO (GUARULHOS) ]</a:t>
            </a:r>
          </a:p>
          <a:p>
            <a:pPr lvl="0"/>
            <a:r>
              <a:rPr lang="es-ES" sz="800" dirty="0">
                <a:solidFill>
                  <a:schemeClr val="bg1"/>
                </a:solidFill>
                <a:latin typeface="Arial" panose="020B0604020202020204" pitchFamily="34" charset="0"/>
                <a:cs typeface="Arial" panose="020B0604020202020204" pitchFamily="34" charset="0"/>
              </a:rPr>
              <a:t>[ ESTAMBUL - BOGOTÁ - PANAMÁ – ESTAMBUL ]</a:t>
            </a:r>
          </a:p>
        </p:txBody>
      </p:sp>
      <p:sp>
        <p:nvSpPr>
          <p:cNvPr id="15" name="14 Rectángulo"/>
          <p:cNvSpPr/>
          <p:nvPr/>
        </p:nvSpPr>
        <p:spPr>
          <a:xfrm>
            <a:off x="3243267" y="4509120"/>
            <a:ext cx="1579198" cy="923330"/>
          </a:xfrm>
          <a:prstGeom prst="rect">
            <a:avLst/>
          </a:prstGeom>
        </p:spPr>
        <p:txBody>
          <a:bodyPr wrap="square">
            <a:spAutoFit/>
          </a:bodyPr>
          <a:lstStyle/>
          <a:p>
            <a:pPr lvl="0"/>
            <a:r>
              <a:rPr lang="pt-BR" sz="900" b="1" dirty="0">
                <a:latin typeface="Arial" panose="020B0604020202020204" pitchFamily="34" charset="0"/>
                <a:cs typeface="Arial" panose="020B0604020202020204" pitchFamily="34" charset="0"/>
              </a:rPr>
              <a:t>TAM - LINHAS AÉREAS S.A., SUCURSAL COLÔMBIA                                PAIS: BRASIL</a:t>
            </a:r>
          </a:p>
          <a:p>
            <a:pPr lvl="0"/>
            <a:r>
              <a:rPr lang="es-ES" sz="900" b="1" dirty="0">
                <a:latin typeface="Arial" panose="020B0604020202020204" pitchFamily="34" charset="0"/>
                <a:cs typeface="Arial" panose="020B0604020202020204" pitchFamily="34" charset="0"/>
              </a:rPr>
              <a:t>TURKISH AIRLINES INC                                                                               PAIS: TURQUIA</a:t>
            </a:r>
          </a:p>
        </p:txBody>
      </p:sp>
      <p:pic>
        <p:nvPicPr>
          <p:cNvPr id="16" name="15 Imagen"/>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504598" y="3446948"/>
            <a:ext cx="1211185" cy="911951"/>
          </a:xfrm>
          <a:prstGeom prst="rect">
            <a:avLst/>
          </a:prstGeom>
          <a:ln>
            <a:noFill/>
          </a:ln>
          <a:effectLst>
            <a:softEdge rad="112500"/>
          </a:effectLst>
        </p:spPr>
      </p:pic>
      <p:sp>
        <p:nvSpPr>
          <p:cNvPr id="37" name="36 Rectángulo"/>
          <p:cNvSpPr/>
          <p:nvPr/>
        </p:nvSpPr>
        <p:spPr>
          <a:xfrm>
            <a:off x="5656139" y="2096563"/>
            <a:ext cx="1010828" cy="553998"/>
          </a:xfrm>
          <a:prstGeom prst="rect">
            <a:avLst/>
          </a:prstGeom>
        </p:spPr>
        <p:txBody>
          <a:bodyPr wrap="square">
            <a:spAutoFit/>
          </a:bodyPr>
          <a:lstStyle/>
          <a:p>
            <a:pPr lvl="0" algn="ctr"/>
            <a:r>
              <a:rPr lang="es-ES" sz="1000" dirty="0">
                <a:solidFill>
                  <a:schemeClr val="bg1"/>
                </a:solidFill>
                <a:latin typeface="Arial" panose="020B0604020202020204" pitchFamily="34" charset="0"/>
                <a:cs typeface="Arial" panose="020B0604020202020204" pitchFamily="34" charset="0"/>
              </a:rPr>
              <a:t>[ SAO PAULO – BGOTÁ Y REGRESO]</a:t>
            </a:r>
          </a:p>
        </p:txBody>
      </p:sp>
      <p:sp>
        <p:nvSpPr>
          <p:cNvPr id="48" name="47 Rectángulo"/>
          <p:cNvSpPr/>
          <p:nvPr/>
        </p:nvSpPr>
        <p:spPr>
          <a:xfrm>
            <a:off x="5656139" y="4139430"/>
            <a:ext cx="1010828" cy="553998"/>
          </a:xfrm>
          <a:prstGeom prst="rect">
            <a:avLst/>
          </a:prstGeom>
        </p:spPr>
        <p:txBody>
          <a:bodyPr wrap="square">
            <a:spAutoFit/>
          </a:bodyPr>
          <a:lstStyle/>
          <a:p>
            <a:pPr lvl="0" algn="ctr"/>
            <a:r>
              <a:rPr lang="es-ES" sz="1000" dirty="0">
                <a:solidFill>
                  <a:schemeClr val="bg1"/>
                </a:solidFill>
                <a:latin typeface="Arial" panose="020B0604020202020204" pitchFamily="34" charset="0"/>
                <a:cs typeface="Arial" panose="020B0604020202020204" pitchFamily="34" charset="0"/>
              </a:rPr>
              <a:t>[ MADRID – CARTAGENA – MADRID ]</a:t>
            </a:r>
          </a:p>
        </p:txBody>
      </p:sp>
      <p:sp>
        <p:nvSpPr>
          <p:cNvPr id="17" name="16 Rectángulo"/>
          <p:cNvSpPr/>
          <p:nvPr/>
        </p:nvSpPr>
        <p:spPr>
          <a:xfrm>
            <a:off x="5580112" y="4910909"/>
            <a:ext cx="2063286" cy="954107"/>
          </a:xfrm>
          <a:prstGeom prst="rect">
            <a:avLst/>
          </a:prstGeom>
        </p:spPr>
        <p:txBody>
          <a:bodyPr wrap="square">
            <a:spAutoFit/>
          </a:bodyPr>
          <a:lstStyle/>
          <a:p>
            <a:pPr lvl="0"/>
            <a:r>
              <a:rPr lang="es-CO" sz="800" dirty="0">
                <a:solidFill>
                  <a:schemeClr val="bg1"/>
                </a:solidFill>
                <a:latin typeface="Arial" panose="020B0604020202020204" pitchFamily="34" charset="0"/>
                <a:cs typeface="Arial" panose="020B0604020202020204" pitchFamily="34" charset="0"/>
              </a:rPr>
              <a:t>[ BOGOTÁ  - MADRID Y/O BARCELOA Y/O ALICANTE Y/O VALENCIA Y REGRESO ]</a:t>
            </a:r>
          </a:p>
          <a:p>
            <a:pPr lvl="0"/>
            <a:r>
              <a:rPr lang="es-CO" sz="800" dirty="0">
                <a:solidFill>
                  <a:schemeClr val="bg1"/>
                </a:solidFill>
                <a:latin typeface="Arial" panose="020B0604020202020204" pitchFamily="34" charset="0"/>
                <a:cs typeface="Arial" panose="020B0604020202020204" pitchFamily="34" charset="0"/>
              </a:rPr>
              <a:t>[ BOGOTÁ - ASUNCIÓN Y REGRESO ] </a:t>
            </a:r>
          </a:p>
          <a:p>
            <a:pPr lvl="0"/>
            <a:r>
              <a:rPr lang="es-CO" sz="800" dirty="0">
                <a:solidFill>
                  <a:schemeClr val="bg1"/>
                </a:solidFill>
                <a:latin typeface="Arial" panose="020B0604020202020204" pitchFamily="34" charset="0"/>
                <a:cs typeface="Arial" panose="020B0604020202020204" pitchFamily="34" charset="0"/>
              </a:rPr>
              <a:t>(NUEVAS RUTAS)</a:t>
            </a:r>
          </a:p>
          <a:p>
            <a:pPr lvl="0"/>
            <a:r>
              <a:rPr lang="es-CO" sz="800" dirty="0">
                <a:solidFill>
                  <a:schemeClr val="bg1"/>
                </a:solidFill>
                <a:latin typeface="Arial" panose="020B0604020202020204" pitchFamily="34" charset="0"/>
                <a:cs typeface="Arial" panose="020B0604020202020204" pitchFamily="34" charset="0"/>
              </a:rPr>
              <a:t>[ BOGOTÁ - MONTEVIDEO Y REGRESO  (NUEVAS  RUTAS) ]</a:t>
            </a:r>
            <a:r>
              <a:rPr lang="es-CO" sz="800" dirty="0">
                <a:latin typeface="Arial" panose="020B0604020202020204" pitchFamily="34" charset="0"/>
                <a:cs typeface="Arial" panose="020B0604020202020204" pitchFamily="34" charset="0"/>
              </a:rPr>
              <a:t> </a:t>
            </a:r>
            <a:endParaRPr lang="es-ES" sz="800" dirty="0">
              <a:latin typeface="Arial" panose="020B0604020202020204" pitchFamily="34" charset="0"/>
              <a:cs typeface="Arial" panose="020B0604020202020204" pitchFamily="34" charset="0"/>
            </a:endParaRPr>
          </a:p>
        </p:txBody>
      </p:sp>
      <p:sp>
        <p:nvSpPr>
          <p:cNvPr id="47" name="32 Cheurón"/>
          <p:cNvSpPr/>
          <p:nvPr/>
        </p:nvSpPr>
        <p:spPr>
          <a:xfrm>
            <a:off x="6872540" y="3658491"/>
            <a:ext cx="1587892" cy="659725"/>
          </a:xfrm>
          <a:custGeom>
            <a:avLst/>
            <a:gdLst>
              <a:gd name="connsiteX0" fmla="*/ 0 w 1570079"/>
              <a:gd name="connsiteY0" fmla="*/ 0 h 659725"/>
              <a:gd name="connsiteX1" fmla="*/ 1240217 w 1570079"/>
              <a:gd name="connsiteY1" fmla="*/ 0 h 659725"/>
              <a:gd name="connsiteX2" fmla="*/ 1570079 w 1570079"/>
              <a:gd name="connsiteY2" fmla="*/ 329863 h 659725"/>
              <a:gd name="connsiteX3" fmla="*/ 1240217 w 1570079"/>
              <a:gd name="connsiteY3" fmla="*/ 659725 h 659725"/>
              <a:gd name="connsiteX4" fmla="*/ 0 w 1570079"/>
              <a:gd name="connsiteY4" fmla="*/ 659725 h 659725"/>
              <a:gd name="connsiteX5" fmla="*/ 329863 w 1570079"/>
              <a:gd name="connsiteY5" fmla="*/ 329863 h 659725"/>
              <a:gd name="connsiteX6" fmla="*/ 0 w 1570079"/>
              <a:gd name="connsiteY6" fmla="*/ 0 h 659725"/>
              <a:gd name="connsiteX0" fmla="*/ 0 w 1570079"/>
              <a:gd name="connsiteY0" fmla="*/ 0 h 659725"/>
              <a:gd name="connsiteX1" fmla="*/ 1240217 w 1570079"/>
              <a:gd name="connsiteY1" fmla="*/ 0 h 659725"/>
              <a:gd name="connsiteX2" fmla="*/ 1570079 w 1570079"/>
              <a:gd name="connsiteY2" fmla="*/ 329863 h 659725"/>
              <a:gd name="connsiteX3" fmla="*/ 1240217 w 1570079"/>
              <a:gd name="connsiteY3" fmla="*/ 659725 h 659725"/>
              <a:gd name="connsiteX4" fmla="*/ 0 w 1570079"/>
              <a:gd name="connsiteY4" fmla="*/ 659725 h 659725"/>
              <a:gd name="connsiteX5" fmla="*/ 365489 w 1570079"/>
              <a:gd name="connsiteY5" fmla="*/ 317987 h 659725"/>
              <a:gd name="connsiteX6" fmla="*/ 0 w 1570079"/>
              <a:gd name="connsiteY6" fmla="*/ 0 h 659725"/>
              <a:gd name="connsiteX0" fmla="*/ 0 w 1587892"/>
              <a:gd name="connsiteY0" fmla="*/ 0 h 659725"/>
              <a:gd name="connsiteX1" fmla="*/ 1258030 w 1587892"/>
              <a:gd name="connsiteY1" fmla="*/ 0 h 659725"/>
              <a:gd name="connsiteX2" fmla="*/ 1587892 w 1587892"/>
              <a:gd name="connsiteY2" fmla="*/ 329863 h 659725"/>
              <a:gd name="connsiteX3" fmla="*/ 1258030 w 1587892"/>
              <a:gd name="connsiteY3" fmla="*/ 659725 h 659725"/>
              <a:gd name="connsiteX4" fmla="*/ 17813 w 1587892"/>
              <a:gd name="connsiteY4" fmla="*/ 659725 h 659725"/>
              <a:gd name="connsiteX5" fmla="*/ 383302 w 1587892"/>
              <a:gd name="connsiteY5" fmla="*/ 317987 h 659725"/>
              <a:gd name="connsiteX6" fmla="*/ 0 w 1587892"/>
              <a:gd name="connsiteY6" fmla="*/ 0 h 65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7892" h="659725">
                <a:moveTo>
                  <a:pt x="0" y="0"/>
                </a:moveTo>
                <a:lnTo>
                  <a:pt x="1258030" y="0"/>
                </a:lnTo>
                <a:lnTo>
                  <a:pt x="1587892" y="329863"/>
                </a:lnTo>
                <a:lnTo>
                  <a:pt x="1258030" y="659725"/>
                </a:lnTo>
                <a:lnTo>
                  <a:pt x="17813" y="659725"/>
                </a:lnTo>
                <a:lnTo>
                  <a:pt x="383302" y="317987"/>
                </a:lnTo>
                <a:lnTo>
                  <a:pt x="0" y="0"/>
                </a:lnTo>
                <a:close/>
              </a:path>
            </a:pathLst>
          </a:custGeom>
          <a:solidFill>
            <a:schemeClr val="accent6">
              <a:lumMod val="20000"/>
              <a:lumOff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O">
              <a:solidFill>
                <a:schemeClr val="tx1"/>
              </a:solidFill>
            </a:endParaRPr>
          </a:p>
        </p:txBody>
      </p:sp>
      <p:sp>
        <p:nvSpPr>
          <p:cNvPr id="51" name="34 Pentágono"/>
          <p:cNvSpPr/>
          <p:nvPr/>
        </p:nvSpPr>
        <p:spPr>
          <a:xfrm>
            <a:off x="5231376" y="3657921"/>
            <a:ext cx="1434793" cy="660296"/>
          </a:xfrm>
          <a:custGeom>
            <a:avLst/>
            <a:gdLst>
              <a:gd name="connsiteX0" fmla="*/ 0 w 1440160"/>
              <a:gd name="connsiteY0" fmla="*/ 0 h 689984"/>
              <a:gd name="connsiteX1" fmla="*/ 1095168 w 1440160"/>
              <a:gd name="connsiteY1" fmla="*/ 0 h 689984"/>
              <a:gd name="connsiteX2" fmla="*/ 1440160 w 1440160"/>
              <a:gd name="connsiteY2" fmla="*/ 344992 h 689984"/>
              <a:gd name="connsiteX3" fmla="*/ 1095168 w 1440160"/>
              <a:gd name="connsiteY3" fmla="*/ 689984 h 689984"/>
              <a:gd name="connsiteX4" fmla="*/ 0 w 1440160"/>
              <a:gd name="connsiteY4" fmla="*/ 689984 h 689984"/>
              <a:gd name="connsiteX5" fmla="*/ 0 w 1440160"/>
              <a:gd name="connsiteY5" fmla="*/ 0 h 689984"/>
              <a:gd name="connsiteX0" fmla="*/ 0 w 1440160"/>
              <a:gd name="connsiteY0" fmla="*/ 0 h 689984"/>
              <a:gd name="connsiteX1" fmla="*/ 1095168 w 1440160"/>
              <a:gd name="connsiteY1" fmla="*/ 29689 h 689984"/>
              <a:gd name="connsiteX2" fmla="*/ 1440160 w 1440160"/>
              <a:gd name="connsiteY2" fmla="*/ 344992 h 689984"/>
              <a:gd name="connsiteX3" fmla="*/ 1095168 w 1440160"/>
              <a:gd name="connsiteY3" fmla="*/ 689984 h 689984"/>
              <a:gd name="connsiteX4" fmla="*/ 0 w 1440160"/>
              <a:gd name="connsiteY4" fmla="*/ 689984 h 689984"/>
              <a:gd name="connsiteX5" fmla="*/ 0 w 1440160"/>
              <a:gd name="connsiteY5" fmla="*/ 0 h 689984"/>
              <a:gd name="connsiteX0" fmla="*/ 0 w 1452035"/>
              <a:gd name="connsiteY0" fmla="*/ 0 h 666233"/>
              <a:gd name="connsiteX1" fmla="*/ 1107043 w 1452035"/>
              <a:gd name="connsiteY1" fmla="*/ 5938 h 666233"/>
              <a:gd name="connsiteX2" fmla="*/ 1452035 w 1452035"/>
              <a:gd name="connsiteY2" fmla="*/ 321241 h 666233"/>
              <a:gd name="connsiteX3" fmla="*/ 1107043 w 1452035"/>
              <a:gd name="connsiteY3" fmla="*/ 666233 h 666233"/>
              <a:gd name="connsiteX4" fmla="*/ 11875 w 1452035"/>
              <a:gd name="connsiteY4" fmla="*/ 666233 h 666233"/>
              <a:gd name="connsiteX5" fmla="*/ 0 w 1452035"/>
              <a:gd name="connsiteY5" fmla="*/ 0 h 666233"/>
              <a:gd name="connsiteX0" fmla="*/ 5938 w 1440160"/>
              <a:gd name="connsiteY0" fmla="*/ 0 h 660296"/>
              <a:gd name="connsiteX1" fmla="*/ 1095168 w 1440160"/>
              <a:gd name="connsiteY1" fmla="*/ 1 h 660296"/>
              <a:gd name="connsiteX2" fmla="*/ 1440160 w 1440160"/>
              <a:gd name="connsiteY2" fmla="*/ 315304 h 660296"/>
              <a:gd name="connsiteX3" fmla="*/ 1095168 w 1440160"/>
              <a:gd name="connsiteY3" fmla="*/ 660296 h 660296"/>
              <a:gd name="connsiteX4" fmla="*/ 0 w 1440160"/>
              <a:gd name="connsiteY4" fmla="*/ 660296 h 660296"/>
              <a:gd name="connsiteX5" fmla="*/ 5938 w 1440160"/>
              <a:gd name="connsiteY5" fmla="*/ 0 h 660296"/>
              <a:gd name="connsiteX0" fmla="*/ 5938 w 1440160"/>
              <a:gd name="connsiteY0" fmla="*/ 0 h 660296"/>
              <a:gd name="connsiteX1" fmla="*/ 1095168 w 1440160"/>
              <a:gd name="connsiteY1" fmla="*/ 1 h 660296"/>
              <a:gd name="connsiteX2" fmla="*/ 1440160 w 1440160"/>
              <a:gd name="connsiteY2" fmla="*/ 315304 h 660296"/>
              <a:gd name="connsiteX3" fmla="*/ 1095168 w 1440160"/>
              <a:gd name="connsiteY3" fmla="*/ 660296 h 660296"/>
              <a:gd name="connsiteX4" fmla="*/ 54729 w 1440160"/>
              <a:gd name="connsiteY4" fmla="*/ 657931 h 660296"/>
              <a:gd name="connsiteX5" fmla="*/ 0 w 1440160"/>
              <a:gd name="connsiteY5" fmla="*/ 660296 h 660296"/>
              <a:gd name="connsiteX6" fmla="*/ 5938 w 1440160"/>
              <a:gd name="connsiteY6" fmla="*/ 0 h 660296"/>
              <a:gd name="connsiteX0" fmla="*/ 102 w 1434324"/>
              <a:gd name="connsiteY0" fmla="*/ 0 h 660296"/>
              <a:gd name="connsiteX1" fmla="*/ 1089332 w 1434324"/>
              <a:gd name="connsiteY1" fmla="*/ 1 h 660296"/>
              <a:gd name="connsiteX2" fmla="*/ 1434324 w 1434324"/>
              <a:gd name="connsiteY2" fmla="*/ 315304 h 660296"/>
              <a:gd name="connsiteX3" fmla="*/ 1089332 w 1434324"/>
              <a:gd name="connsiteY3" fmla="*/ 660296 h 660296"/>
              <a:gd name="connsiteX4" fmla="*/ 48893 w 1434324"/>
              <a:gd name="connsiteY4" fmla="*/ 657931 h 660296"/>
              <a:gd name="connsiteX5" fmla="*/ 23853 w 1434324"/>
              <a:gd name="connsiteY5" fmla="*/ 660296 h 660296"/>
              <a:gd name="connsiteX6" fmla="*/ 102 w 1434324"/>
              <a:gd name="connsiteY6" fmla="*/ 0 h 660296"/>
              <a:gd name="connsiteX0" fmla="*/ 571 w 1434793"/>
              <a:gd name="connsiteY0" fmla="*/ 0 h 660296"/>
              <a:gd name="connsiteX1" fmla="*/ 1089801 w 1434793"/>
              <a:gd name="connsiteY1" fmla="*/ 1 h 660296"/>
              <a:gd name="connsiteX2" fmla="*/ 1434793 w 1434793"/>
              <a:gd name="connsiteY2" fmla="*/ 315304 h 660296"/>
              <a:gd name="connsiteX3" fmla="*/ 1089801 w 1434793"/>
              <a:gd name="connsiteY3" fmla="*/ 660296 h 660296"/>
              <a:gd name="connsiteX4" fmla="*/ 49362 w 1434793"/>
              <a:gd name="connsiteY4" fmla="*/ 657931 h 660296"/>
              <a:gd name="connsiteX5" fmla="*/ 571 w 1434793"/>
              <a:gd name="connsiteY5" fmla="*/ 648421 h 660296"/>
              <a:gd name="connsiteX6" fmla="*/ 571 w 1434793"/>
              <a:gd name="connsiteY6" fmla="*/ 0 h 66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4793" h="660296">
                <a:moveTo>
                  <a:pt x="571" y="0"/>
                </a:moveTo>
                <a:lnTo>
                  <a:pt x="1089801" y="1"/>
                </a:lnTo>
                <a:lnTo>
                  <a:pt x="1434793" y="315304"/>
                </a:lnTo>
                <a:lnTo>
                  <a:pt x="1089801" y="660296"/>
                </a:lnTo>
                <a:lnTo>
                  <a:pt x="49362" y="657931"/>
                </a:lnTo>
                <a:lnTo>
                  <a:pt x="571" y="648421"/>
                </a:lnTo>
                <a:cubicBezTo>
                  <a:pt x="2550" y="428322"/>
                  <a:pt x="-1408" y="220099"/>
                  <a:pt x="571" y="0"/>
                </a:cubicBezTo>
                <a:close/>
              </a:path>
            </a:pathLst>
          </a:custGeom>
          <a:solidFill>
            <a:schemeClr val="accent6"/>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O"/>
          </a:p>
        </p:txBody>
      </p:sp>
      <p:sp>
        <p:nvSpPr>
          <p:cNvPr id="52" name="32 Cheurón"/>
          <p:cNvSpPr/>
          <p:nvPr/>
        </p:nvSpPr>
        <p:spPr>
          <a:xfrm>
            <a:off x="6872540" y="2881208"/>
            <a:ext cx="1731908" cy="659725"/>
          </a:xfrm>
          <a:custGeom>
            <a:avLst/>
            <a:gdLst>
              <a:gd name="connsiteX0" fmla="*/ 0 w 1570079"/>
              <a:gd name="connsiteY0" fmla="*/ 0 h 659725"/>
              <a:gd name="connsiteX1" fmla="*/ 1240217 w 1570079"/>
              <a:gd name="connsiteY1" fmla="*/ 0 h 659725"/>
              <a:gd name="connsiteX2" fmla="*/ 1570079 w 1570079"/>
              <a:gd name="connsiteY2" fmla="*/ 329863 h 659725"/>
              <a:gd name="connsiteX3" fmla="*/ 1240217 w 1570079"/>
              <a:gd name="connsiteY3" fmla="*/ 659725 h 659725"/>
              <a:gd name="connsiteX4" fmla="*/ 0 w 1570079"/>
              <a:gd name="connsiteY4" fmla="*/ 659725 h 659725"/>
              <a:gd name="connsiteX5" fmla="*/ 329863 w 1570079"/>
              <a:gd name="connsiteY5" fmla="*/ 329863 h 659725"/>
              <a:gd name="connsiteX6" fmla="*/ 0 w 1570079"/>
              <a:gd name="connsiteY6" fmla="*/ 0 h 659725"/>
              <a:gd name="connsiteX0" fmla="*/ 0 w 1570079"/>
              <a:gd name="connsiteY0" fmla="*/ 0 h 659725"/>
              <a:gd name="connsiteX1" fmla="*/ 1240217 w 1570079"/>
              <a:gd name="connsiteY1" fmla="*/ 0 h 659725"/>
              <a:gd name="connsiteX2" fmla="*/ 1570079 w 1570079"/>
              <a:gd name="connsiteY2" fmla="*/ 329863 h 659725"/>
              <a:gd name="connsiteX3" fmla="*/ 1240217 w 1570079"/>
              <a:gd name="connsiteY3" fmla="*/ 659725 h 659725"/>
              <a:gd name="connsiteX4" fmla="*/ 0 w 1570079"/>
              <a:gd name="connsiteY4" fmla="*/ 659725 h 659725"/>
              <a:gd name="connsiteX5" fmla="*/ 365489 w 1570079"/>
              <a:gd name="connsiteY5" fmla="*/ 317987 h 659725"/>
              <a:gd name="connsiteX6" fmla="*/ 0 w 1570079"/>
              <a:gd name="connsiteY6" fmla="*/ 0 h 659725"/>
              <a:gd name="connsiteX0" fmla="*/ 0 w 1587892"/>
              <a:gd name="connsiteY0" fmla="*/ 0 h 659725"/>
              <a:gd name="connsiteX1" fmla="*/ 1258030 w 1587892"/>
              <a:gd name="connsiteY1" fmla="*/ 0 h 659725"/>
              <a:gd name="connsiteX2" fmla="*/ 1587892 w 1587892"/>
              <a:gd name="connsiteY2" fmla="*/ 329863 h 659725"/>
              <a:gd name="connsiteX3" fmla="*/ 1258030 w 1587892"/>
              <a:gd name="connsiteY3" fmla="*/ 659725 h 659725"/>
              <a:gd name="connsiteX4" fmla="*/ 17813 w 1587892"/>
              <a:gd name="connsiteY4" fmla="*/ 659725 h 659725"/>
              <a:gd name="connsiteX5" fmla="*/ 383302 w 1587892"/>
              <a:gd name="connsiteY5" fmla="*/ 317987 h 659725"/>
              <a:gd name="connsiteX6" fmla="*/ 0 w 1587892"/>
              <a:gd name="connsiteY6" fmla="*/ 0 h 65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7892" h="659725">
                <a:moveTo>
                  <a:pt x="0" y="0"/>
                </a:moveTo>
                <a:lnTo>
                  <a:pt x="1258030" y="0"/>
                </a:lnTo>
                <a:lnTo>
                  <a:pt x="1587892" y="329863"/>
                </a:lnTo>
                <a:lnTo>
                  <a:pt x="1258030" y="659725"/>
                </a:lnTo>
                <a:lnTo>
                  <a:pt x="17813" y="659725"/>
                </a:lnTo>
                <a:lnTo>
                  <a:pt x="383302" y="317987"/>
                </a:lnTo>
                <a:lnTo>
                  <a:pt x="0" y="0"/>
                </a:lnTo>
                <a:close/>
              </a:path>
            </a:pathLst>
          </a:custGeom>
          <a:solidFill>
            <a:schemeClr val="accent6">
              <a:lumMod val="20000"/>
              <a:lumOff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O">
              <a:solidFill>
                <a:schemeClr val="tx1"/>
              </a:solidFill>
            </a:endParaRPr>
          </a:p>
        </p:txBody>
      </p:sp>
      <p:sp>
        <p:nvSpPr>
          <p:cNvPr id="53" name="34 Pentágono"/>
          <p:cNvSpPr/>
          <p:nvPr/>
        </p:nvSpPr>
        <p:spPr>
          <a:xfrm>
            <a:off x="5231376" y="2880638"/>
            <a:ext cx="1434793" cy="660296"/>
          </a:xfrm>
          <a:custGeom>
            <a:avLst/>
            <a:gdLst>
              <a:gd name="connsiteX0" fmla="*/ 0 w 1440160"/>
              <a:gd name="connsiteY0" fmla="*/ 0 h 689984"/>
              <a:gd name="connsiteX1" fmla="*/ 1095168 w 1440160"/>
              <a:gd name="connsiteY1" fmla="*/ 0 h 689984"/>
              <a:gd name="connsiteX2" fmla="*/ 1440160 w 1440160"/>
              <a:gd name="connsiteY2" fmla="*/ 344992 h 689984"/>
              <a:gd name="connsiteX3" fmla="*/ 1095168 w 1440160"/>
              <a:gd name="connsiteY3" fmla="*/ 689984 h 689984"/>
              <a:gd name="connsiteX4" fmla="*/ 0 w 1440160"/>
              <a:gd name="connsiteY4" fmla="*/ 689984 h 689984"/>
              <a:gd name="connsiteX5" fmla="*/ 0 w 1440160"/>
              <a:gd name="connsiteY5" fmla="*/ 0 h 689984"/>
              <a:gd name="connsiteX0" fmla="*/ 0 w 1440160"/>
              <a:gd name="connsiteY0" fmla="*/ 0 h 689984"/>
              <a:gd name="connsiteX1" fmla="*/ 1095168 w 1440160"/>
              <a:gd name="connsiteY1" fmla="*/ 29689 h 689984"/>
              <a:gd name="connsiteX2" fmla="*/ 1440160 w 1440160"/>
              <a:gd name="connsiteY2" fmla="*/ 344992 h 689984"/>
              <a:gd name="connsiteX3" fmla="*/ 1095168 w 1440160"/>
              <a:gd name="connsiteY3" fmla="*/ 689984 h 689984"/>
              <a:gd name="connsiteX4" fmla="*/ 0 w 1440160"/>
              <a:gd name="connsiteY4" fmla="*/ 689984 h 689984"/>
              <a:gd name="connsiteX5" fmla="*/ 0 w 1440160"/>
              <a:gd name="connsiteY5" fmla="*/ 0 h 689984"/>
              <a:gd name="connsiteX0" fmla="*/ 0 w 1452035"/>
              <a:gd name="connsiteY0" fmla="*/ 0 h 666233"/>
              <a:gd name="connsiteX1" fmla="*/ 1107043 w 1452035"/>
              <a:gd name="connsiteY1" fmla="*/ 5938 h 666233"/>
              <a:gd name="connsiteX2" fmla="*/ 1452035 w 1452035"/>
              <a:gd name="connsiteY2" fmla="*/ 321241 h 666233"/>
              <a:gd name="connsiteX3" fmla="*/ 1107043 w 1452035"/>
              <a:gd name="connsiteY3" fmla="*/ 666233 h 666233"/>
              <a:gd name="connsiteX4" fmla="*/ 11875 w 1452035"/>
              <a:gd name="connsiteY4" fmla="*/ 666233 h 666233"/>
              <a:gd name="connsiteX5" fmla="*/ 0 w 1452035"/>
              <a:gd name="connsiteY5" fmla="*/ 0 h 666233"/>
              <a:gd name="connsiteX0" fmla="*/ 5938 w 1440160"/>
              <a:gd name="connsiteY0" fmla="*/ 0 h 660296"/>
              <a:gd name="connsiteX1" fmla="*/ 1095168 w 1440160"/>
              <a:gd name="connsiteY1" fmla="*/ 1 h 660296"/>
              <a:gd name="connsiteX2" fmla="*/ 1440160 w 1440160"/>
              <a:gd name="connsiteY2" fmla="*/ 315304 h 660296"/>
              <a:gd name="connsiteX3" fmla="*/ 1095168 w 1440160"/>
              <a:gd name="connsiteY3" fmla="*/ 660296 h 660296"/>
              <a:gd name="connsiteX4" fmla="*/ 0 w 1440160"/>
              <a:gd name="connsiteY4" fmla="*/ 660296 h 660296"/>
              <a:gd name="connsiteX5" fmla="*/ 5938 w 1440160"/>
              <a:gd name="connsiteY5" fmla="*/ 0 h 660296"/>
              <a:gd name="connsiteX0" fmla="*/ 5938 w 1440160"/>
              <a:gd name="connsiteY0" fmla="*/ 0 h 660296"/>
              <a:gd name="connsiteX1" fmla="*/ 1095168 w 1440160"/>
              <a:gd name="connsiteY1" fmla="*/ 1 h 660296"/>
              <a:gd name="connsiteX2" fmla="*/ 1440160 w 1440160"/>
              <a:gd name="connsiteY2" fmla="*/ 315304 h 660296"/>
              <a:gd name="connsiteX3" fmla="*/ 1095168 w 1440160"/>
              <a:gd name="connsiteY3" fmla="*/ 660296 h 660296"/>
              <a:gd name="connsiteX4" fmla="*/ 54729 w 1440160"/>
              <a:gd name="connsiteY4" fmla="*/ 657931 h 660296"/>
              <a:gd name="connsiteX5" fmla="*/ 0 w 1440160"/>
              <a:gd name="connsiteY5" fmla="*/ 660296 h 660296"/>
              <a:gd name="connsiteX6" fmla="*/ 5938 w 1440160"/>
              <a:gd name="connsiteY6" fmla="*/ 0 h 660296"/>
              <a:gd name="connsiteX0" fmla="*/ 102 w 1434324"/>
              <a:gd name="connsiteY0" fmla="*/ 0 h 660296"/>
              <a:gd name="connsiteX1" fmla="*/ 1089332 w 1434324"/>
              <a:gd name="connsiteY1" fmla="*/ 1 h 660296"/>
              <a:gd name="connsiteX2" fmla="*/ 1434324 w 1434324"/>
              <a:gd name="connsiteY2" fmla="*/ 315304 h 660296"/>
              <a:gd name="connsiteX3" fmla="*/ 1089332 w 1434324"/>
              <a:gd name="connsiteY3" fmla="*/ 660296 h 660296"/>
              <a:gd name="connsiteX4" fmla="*/ 48893 w 1434324"/>
              <a:gd name="connsiteY4" fmla="*/ 657931 h 660296"/>
              <a:gd name="connsiteX5" fmla="*/ 23853 w 1434324"/>
              <a:gd name="connsiteY5" fmla="*/ 660296 h 660296"/>
              <a:gd name="connsiteX6" fmla="*/ 102 w 1434324"/>
              <a:gd name="connsiteY6" fmla="*/ 0 h 660296"/>
              <a:gd name="connsiteX0" fmla="*/ 571 w 1434793"/>
              <a:gd name="connsiteY0" fmla="*/ 0 h 660296"/>
              <a:gd name="connsiteX1" fmla="*/ 1089801 w 1434793"/>
              <a:gd name="connsiteY1" fmla="*/ 1 h 660296"/>
              <a:gd name="connsiteX2" fmla="*/ 1434793 w 1434793"/>
              <a:gd name="connsiteY2" fmla="*/ 315304 h 660296"/>
              <a:gd name="connsiteX3" fmla="*/ 1089801 w 1434793"/>
              <a:gd name="connsiteY3" fmla="*/ 660296 h 660296"/>
              <a:gd name="connsiteX4" fmla="*/ 49362 w 1434793"/>
              <a:gd name="connsiteY4" fmla="*/ 657931 h 660296"/>
              <a:gd name="connsiteX5" fmla="*/ 571 w 1434793"/>
              <a:gd name="connsiteY5" fmla="*/ 648421 h 660296"/>
              <a:gd name="connsiteX6" fmla="*/ 571 w 1434793"/>
              <a:gd name="connsiteY6" fmla="*/ 0 h 66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4793" h="660296">
                <a:moveTo>
                  <a:pt x="571" y="0"/>
                </a:moveTo>
                <a:lnTo>
                  <a:pt x="1089801" y="1"/>
                </a:lnTo>
                <a:lnTo>
                  <a:pt x="1434793" y="315304"/>
                </a:lnTo>
                <a:lnTo>
                  <a:pt x="1089801" y="660296"/>
                </a:lnTo>
                <a:lnTo>
                  <a:pt x="49362" y="657931"/>
                </a:lnTo>
                <a:lnTo>
                  <a:pt x="571" y="648421"/>
                </a:lnTo>
                <a:cubicBezTo>
                  <a:pt x="2550" y="428322"/>
                  <a:pt x="-1408" y="220099"/>
                  <a:pt x="571" y="0"/>
                </a:cubicBezTo>
                <a:close/>
              </a:path>
            </a:pathLst>
          </a:custGeom>
          <a:solidFill>
            <a:schemeClr val="accent6"/>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O"/>
          </a:p>
        </p:txBody>
      </p:sp>
      <p:sp>
        <p:nvSpPr>
          <p:cNvPr id="54" name="53 Pentágono"/>
          <p:cNvSpPr/>
          <p:nvPr/>
        </p:nvSpPr>
        <p:spPr>
          <a:xfrm>
            <a:off x="5225493" y="4444045"/>
            <a:ext cx="2469417" cy="946974"/>
          </a:xfrm>
          <a:prstGeom prst="homePlate">
            <a:avLst/>
          </a:prstGeom>
          <a:solidFill>
            <a:schemeClr val="accent6"/>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O"/>
          </a:p>
        </p:txBody>
      </p:sp>
      <p:sp>
        <p:nvSpPr>
          <p:cNvPr id="55" name="54 Llamada rectangular redondeada"/>
          <p:cNvSpPr/>
          <p:nvPr/>
        </p:nvSpPr>
        <p:spPr>
          <a:xfrm>
            <a:off x="5790414" y="1052736"/>
            <a:ext cx="1255416" cy="669624"/>
          </a:xfrm>
          <a:prstGeom prst="wedgeRoundRectCallout">
            <a:avLst>
              <a:gd name="adj1" fmla="val -14705"/>
              <a:gd name="adj2" fmla="val 66456"/>
              <a:gd name="adj3" fmla="val 16667"/>
            </a:avLst>
          </a:prstGeom>
          <a:solidFill>
            <a:schemeClr val="accent6"/>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O"/>
          </a:p>
        </p:txBody>
      </p:sp>
      <p:sp>
        <p:nvSpPr>
          <p:cNvPr id="56" name="Rectángulo 21"/>
          <p:cNvSpPr/>
          <p:nvPr/>
        </p:nvSpPr>
        <p:spPr>
          <a:xfrm>
            <a:off x="5652120" y="1088739"/>
            <a:ext cx="1393709" cy="584775"/>
          </a:xfrm>
          <a:prstGeom prst="rect">
            <a:avLst/>
          </a:prstGeom>
        </p:spPr>
        <p:txBody>
          <a:bodyPr wrap="square">
            <a:spAutoFit/>
          </a:bodyPr>
          <a:lstStyle/>
          <a:p>
            <a:pPr algn="ctr"/>
            <a:r>
              <a:rPr lang="es-CO" sz="1600" b="1" dirty="0">
                <a:solidFill>
                  <a:schemeClr val="bg1"/>
                </a:solidFill>
                <a:latin typeface="Arial" pitchFamily="34" charset="0"/>
                <a:cs typeface="Arial" pitchFamily="34" charset="0"/>
              </a:rPr>
              <a:t>Cuarta</a:t>
            </a:r>
          </a:p>
          <a:p>
            <a:pPr algn="ctr"/>
            <a:r>
              <a:rPr lang="es-CO" sz="1600" b="1" dirty="0">
                <a:solidFill>
                  <a:schemeClr val="bg1"/>
                </a:solidFill>
                <a:latin typeface="Arial" pitchFamily="34" charset="0"/>
                <a:cs typeface="Arial" pitchFamily="34" charset="0"/>
              </a:rPr>
              <a:t>      libertad</a:t>
            </a:r>
          </a:p>
        </p:txBody>
      </p:sp>
      <p:sp>
        <p:nvSpPr>
          <p:cNvPr id="57" name="32 Cheurón"/>
          <p:cNvSpPr/>
          <p:nvPr/>
        </p:nvSpPr>
        <p:spPr>
          <a:xfrm>
            <a:off x="6872540" y="2075982"/>
            <a:ext cx="1587892" cy="659725"/>
          </a:xfrm>
          <a:custGeom>
            <a:avLst/>
            <a:gdLst>
              <a:gd name="connsiteX0" fmla="*/ 0 w 1570079"/>
              <a:gd name="connsiteY0" fmla="*/ 0 h 659725"/>
              <a:gd name="connsiteX1" fmla="*/ 1240217 w 1570079"/>
              <a:gd name="connsiteY1" fmla="*/ 0 h 659725"/>
              <a:gd name="connsiteX2" fmla="*/ 1570079 w 1570079"/>
              <a:gd name="connsiteY2" fmla="*/ 329863 h 659725"/>
              <a:gd name="connsiteX3" fmla="*/ 1240217 w 1570079"/>
              <a:gd name="connsiteY3" fmla="*/ 659725 h 659725"/>
              <a:gd name="connsiteX4" fmla="*/ 0 w 1570079"/>
              <a:gd name="connsiteY4" fmla="*/ 659725 h 659725"/>
              <a:gd name="connsiteX5" fmla="*/ 329863 w 1570079"/>
              <a:gd name="connsiteY5" fmla="*/ 329863 h 659725"/>
              <a:gd name="connsiteX6" fmla="*/ 0 w 1570079"/>
              <a:gd name="connsiteY6" fmla="*/ 0 h 659725"/>
              <a:gd name="connsiteX0" fmla="*/ 0 w 1570079"/>
              <a:gd name="connsiteY0" fmla="*/ 0 h 659725"/>
              <a:gd name="connsiteX1" fmla="*/ 1240217 w 1570079"/>
              <a:gd name="connsiteY1" fmla="*/ 0 h 659725"/>
              <a:gd name="connsiteX2" fmla="*/ 1570079 w 1570079"/>
              <a:gd name="connsiteY2" fmla="*/ 329863 h 659725"/>
              <a:gd name="connsiteX3" fmla="*/ 1240217 w 1570079"/>
              <a:gd name="connsiteY3" fmla="*/ 659725 h 659725"/>
              <a:gd name="connsiteX4" fmla="*/ 0 w 1570079"/>
              <a:gd name="connsiteY4" fmla="*/ 659725 h 659725"/>
              <a:gd name="connsiteX5" fmla="*/ 365489 w 1570079"/>
              <a:gd name="connsiteY5" fmla="*/ 317987 h 659725"/>
              <a:gd name="connsiteX6" fmla="*/ 0 w 1570079"/>
              <a:gd name="connsiteY6" fmla="*/ 0 h 659725"/>
              <a:gd name="connsiteX0" fmla="*/ 0 w 1587892"/>
              <a:gd name="connsiteY0" fmla="*/ 0 h 659725"/>
              <a:gd name="connsiteX1" fmla="*/ 1258030 w 1587892"/>
              <a:gd name="connsiteY1" fmla="*/ 0 h 659725"/>
              <a:gd name="connsiteX2" fmla="*/ 1587892 w 1587892"/>
              <a:gd name="connsiteY2" fmla="*/ 329863 h 659725"/>
              <a:gd name="connsiteX3" fmla="*/ 1258030 w 1587892"/>
              <a:gd name="connsiteY3" fmla="*/ 659725 h 659725"/>
              <a:gd name="connsiteX4" fmla="*/ 17813 w 1587892"/>
              <a:gd name="connsiteY4" fmla="*/ 659725 h 659725"/>
              <a:gd name="connsiteX5" fmla="*/ 383302 w 1587892"/>
              <a:gd name="connsiteY5" fmla="*/ 317987 h 659725"/>
              <a:gd name="connsiteX6" fmla="*/ 0 w 1587892"/>
              <a:gd name="connsiteY6" fmla="*/ 0 h 65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7892" h="659725">
                <a:moveTo>
                  <a:pt x="0" y="0"/>
                </a:moveTo>
                <a:lnTo>
                  <a:pt x="1258030" y="0"/>
                </a:lnTo>
                <a:lnTo>
                  <a:pt x="1587892" y="329863"/>
                </a:lnTo>
                <a:lnTo>
                  <a:pt x="1258030" y="659725"/>
                </a:lnTo>
                <a:lnTo>
                  <a:pt x="17813" y="659725"/>
                </a:lnTo>
                <a:lnTo>
                  <a:pt x="383302" y="317987"/>
                </a:lnTo>
                <a:lnTo>
                  <a:pt x="0" y="0"/>
                </a:lnTo>
                <a:close/>
              </a:path>
            </a:pathLst>
          </a:custGeom>
          <a:solidFill>
            <a:schemeClr val="accent6">
              <a:lumMod val="20000"/>
              <a:lumOff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O">
              <a:solidFill>
                <a:schemeClr val="tx1"/>
              </a:solidFill>
            </a:endParaRPr>
          </a:p>
        </p:txBody>
      </p:sp>
      <p:sp>
        <p:nvSpPr>
          <p:cNvPr id="58" name="34 Pentágono"/>
          <p:cNvSpPr/>
          <p:nvPr/>
        </p:nvSpPr>
        <p:spPr>
          <a:xfrm>
            <a:off x="5231376" y="2075412"/>
            <a:ext cx="1434793" cy="660296"/>
          </a:xfrm>
          <a:custGeom>
            <a:avLst/>
            <a:gdLst>
              <a:gd name="connsiteX0" fmla="*/ 0 w 1440160"/>
              <a:gd name="connsiteY0" fmla="*/ 0 h 689984"/>
              <a:gd name="connsiteX1" fmla="*/ 1095168 w 1440160"/>
              <a:gd name="connsiteY1" fmla="*/ 0 h 689984"/>
              <a:gd name="connsiteX2" fmla="*/ 1440160 w 1440160"/>
              <a:gd name="connsiteY2" fmla="*/ 344992 h 689984"/>
              <a:gd name="connsiteX3" fmla="*/ 1095168 w 1440160"/>
              <a:gd name="connsiteY3" fmla="*/ 689984 h 689984"/>
              <a:gd name="connsiteX4" fmla="*/ 0 w 1440160"/>
              <a:gd name="connsiteY4" fmla="*/ 689984 h 689984"/>
              <a:gd name="connsiteX5" fmla="*/ 0 w 1440160"/>
              <a:gd name="connsiteY5" fmla="*/ 0 h 689984"/>
              <a:gd name="connsiteX0" fmla="*/ 0 w 1440160"/>
              <a:gd name="connsiteY0" fmla="*/ 0 h 689984"/>
              <a:gd name="connsiteX1" fmla="*/ 1095168 w 1440160"/>
              <a:gd name="connsiteY1" fmla="*/ 29689 h 689984"/>
              <a:gd name="connsiteX2" fmla="*/ 1440160 w 1440160"/>
              <a:gd name="connsiteY2" fmla="*/ 344992 h 689984"/>
              <a:gd name="connsiteX3" fmla="*/ 1095168 w 1440160"/>
              <a:gd name="connsiteY3" fmla="*/ 689984 h 689984"/>
              <a:gd name="connsiteX4" fmla="*/ 0 w 1440160"/>
              <a:gd name="connsiteY4" fmla="*/ 689984 h 689984"/>
              <a:gd name="connsiteX5" fmla="*/ 0 w 1440160"/>
              <a:gd name="connsiteY5" fmla="*/ 0 h 689984"/>
              <a:gd name="connsiteX0" fmla="*/ 0 w 1452035"/>
              <a:gd name="connsiteY0" fmla="*/ 0 h 666233"/>
              <a:gd name="connsiteX1" fmla="*/ 1107043 w 1452035"/>
              <a:gd name="connsiteY1" fmla="*/ 5938 h 666233"/>
              <a:gd name="connsiteX2" fmla="*/ 1452035 w 1452035"/>
              <a:gd name="connsiteY2" fmla="*/ 321241 h 666233"/>
              <a:gd name="connsiteX3" fmla="*/ 1107043 w 1452035"/>
              <a:gd name="connsiteY3" fmla="*/ 666233 h 666233"/>
              <a:gd name="connsiteX4" fmla="*/ 11875 w 1452035"/>
              <a:gd name="connsiteY4" fmla="*/ 666233 h 666233"/>
              <a:gd name="connsiteX5" fmla="*/ 0 w 1452035"/>
              <a:gd name="connsiteY5" fmla="*/ 0 h 666233"/>
              <a:gd name="connsiteX0" fmla="*/ 5938 w 1440160"/>
              <a:gd name="connsiteY0" fmla="*/ 0 h 660296"/>
              <a:gd name="connsiteX1" fmla="*/ 1095168 w 1440160"/>
              <a:gd name="connsiteY1" fmla="*/ 1 h 660296"/>
              <a:gd name="connsiteX2" fmla="*/ 1440160 w 1440160"/>
              <a:gd name="connsiteY2" fmla="*/ 315304 h 660296"/>
              <a:gd name="connsiteX3" fmla="*/ 1095168 w 1440160"/>
              <a:gd name="connsiteY3" fmla="*/ 660296 h 660296"/>
              <a:gd name="connsiteX4" fmla="*/ 0 w 1440160"/>
              <a:gd name="connsiteY4" fmla="*/ 660296 h 660296"/>
              <a:gd name="connsiteX5" fmla="*/ 5938 w 1440160"/>
              <a:gd name="connsiteY5" fmla="*/ 0 h 660296"/>
              <a:gd name="connsiteX0" fmla="*/ 5938 w 1440160"/>
              <a:gd name="connsiteY0" fmla="*/ 0 h 660296"/>
              <a:gd name="connsiteX1" fmla="*/ 1095168 w 1440160"/>
              <a:gd name="connsiteY1" fmla="*/ 1 h 660296"/>
              <a:gd name="connsiteX2" fmla="*/ 1440160 w 1440160"/>
              <a:gd name="connsiteY2" fmla="*/ 315304 h 660296"/>
              <a:gd name="connsiteX3" fmla="*/ 1095168 w 1440160"/>
              <a:gd name="connsiteY3" fmla="*/ 660296 h 660296"/>
              <a:gd name="connsiteX4" fmla="*/ 54729 w 1440160"/>
              <a:gd name="connsiteY4" fmla="*/ 657931 h 660296"/>
              <a:gd name="connsiteX5" fmla="*/ 0 w 1440160"/>
              <a:gd name="connsiteY5" fmla="*/ 660296 h 660296"/>
              <a:gd name="connsiteX6" fmla="*/ 5938 w 1440160"/>
              <a:gd name="connsiteY6" fmla="*/ 0 h 660296"/>
              <a:gd name="connsiteX0" fmla="*/ 102 w 1434324"/>
              <a:gd name="connsiteY0" fmla="*/ 0 h 660296"/>
              <a:gd name="connsiteX1" fmla="*/ 1089332 w 1434324"/>
              <a:gd name="connsiteY1" fmla="*/ 1 h 660296"/>
              <a:gd name="connsiteX2" fmla="*/ 1434324 w 1434324"/>
              <a:gd name="connsiteY2" fmla="*/ 315304 h 660296"/>
              <a:gd name="connsiteX3" fmla="*/ 1089332 w 1434324"/>
              <a:gd name="connsiteY3" fmla="*/ 660296 h 660296"/>
              <a:gd name="connsiteX4" fmla="*/ 48893 w 1434324"/>
              <a:gd name="connsiteY4" fmla="*/ 657931 h 660296"/>
              <a:gd name="connsiteX5" fmla="*/ 23853 w 1434324"/>
              <a:gd name="connsiteY5" fmla="*/ 660296 h 660296"/>
              <a:gd name="connsiteX6" fmla="*/ 102 w 1434324"/>
              <a:gd name="connsiteY6" fmla="*/ 0 h 660296"/>
              <a:gd name="connsiteX0" fmla="*/ 571 w 1434793"/>
              <a:gd name="connsiteY0" fmla="*/ 0 h 660296"/>
              <a:gd name="connsiteX1" fmla="*/ 1089801 w 1434793"/>
              <a:gd name="connsiteY1" fmla="*/ 1 h 660296"/>
              <a:gd name="connsiteX2" fmla="*/ 1434793 w 1434793"/>
              <a:gd name="connsiteY2" fmla="*/ 315304 h 660296"/>
              <a:gd name="connsiteX3" fmla="*/ 1089801 w 1434793"/>
              <a:gd name="connsiteY3" fmla="*/ 660296 h 660296"/>
              <a:gd name="connsiteX4" fmla="*/ 49362 w 1434793"/>
              <a:gd name="connsiteY4" fmla="*/ 657931 h 660296"/>
              <a:gd name="connsiteX5" fmla="*/ 571 w 1434793"/>
              <a:gd name="connsiteY5" fmla="*/ 648421 h 660296"/>
              <a:gd name="connsiteX6" fmla="*/ 571 w 1434793"/>
              <a:gd name="connsiteY6" fmla="*/ 0 h 66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4793" h="660296">
                <a:moveTo>
                  <a:pt x="571" y="0"/>
                </a:moveTo>
                <a:lnTo>
                  <a:pt x="1089801" y="1"/>
                </a:lnTo>
                <a:lnTo>
                  <a:pt x="1434793" y="315304"/>
                </a:lnTo>
                <a:lnTo>
                  <a:pt x="1089801" y="660296"/>
                </a:lnTo>
                <a:lnTo>
                  <a:pt x="49362" y="657931"/>
                </a:lnTo>
                <a:lnTo>
                  <a:pt x="571" y="648421"/>
                </a:lnTo>
                <a:cubicBezTo>
                  <a:pt x="2550" y="428322"/>
                  <a:pt x="-1408" y="220099"/>
                  <a:pt x="571" y="0"/>
                </a:cubicBezTo>
                <a:close/>
              </a:path>
            </a:pathLst>
          </a:custGeom>
          <a:solidFill>
            <a:schemeClr val="accent6"/>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O"/>
          </a:p>
        </p:txBody>
      </p:sp>
      <p:sp>
        <p:nvSpPr>
          <p:cNvPr id="59" name="35 Cheurón"/>
          <p:cNvSpPr/>
          <p:nvPr/>
        </p:nvSpPr>
        <p:spPr>
          <a:xfrm>
            <a:off x="6381304" y="2060848"/>
            <a:ext cx="775591" cy="674859"/>
          </a:xfrm>
          <a:custGeom>
            <a:avLst/>
            <a:gdLst>
              <a:gd name="connsiteX0" fmla="*/ 0 w 805279"/>
              <a:gd name="connsiteY0" fmla="*/ 0 h 680797"/>
              <a:gd name="connsiteX1" fmla="*/ 328313 w 805279"/>
              <a:gd name="connsiteY1" fmla="*/ 0 h 680797"/>
              <a:gd name="connsiteX2" fmla="*/ 805279 w 805279"/>
              <a:gd name="connsiteY2" fmla="*/ 340399 h 680797"/>
              <a:gd name="connsiteX3" fmla="*/ 328313 w 805279"/>
              <a:gd name="connsiteY3" fmla="*/ 680797 h 680797"/>
              <a:gd name="connsiteX4" fmla="*/ 0 w 805279"/>
              <a:gd name="connsiteY4" fmla="*/ 680797 h 680797"/>
              <a:gd name="connsiteX5" fmla="*/ 476966 w 805279"/>
              <a:gd name="connsiteY5" fmla="*/ 340399 h 680797"/>
              <a:gd name="connsiteX6" fmla="*/ 0 w 805279"/>
              <a:gd name="connsiteY6" fmla="*/ 0 h 680797"/>
              <a:gd name="connsiteX0" fmla="*/ 29688 w 805279"/>
              <a:gd name="connsiteY0" fmla="*/ 5938 h 680797"/>
              <a:gd name="connsiteX1" fmla="*/ 328313 w 805279"/>
              <a:gd name="connsiteY1" fmla="*/ 0 h 680797"/>
              <a:gd name="connsiteX2" fmla="*/ 805279 w 805279"/>
              <a:gd name="connsiteY2" fmla="*/ 340399 h 680797"/>
              <a:gd name="connsiteX3" fmla="*/ 328313 w 805279"/>
              <a:gd name="connsiteY3" fmla="*/ 680797 h 680797"/>
              <a:gd name="connsiteX4" fmla="*/ 0 w 805279"/>
              <a:gd name="connsiteY4" fmla="*/ 680797 h 680797"/>
              <a:gd name="connsiteX5" fmla="*/ 476966 w 805279"/>
              <a:gd name="connsiteY5" fmla="*/ 340399 h 680797"/>
              <a:gd name="connsiteX6" fmla="*/ 29688 w 805279"/>
              <a:gd name="connsiteY6" fmla="*/ 5938 h 680797"/>
              <a:gd name="connsiteX0" fmla="*/ 29688 w 805279"/>
              <a:gd name="connsiteY0" fmla="*/ 5938 h 680797"/>
              <a:gd name="connsiteX1" fmla="*/ 328313 w 805279"/>
              <a:gd name="connsiteY1" fmla="*/ 0 h 680797"/>
              <a:gd name="connsiteX2" fmla="*/ 805279 w 805279"/>
              <a:gd name="connsiteY2" fmla="*/ 340399 h 680797"/>
              <a:gd name="connsiteX3" fmla="*/ 328313 w 805279"/>
              <a:gd name="connsiteY3" fmla="*/ 680797 h 680797"/>
              <a:gd name="connsiteX4" fmla="*/ 0 w 805279"/>
              <a:gd name="connsiteY4" fmla="*/ 680797 h 680797"/>
              <a:gd name="connsiteX5" fmla="*/ 417590 w 805279"/>
              <a:gd name="connsiteY5" fmla="*/ 340399 h 680797"/>
              <a:gd name="connsiteX6" fmla="*/ 29688 w 805279"/>
              <a:gd name="connsiteY6" fmla="*/ 5938 h 680797"/>
              <a:gd name="connsiteX0" fmla="*/ 0 w 775591"/>
              <a:gd name="connsiteY0" fmla="*/ 5938 h 680797"/>
              <a:gd name="connsiteX1" fmla="*/ 298625 w 775591"/>
              <a:gd name="connsiteY1" fmla="*/ 0 h 680797"/>
              <a:gd name="connsiteX2" fmla="*/ 775591 w 775591"/>
              <a:gd name="connsiteY2" fmla="*/ 340399 h 680797"/>
              <a:gd name="connsiteX3" fmla="*/ 298625 w 775591"/>
              <a:gd name="connsiteY3" fmla="*/ 680797 h 680797"/>
              <a:gd name="connsiteX4" fmla="*/ 17813 w 775591"/>
              <a:gd name="connsiteY4" fmla="*/ 680797 h 680797"/>
              <a:gd name="connsiteX5" fmla="*/ 387902 w 775591"/>
              <a:gd name="connsiteY5" fmla="*/ 340399 h 680797"/>
              <a:gd name="connsiteX6" fmla="*/ 0 w 775591"/>
              <a:gd name="connsiteY6" fmla="*/ 5938 h 680797"/>
              <a:gd name="connsiteX0" fmla="*/ 0 w 775591"/>
              <a:gd name="connsiteY0" fmla="*/ 5938 h 680797"/>
              <a:gd name="connsiteX1" fmla="*/ 298625 w 775591"/>
              <a:gd name="connsiteY1" fmla="*/ 0 h 680797"/>
              <a:gd name="connsiteX2" fmla="*/ 775591 w 775591"/>
              <a:gd name="connsiteY2" fmla="*/ 340399 h 680797"/>
              <a:gd name="connsiteX3" fmla="*/ 352064 w 775591"/>
              <a:gd name="connsiteY3" fmla="*/ 680797 h 680797"/>
              <a:gd name="connsiteX4" fmla="*/ 17813 w 775591"/>
              <a:gd name="connsiteY4" fmla="*/ 680797 h 680797"/>
              <a:gd name="connsiteX5" fmla="*/ 387902 w 775591"/>
              <a:gd name="connsiteY5" fmla="*/ 340399 h 680797"/>
              <a:gd name="connsiteX6" fmla="*/ 0 w 775591"/>
              <a:gd name="connsiteY6" fmla="*/ 5938 h 680797"/>
              <a:gd name="connsiteX0" fmla="*/ 0 w 775591"/>
              <a:gd name="connsiteY0" fmla="*/ 0 h 674859"/>
              <a:gd name="connsiteX1" fmla="*/ 352063 w 775591"/>
              <a:gd name="connsiteY1" fmla="*/ 11875 h 674859"/>
              <a:gd name="connsiteX2" fmla="*/ 775591 w 775591"/>
              <a:gd name="connsiteY2" fmla="*/ 334461 h 674859"/>
              <a:gd name="connsiteX3" fmla="*/ 352064 w 775591"/>
              <a:gd name="connsiteY3" fmla="*/ 674859 h 674859"/>
              <a:gd name="connsiteX4" fmla="*/ 17813 w 775591"/>
              <a:gd name="connsiteY4" fmla="*/ 674859 h 674859"/>
              <a:gd name="connsiteX5" fmla="*/ 387902 w 775591"/>
              <a:gd name="connsiteY5" fmla="*/ 334461 h 674859"/>
              <a:gd name="connsiteX6" fmla="*/ 0 w 775591"/>
              <a:gd name="connsiteY6" fmla="*/ 0 h 674859"/>
              <a:gd name="connsiteX0" fmla="*/ 0 w 775591"/>
              <a:gd name="connsiteY0" fmla="*/ 0 h 674859"/>
              <a:gd name="connsiteX1" fmla="*/ 387689 w 775591"/>
              <a:gd name="connsiteY1" fmla="*/ 5938 h 674859"/>
              <a:gd name="connsiteX2" fmla="*/ 775591 w 775591"/>
              <a:gd name="connsiteY2" fmla="*/ 334461 h 674859"/>
              <a:gd name="connsiteX3" fmla="*/ 352064 w 775591"/>
              <a:gd name="connsiteY3" fmla="*/ 674859 h 674859"/>
              <a:gd name="connsiteX4" fmla="*/ 17813 w 775591"/>
              <a:gd name="connsiteY4" fmla="*/ 674859 h 674859"/>
              <a:gd name="connsiteX5" fmla="*/ 387902 w 775591"/>
              <a:gd name="connsiteY5" fmla="*/ 334461 h 674859"/>
              <a:gd name="connsiteX6" fmla="*/ 0 w 775591"/>
              <a:gd name="connsiteY6" fmla="*/ 0 h 674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591" h="674859">
                <a:moveTo>
                  <a:pt x="0" y="0"/>
                </a:moveTo>
                <a:lnTo>
                  <a:pt x="387689" y="5938"/>
                </a:lnTo>
                <a:lnTo>
                  <a:pt x="775591" y="334461"/>
                </a:lnTo>
                <a:lnTo>
                  <a:pt x="352064" y="674859"/>
                </a:lnTo>
                <a:lnTo>
                  <a:pt x="17813" y="674859"/>
                </a:lnTo>
                <a:lnTo>
                  <a:pt x="387902" y="334461"/>
                </a:lnTo>
                <a:lnTo>
                  <a:pt x="0" y="0"/>
                </a:lnTo>
                <a:close/>
              </a:path>
            </a:pathLst>
          </a:custGeom>
          <a:solidFill>
            <a:schemeClr val="accent6"/>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O">
              <a:solidFill>
                <a:schemeClr val="tx1"/>
              </a:solidFill>
            </a:endParaRPr>
          </a:p>
        </p:txBody>
      </p:sp>
      <p:sp>
        <p:nvSpPr>
          <p:cNvPr id="60" name="59 Rectángulo"/>
          <p:cNvSpPr/>
          <p:nvPr/>
        </p:nvSpPr>
        <p:spPr>
          <a:xfrm>
            <a:off x="5289093" y="2128561"/>
            <a:ext cx="1010828" cy="553998"/>
          </a:xfrm>
          <a:prstGeom prst="rect">
            <a:avLst/>
          </a:prstGeom>
        </p:spPr>
        <p:txBody>
          <a:bodyPr wrap="square">
            <a:spAutoFit/>
          </a:bodyPr>
          <a:lstStyle/>
          <a:p>
            <a:pPr lvl="0" algn="ctr"/>
            <a:r>
              <a:rPr lang="es-ES" sz="1000" dirty="0">
                <a:solidFill>
                  <a:schemeClr val="bg1"/>
                </a:solidFill>
                <a:latin typeface="Arial" panose="020B0604020202020204" pitchFamily="34" charset="0"/>
                <a:cs typeface="Arial" panose="020B0604020202020204" pitchFamily="34" charset="0"/>
              </a:rPr>
              <a:t>[ SAO PAULO – BOGOTÁ Y REGRESO]</a:t>
            </a:r>
          </a:p>
        </p:txBody>
      </p:sp>
      <p:sp>
        <p:nvSpPr>
          <p:cNvPr id="61" name="60 Rectángulo"/>
          <p:cNvSpPr/>
          <p:nvPr/>
        </p:nvSpPr>
        <p:spPr>
          <a:xfrm>
            <a:off x="7236296" y="2107087"/>
            <a:ext cx="1010828" cy="630942"/>
          </a:xfrm>
          <a:prstGeom prst="rect">
            <a:avLst/>
          </a:prstGeom>
        </p:spPr>
        <p:txBody>
          <a:bodyPr wrap="square">
            <a:spAutoFit/>
          </a:bodyPr>
          <a:lstStyle/>
          <a:p>
            <a:pPr lvl="0"/>
            <a:r>
              <a:rPr lang="pt-BR" sz="700" b="1" dirty="0">
                <a:latin typeface="Arial" panose="020B0604020202020204" pitchFamily="34" charset="0"/>
                <a:cs typeface="Arial" panose="020B0604020202020204" pitchFamily="34" charset="0"/>
              </a:rPr>
              <a:t>OCEANAIR LINHAS AEREAS S.A - SUCURSAL COLOMBIA - PAIS: BRASIL </a:t>
            </a:r>
            <a:endParaRPr lang="es-ES" sz="700" b="1" dirty="0">
              <a:latin typeface="Arial" panose="020B0604020202020204" pitchFamily="34" charset="0"/>
              <a:cs typeface="Arial" panose="020B0604020202020204" pitchFamily="34" charset="0"/>
            </a:endParaRPr>
          </a:p>
        </p:txBody>
      </p:sp>
      <p:sp>
        <p:nvSpPr>
          <p:cNvPr id="62" name="61 Rectángulo"/>
          <p:cNvSpPr/>
          <p:nvPr/>
        </p:nvSpPr>
        <p:spPr>
          <a:xfrm>
            <a:off x="5292080" y="2938082"/>
            <a:ext cx="1010828" cy="553998"/>
          </a:xfrm>
          <a:prstGeom prst="rect">
            <a:avLst/>
          </a:prstGeom>
        </p:spPr>
        <p:txBody>
          <a:bodyPr wrap="square">
            <a:spAutoFit/>
          </a:bodyPr>
          <a:lstStyle/>
          <a:p>
            <a:pPr lvl="0" algn="ctr"/>
            <a:r>
              <a:rPr lang="es-ES" sz="1000" dirty="0">
                <a:solidFill>
                  <a:schemeClr val="bg1"/>
                </a:solidFill>
                <a:latin typeface="Arial" panose="020B0604020202020204" pitchFamily="34" charset="0"/>
                <a:cs typeface="Arial" panose="020B0604020202020204" pitchFamily="34" charset="0"/>
              </a:rPr>
              <a:t>[ CANCÚN – BOGOTÁ – CANCÚN ]</a:t>
            </a:r>
          </a:p>
        </p:txBody>
      </p:sp>
      <p:sp>
        <p:nvSpPr>
          <p:cNvPr id="64" name="63 Rectángulo"/>
          <p:cNvSpPr/>
          <p:nvPr/>
        </p:nvSpPr>
        <p:spPr>
          <a:xfrm>
            <a:off x="7236296" y="2938082"/>
            <a:ext cx="1224136" cy="523220"/>
          </a:xfrm>
          <a:prstGeom prst="rect">
            <a:avLst/>
          </a:prstGeom>
        </p:spPr>
        <p:txBody>
          <a:bodyPr wrap="square">
            <a:spAutoFit/>
          </a:bodyPr>
          <a:lstStyle/>
          <a:p>
            <a:pPr lvl="0"/>
            <a:r>
              <a:rPr lang="pt-BR" sz="700" b="1" dirty="0">
                <a:latin typeface="Arial" panose="020B0604020202020204" pitchFamily="34" charset="0"/>
                <a:cs typeface="Arial" panose="020B0604020202020204" pitchFamily="34" charset="0"/>
              </a:rPr>
              <a:t>ABC AEROLÍNEAS S.A de C.V - SUCURSAL COLOMBIA ( INTERJET) PAÍS: MÉXICO</a:t>
            </a:r>
            <a:endParaRPr lang="es-ES" sz="700" b="1" dirty="0">
              <a:latin typeface="Arial" panose="020B0604020202020204" pitchFamily="34" charset="0"/>
              <a:cs typeface="Arial" panose="020B0604020202020204" pitchFamily="34" charset="0"/>
            </a:endParaRPr>
          </a:p>
        </p:txBody>
      </p:sp>
      <p:sp>
        <p:nvSpPr>
          <p:cNvPr id="65" name="64 Rectángulo"/>
          <p:cNvSpPr/>
          <p:nvPr/>
        </p:nvSpPr>
        <p:spPr>
          <a:xfrm>
            <a:off x="5324727" y="3680228"/>
            <a:ext cx="1010828" cy="553998"/>
          </a:xfrm>
          <a:prstGeom prst="rect">
            <a:avLst/>
          </a:prstGeom>
        </p:spPr>
        <p:txBody>
          <a:bodyPr wrap="square">
            <a:spAutoFit/>
          </a:bodyPr>
          <a:lstStyle/>
          <a:p>
            <a:pPr lvl="0" algn="ctr"/>
            <a:r>
              <a:rPr lang="es-ES" sz="1000" dirty="0">
                <a:solidFill>
                  <a:schemeClr val="bg1"/>
                </a:solidFill>
                <a:latin typeface="Arial" panose="020B0604020202020204" pitchFamily="34" charset="0"/>
                <a:cs typeface="Arial" panose="020B0604020202020204" pitchFamily="34" charset="0"/>
              </a:rPr>
              <a:t>[ MADRID – CARTAGENA – MADRID ]</a:t>
            </a:r>
          </a:p>
        </p:txBody>
      </p:sp>
      <p:sp>
        <p:nvSpPr>
          <p:cNvPr id="66" name="65 Rectángulo"/>
          <p:cNvSpPr/>
          <p:nvPr/>
        </p:nvSpPr>
        <p:spPr>
          <a:xfrm>
            <a:off x="7211351" y="3730170"/>
            <a:ext cx="1105065" cy="523220"/>
          </a:xfrm>
          <a:prstGeom prst="rect">
            <a:avLst/>
          </a:prstGeom>
        </p:spPr>
        <p:txBody>
          <a:bodyPr wrap="square">
            <a:spAutoFit/>
          </a:bodyPr>
          <a:lstStyle/>
          <a:p>
            <a:pPr lvl="0"/>
            <a:r>
              <a:rPr lang="pt-BR" sz="700" b="1" dirty="0">
                <a:latin typeface="Arial" panose="020B0604020202020204" pitchFamily="34" charset="0"/>
                <a:cs typeface="Arial" panose="020B0604020202020204" pitchFamily="34" charset="0"/>
              </a:rPr>
              <a:t>AIR EUROPA LÍNEAS AÉREAS SOCIEDAD ANÔNIMA –</a:t>
            </a:r>
          </a:p>
          <a:p>
            <a:pPr lvl="0"/>
            <a:r>
              <a:rPr lang="pt-BR" sz="700" b="1" dirty="0">
                <a:latin typeface="Arial" panose="020B0604020202020204" pitchFamily="34" charset="0"/>
                <a:cs typeface="Arial" panose="020B0604020202020204" pitchFamily="34" charset="0"/>
              </a:rPr>
              <a:t>PAÍS: EUROPA </a:t>
            </a:r>
            <a:endParaRPr lang="es-ES" sz="700" b="1" dirty="0">
              <a:latin typeface="Arial" panose="020B0604020202020204" pitchFamily="34" charset="0"/>
              <a:cs typeface="Arial" panose="020B0604020202020204" pitchFamily="34" charset="0"/>
            </a:endParaRPr>
          </a:p>
        </p:txBody>
      </p:sp>
      <p:sp>
        <p:nvSpPr>
          <p:cNvPr id="67" name="66 Rectángulo"/>
          <p:cNvSpPr/>
          <p:nvPr/>
        </p:nvSpPr>
        <p:spPr>
          <a:xfrm>
            <a:off x="5239591" y="4436912"/>
            <a:ext cx="2063286" cy="954107"/>
          </a:xfrm>
          <a:prstGeom prst="rect">
            <a:avLst/>
          </a:prstGeom>
        </p:spPr>
        <p:txBody>
          <a:bodyPr wrap="square">
            <a:spAutoFit/>
          </a:bodyPr>
          <a:lstStyle/>
          <a:p>
            <a:pPr lvl="0"/>
            <a:r>
              <a:rPr lang="es-CO" sz="800" dirty="0">
                <a:solidFill>
                  <a:schemeClr val="bg1"/>
                </a:solidFill>
                <a:latin typeface="Arial" panose="020B0604020202020204" pitchFamily="34" charset="0"/>
                <a:cs typeface="Arial" panose="020B0604020202020204" pitchFamily="34" charset="0"/>
              </a:rPr>
              <a:t>[ BOGOTÁ  - MADRID Y/O BARCELONA Y/O ALICANTE Y/O VALENCIA Y REGRESO ]</a:t>
            </a:r>
          </a:p>
          <a:p>
            <a:pPr lvl="0"/>
            <a:r>
              <a:rPr lang="es-CO" sz="800" dirty="0">
                <a:solidFill>
                  <a:schemeClr val="bg1"/>
                </a:solidFill>
                <a:latin typeface="Arial" panose="020B0604020202020204" pitchFamily="34" charset="0"/>
                <a:cs typeface="Arial" panose="020B0604020202020204" pitchFamily="34" charset="0"/>
              </a:rPr>
              <a:t>[ BOGOTÁ - ASUNCIÓN Y REGRESO ] </a:t>
            </a:r>
          </a:p>
          <a:p>
            <a:pPr lvl="0"/>
            <a:r>
              <a:rPr lang="es-CO" sz="800" dirty="0">
                <a:solidFill>
                  <a:schemeClr val="bg1"/>
                </a:solidFill>
                <a:latin typeface="Arial" panose="020B0604020202020204" pitchFamily="34" charset="0"/>
                <a:cs typeface="Arial" panose="020B0604020202020204" pitchFamily="34" charset="0"/>
              </a:rPr>
              <a:t>(NUEVAS RUTAS)</a:t>
            </a:r>
          </a:p>
          <a:p>
            <a:pPr lvl="0"/>
            <a:r>
              <a:rPr lang="es-CO" sz="800" dirty="0">
                <a:solidFill>
                  <a:schemeClr val="bg1"/>
                </a:solidFill>
                <a:latin typeface="Arial" panose="020B0604020202020204" pitchFamily="34" charset="0"/>
                <a:cs typeface="Arial" panose="020B0604020202020204" pitchFamily="34" charset="0"/>
              </a:rPr>
              <a:t>[ BOGOTÁ - MONTEVIDEO Y REGRESO  (NUEVAS  RUTAS) ]</a:t>
            </a:r>
            <a:r>
              <a:rPr lang="es-CO" sz="800" dirty="0">
                <a:latin typeface="Arial" panose="020B0604020202020204" pitchFamily="34" charset="0"/>
                <a:cs typeface="Arial" panose="020B0604020202020204" pitchFamily="34" charset="0"/>
              </a:rPr>
              <a:t> </a:t>
            </a:r>
            <a:endParaRPr lang="es-ES" sz="800" dirty="0">
              <a:latin typeface="Arial" panose="020B0604020202020204" pitchFamily="34" charset="0"/>
              <a:cs typeface="Arial" panose="020B0604020202020204" pitchFamily="34" charset="0"/>
            </a:endParaRPr>
          </a:p>
        </p:txBody>
      </p:sp>
      <p:sp>
        <p:nvSpPr>
          <p:cNvPr id="68" name="35 Cheurón"/>
          <p:cNvSpPr/>
          <p:nvPr/>
        </p:nvSpPr>
        <p:spPr>
          <a:xfrm>
            <a:off x="6381304" y="2866074"/>
            <a:ext cx="775591" cy="674859"/>
          </a:xfrm>
          <a:custGeom>
            <a:avLst/>
            <a:gdLst>
              <a:gd name="connsiteX0" fmla="*/ 0 w 805279"/>
              <a:gd name="connsiteY0" fmla="*/ 0 h 680797"/>
              <a:gd name="connsiteX1" fmla="*/ 328313 w 805279"/>
              <a:gd name="connsiteY1" fmla="*/ 0 h 680797"/>
              <a:gd name="connsiteX2" fmla="*/ 805279 w 805279"/>
              <a:gd name="connsiteY2" fmla="*/ 340399 h 680797"/>
              <a:gd name="connsiteX3" fmla="*/ 328313 w 805279"/>
              <a:gd name="connsiteY3" fmla="*/ 680797 h 680797"/>
              <a:gd name="connsiteX4" fmla="*/ 0 w 805279"/>
              <a:gd name="connsiteY4" fmla="*/ 680797 h 680797"/>
              <a:gd name="connsiteX5" fmla="*/ 476966 w 805279"/>
              <a:gd name="connsiteY5" fmla="*/ 340399 h 680797"/>
              <a:gd name="connsiteX6" fmla="*/ 0 w 805279"/>
              <a:gd name="connsiteY6" fmla="*/ 0 h 680797"/>
              <a:gd name="connsiteX0" fmla="*/ 29688 w 805279"/>
              <a:gd name="connsiteY0" fmla="*/ 5938 h 680797"/>
              <a:gd name="connsiteX1" fmla="*/ 328313 w 805279"/>
              <a:gd name="connsiteY1" fmla="*/ 0 h 680797"/>
              <a:gd name="connsiteX2" fmla="*/ 805279 w 805279"/>
              <a:gd name="connsiteY2" fmla="*/ 340399 h 680797"/>
              <a:gd name="connsiteX3" fmla="*/ 328313 w 805279"/>
              <a:gd name="connsiteY3" fmla="*/ 680797 h 680797"/>
              <a:gd name="connsiteX4" fmla="*/ 0 w 805279"/>
              <a:gd name="connsiteY4" fmla="*/ 680797 h 680797"/>
              <a:gd name="connsiteX5" fmla="*/ 476966 w 805279"/>
              <a:gd name="connsiteY5" fmla="*/ 340399 h 680797"/>
              <a:gd name="connsiteX6" fmla="*/ 29688 w 805279"/>
              <a:gd name="connsiteY6" fmla="*/ 5938 h 680797"/>
              <a:gd name="connsiteX0" fmla="*/ 29688 w 805279"/>
              <a:gd name="connsiteY0" fmla="*/ 5938 h 680797"/>
              <a:gd name="connsiteX1" fmla="*/ 328313 w 805279"/>
              <a:gd name="connsiteY1" fmla="*/ 0 h 680797"/>
              <a:gd name="connsiteX2" fmla="*/ 805279 w 805279"/>
              <a:gd name="connsiteY2" fmla="*/ 340399 h 680797"/>
              <a:gd name="connsiteX3" fmla="*/ 328313 w 805279"/>
              <a:gd name="connsiteY3" fmla="*/ 680797 h 680797"/>
              <a:gd name="connsiteX4" fmla="*/ 0 w 805279"/>
              <a:gd name="connsiteY4" fmla="*/ 680797 h 680797"/>
              <a:gd name="connsiteX5" fmla="*/ 417590 w 805279"/>
              <a:gd name="connsiteY5" fmla="*/ 340399 h 680797"/>
              <a:gd name="connsiteX6" fmla="*/ 29688 w 805279"/>
              <a:gd name="connsiteY6" fmla="*/ 5938 h 680797"/>
              <a:gd name="connsiteX0" fmla="*/ 0 w 775591"/>
              <a:gd name="connsiteY0" fmla="*/ 5938 h 680797"/>
              <a:gd name="connsiteX1" fmla="*/ 298625 w 775591"/>
              <a:gd name="connsiteY1" fmla="*/ 0 h 680797"/>
              <a:gd name="connsiteX2" fmla="*/ 775591 w 775591"/>
              <a:gd name="connsiteY2" fmla="*/ 340399 h 680797"/>
              <a:gd name="connsiteX3" fmla="*/ 298625 w 775591"/>
              <a:gd name="connsiteY3" fmla="*/ 680797 h 680797"/>
              <a:gd name="connsiteX4" fmla="*/ 17813 w 775591"/>
              <a:gd name="connsiteY4" fmla="*/ 680797 h 680797"/>
              <a:gd name="connsiteX5" fmla="*/ 387902 w 775591"/>
              <a:gd name="connsiteY5" fmla="*/ 340399 h 680797"/>
              <a:gd name="connsiteX6" fmla="*/ 0 w 775591"/>
              <a:gd name="connsiteY6" fmla="*/ 5938 h 680797"/>
              <a:gd name="connsiteX0" fmla="*/ 0 w 775591"/>
              <a:gd name="connsiteY0" fmla="*/ 5938 h 680797"/>
              <a:gd name="connsiteX1" fmla="*/ 298625 w 775591"/>
              <a:gd name="connsiteY1" fmla="*/ 0 h 680797"/>
              <a:gd name="connsiteX2" fmla="*/ 775591 w 775591"/>
              <a:gd name="connsiteY2" fmla="*/ 340399 h 680797"/>
              <a:gd name="connsiteX3" fmla="*/ 352064 w 775591"/>
              <a:gd name="connsiteY3" fmla="*/ 680797 h 680797"/>
              <a:gd name="connsiteX4" fmla="*/ 17813 w 775591"/>
              <a:gd name="connsiteY4" fmla="*/ 680797 h 680797"/>
              <a:gd name="connsiteX5" fmla="*/ 387902 w 775591"/>
              <a:gd name="connsiteY5" fmla="*/ 340399 h 680797"/>
              <a:gd name="connsiteX6" fmla="*/ 0 w 775591"/>
              <a:gd name="connsiteY6" fmla="*/ 5938 h 680797"/>
              <a:gd name="connsiteX0" fmla="*/ 0 w 775591"/>
              <a:gd name="connsiteY0" fmla="*/ 0 h 674859"/>
              <a:gd name="connsiteX1" fmla="*/ 352063 w 775591"/>
              <a:gd name="connsiteY1" fmla="*/ 11875 h 674859"/>
              <a:gd name="connsiteX2" fmla="*/ 775591 w 775591"/>
              <a:gd name="connsiteY2" fmla="*/ 334461 h 674859"/>
              <a:gd name="connsiteX3" fmla="*/ 352064 w 775591"/>
              <a:gd name="connsiteY3" fmla="*/ 674859 h 674859"/>
              <a:gd name="connsiteX4" fmla="*/ 17813 w 775591"/>
              <a:gd name="connsiteY4" fmla="*/ 674859 h 674859"/>
              <a:gd name="connsiteX5" fmla="*/ 387902 w 775591"/>
              <a:gd name="connsiteY5" fmla="*/ 334461 h 674859"/>
              <a:gd name="connsiteX6" fmla="*/ 0 w 775591"/>
              <a:gd name="connsiteY6" fmla="*/ 0 h 674859"/>
              <a:gd name="connsiteX0" fmla="*/ 0 w 775591"/>
              <a:gd name="connsiteY0" fmla="*/ 0 h 674859"/>
              <a:gd name="connsiteX1" fmla="*/ 387689 w 775591"/>
              <a:gd name="connsiteY1" fmla="*/ 5938 h 674859"/>
              <a:gd name="connsiteX2" fmla="*/ 775591 w 775591"/>
              <a:gd name="connsiteY2" fmla="*/ 334461 h 674859"/>
              <a:gd name="connsiteX3" fmla="*/ 352064 w 775591"/>
              <a:gd name="connsiteY3" fmla="*/ 674859 h 674859"/>
              <a:gd name="connsiteX4" fmla="*/ 17813 w 775591"/>
              <a:gd name="connsiteY4" fmla="*/ 674859 h 674859"/>
              <a:gd name="connsiteX5" fmla="*/ 387902 w 775591"/>
              <a:gd name="connsiteY5" fmla="*/ 334461 h 674859"/>
              <a:gd name="connsiteX6" fmla="*/ 0 w 775591"/>
              <a:gd name="connsiteY6" fmla="*/ 0 h 674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591" h="674859">
                <a:moveTo>
                  <a:pt x="0" y="0"/>
                </a:moveTo>
                <a:lnTo>
                  <a:pt x="387689" y="5938"/>
                </a:lnTo>
                <a:lnTo>
                  <a:pt x="775591" y="334461"/>
                </a:lnTo>
                <a:lnTo>
                  <a:pt x="352064" y="674859"/>
                </a:lnTo>
                <a:lnTo>
                  <a:pt x="17813" y="674859"/>
                </a:lnTo>
                <a:lnTo>
                  <a:pt x="387902" y="334461"/>
                </a:lnTo>
                <a:lnTo>
                  <a:pt x="0" y="0"/>
                </a:lnTo>
                <a:close/>
              </a:path>
            </a:pathLst>
          </a:custGeom>
          <a:solidFill>
            <a:schemeClr val="accent6"/>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O">
              <a:solidFill>
                <a:schemeClr val="tx1"/>
              </a:solidFill>
            </a:endParaRPr>
          </a:p>
        </p:txBody>
      </p:sp>
      <p:sp>
        <p:nvSpPr>
          <p:cNvPr id="69" name="35 Cheurón"/>
          <p:cNvSpPr/>
          <p:nvPr/>
        </p:nvSpPr>
        <p:spPr>
          <a:xfrm>
            <a:off x="6381304" y="3643357"/>
            <a:ext cx="775591" cy="674859"/>
          </a:xfrm>
          <a:custGeom>
            <a:avLst/>
            <a:gdLst>
              <a:gd name="connsiteX0" fmla="*/ 0 w 805279"/>
              <a:gd name="connsiteY0" fmla="*/ 0 h 680797"/>
              <a:gd name="connsiteX1" fmla="*/ 328313 w 805279"/>
              <a:gd name="connsiteY1" fmla="*/ 0 h 680797"/>
              <a:gd name="connsiteX2" fmla="*/ 805279 w 805279"/>
              <a:gd name="connsiteY2" fmla="*/ 340399 h 680797"/>
              <a:gd name="connsiteX3" fmla="*/ 328313 w 805279"/>
              <a:gd name="connsiteY3" fmla="*/ 680797 h 680797"/>
              <a:gd name="connsiteX4" fmla="*/ 0 w 805279"/>
              <a:gd name="connsiteY4" fmla="*/ 680797 h 680797"/>
              <a:gd name="connsiteX5" fmla="*/ 476966 w 805279"/>
              <a:gd name="connsiteY5" fmla="*/ 340399 h 680797"/>
              <a:gd name="connsiteX6" fmla="*/ 0 w 805279"/>
              <a:gd name="connsiteY6" fmla="*/ 0 h 680797"/>
              <a:gd name="connsiteX0" fmla="*/ 29688 w 805279"/>
              <a:gd name="connsiteY0" fmla="*/ 5938 h 680797"/>
              <a:gd name="connsiteX1" fmla="*/ 328313 w 805279"/>
              <a:gd name="connsiteY1" fmla="*/ 0 h 680797"/>
              <a:gd name="connsiteX2" fmla="*/ 805279 w 805279"/>
              <a:gd name="connsiteY2" fmla="*/ 340399 h 680797"/>
              <a:gd name="connsiteX3" fmla="*/ 328313 w 805279"/>
              <a:gd name="connsiteY3" fmla="*/ 680797 h 680797"/>
              <a:gd name="connsiteX4" fmla="*/ 0 w 805279"/>
              <a:gd name="connsiteY4" fmla="*/ 680797 h 680797"/>
              <a:gd name="connsiteX5" fmla="*/ 476966 w 805279"/>
              <a:gd name="connsiteY5" fmla="*/ 340399 h 680797"/>
              <a:gd name="connsiteX6" fmla="*/ 29688 w 805279"/>
              <a:gd name="connsiteY6" fmla="*/ 5938 h 680797"/>
              <a:gd name="connsiteX0" fmla="*/ 29688 w 805279"/>
              <a:gd name="connsiteY0" fmla="*/ 5938 h 680797"/>
              <a:gd name="connsiteX1" fmla="*/ 328313 w 805279"/>
              <a:gd name="connsiteY1" fmla="*/ 0 h 680797"/>
              <a:gd name="connsiteX2" fmla="*/ 805279 w 805279"/>
              <a:gd name="connsiteY2" fmla="*/ 340399 h 680797"/>
              <a:gd name="connsiteX3" fmla="*/ 328313 w 805279"/>
              <a:gd name="connsiteY3" fmla="*/ 680797 h 680797"/>
              <a:gd name="connsiteX4" fmla="*/ 0 w 805279"/>
              <a:gd name="connsiteY4" fmla="*/ 680797 h 680797"/>
              <a:gd name="connsiteX5" fmla="*/ 417590 w 805279"/>
              <a:gd name="connsiteY5" fmla="*/ 340399 h 680797"/>
              <a:gd name="connsiteX6" fmla="*/ 29688 w 805279"/>
              <a:gd name="connsiteY6" fmla="*/ 5938 h 680797"/>
              <a:gd name="connsiteX0" fmla="*/ 0 w 775591"/>
              <a:gd name="connsiteY0" fmla="*/ 5938 h 680797"/>
              <a:gd name="connsiteX1" fmla="*/ 298625 w 775591"/>
              <a:gd name="connsiteY1" fmla="*/ 0 h 680797"/>
              <a:gd name="connsiteX2" fmla="*/ 775591 w 775591"/>
              <a:gd name="connsiteY2" fmla="*/ 340399 h 680797"/>
              <a:gd name="connsiteX3" fmla="*/ 298625 w 775591"/>
              <a:gd name="connsiteY3" fmla="*/ 680797 h 680797"/>
              <a:gd name="connsiteX4" fmla="*/ 17813 w 775591"/>
              <a:gd name="connsiteY4" fmla="*/ 680797 h 680797"/>
              <a:gd name="connsiteX5" fmla="*/ 387902 w 775591"/>
              <a:gd name="connsiteY5" fmla="*/ 340399 h 680797"/>
              <a:gd name="connsiteX6" fmla="*/ 0 w 775591"/>
              <a:gd name="connsiteY6" fmla="*/ 5938 h 680797"/>
              <a:gd name="connsiteX0" fmla="*/ 0 w 775591"/>
              <a:gd name="connsiteY0" fmla="*/ 5938 h 680797"/>
              <a:gd name="connsiteX1" fmla="*/ 298625 w 775591"/>
              <a:gd name="connsiteY1" fmla="*/ 0 h 680797"/>
              <a:gd name="connsiteX2" fmla="*/ 775591 w 775591"/>
              <a:gd name="connsiteY2" fmla="*/ 340399 h 680797"/>
              <a:gd name="connsiteX3" fmla="*/ 352064 w 775591"/>
              <a:gd name="connsiteY3" fmla="*/ 680797 h 680797"/>
              <a:gd name="connsiteX4" fmla="*/ 17813 w 775591"/>
              <a:gd name="connsiteY4" fmla="*/ 680797 h 680797"/>
              <a:gd name="connsiteX5" fmla="*/ 387902 w 775591"/>
              <a:gd name="connsiteY5" fmla="*/ 340399 h 680797"/>
              <a:gd name="connsiteX6" fmla="*/ 0 w 775591"/>
              <a:gd name="connsiteY6" fmla="*/ 5938 h 680797"/>
              <a:gd name="connsiteX0" fmla="*/ 0 w 775591"/>
              <a:gd name="connsiteY0" fmla="*/ 0 h 674859"/>
              <a:gd name="connsiteX1" fmla="*/ 352063 w 775591"/>
              <a:gd name="connsiteY1" fmla="*/ 11875 h 674859"/>
              <a:gd name="connsiteX2" fmla="*/ 775591 w 775591"/>
              <a:gd name="connsiteY2" fmla="*/ 334461 h 674859"/>
              <a:gd name="connsiteX3" fmla="*/ 352064 w 775591"/>
              <a:gd name="connsiteY3" fmla="*/ 674859 h 674859"/>
              <a:gd name="connsiteX4" fmla="*/ 17813 w 775591"/>
              <a:gd name="connsiteY4" fmla="*/ 674859 h 674859"/>
              <a:gd name="connsiteX5" fmla="*/ 387902 w 775591"/>
              <a:gd name="connsiteY5" fmla="*/ 334461 h 674859"/>
              <a:gd name="connsiteX6" fmla="*/ 0 w 775591"/>
              <a:gd name="connsiteY6" fmla="*/ 0 h 674859"/>
              <a:gd name="connsiteX0" fmla="*/ 0 w 775591"/>
              <a:gd name="connsiteY0" fmla="*/ 0 h 674859"/>
              <a:gd name="connsiteX1" fmla="*/ 387689 w 775591"/>
              <a:gd name="connsiteY1" fmla="*/ 5938 h 674859"/>
              <a:gd name="connsiteX2" fmla="*/ 775591 w 775591"/>
              <a:gd name="connsiteY2" fmla="*/ 334461 h 674859"/>
              <a:gd name="connsiteX3" fmla="*/ 352064 w 775591"/>
              <a:gd name="connsiteY3" fmla="*/ 674859 h 674859"/>
              <a:gd name="connsiteX4" fmla="*/ 17813 w 775591"/>
              <a:gd name="connsiteY4" fmla="*/ 674859 h 674859"/>
              <a:gd name="connsiteX5" fmla="*/ 387902 w 775591"/>
              <a:gd name="connsiteY5" fmla="*/ 334461 h 674859"/>
              <a:gd name="connsiteX6" fmla="*/ 0 w 775591"/>
              <a:gd name="connsiteY6" fmla="*/ 0 h 674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591" h="674859">
                <a:moveTo>
                  <a:pt x="0" y="0"/>
                </a:moveTo>
                <a:lnTo>
                  <a:pt x="387689" y="5938"/>
                </a:lnTo>
                <a:lnTo>
                  <a:pt x="775591" y="334461"/>
                </a:lnTo>
                <a:lnTo>
                  <a:pt x="352064" y="674859"/>
                </a:lnTo>
                <a:lnTo>
                  <a:pt x="17813" y="674859"/>
                </a:lnTo>
                <a:lnTo>
                  <a:pt x="387902" y="334461"/>
                </a:lnTo>
                <a:lnTo>
                  <a:pt x="0" y="0"/>
                </a:lnTo>
                <a:close/>
              </a:path>
            </a:pathLst>
          </a:custGeom>
          <a:solidFill>
            <a:schemeClr val="accent6"/>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O">
              <a:solidFill>
                <a:schemeClr val="tx1"/>
              </a:solidFill>
            </a:endParaRPr>
          </a:p>
        </p:txBody>
      </p:sp>
      <p:sp>
        <p:nvSpPr>
          <p:cNvPr id="71" name="35 Cheurón"/>
          <p:cNvSpPr/>
          <p:nvPr/>
        </p:nvSpPr>
        <p:spPr>
          <a:xfrm>
            <a:off x="7372141" y="4446308"/>
            <a:ext cx="775591" cy="1001674"/>
          </a:xfrm>
          <a:custGeom>
            <a:avLst/>
            <a:gdLst>
              <a:gd name="connsiteX0" fmla="*/ 0 w 805279"/>
              <a:gd name="connsiteY0" fmla="*/ 0 h 680797"/>
              <a:gd name="connsiteX1" fmla="*/ 328313 w 805279"/>
              <a:gd name="connsiteY1" fmla="*/ 0 h 680797"/>
              <a:gd name="connsiteX2" fmla="*/ 805279 w 805279"/>
              <a:gd name="connsiteY2" fmla="*/ 340399 h 680797"/>
              <a:gd name="connsiteX3" fmla="*/ 328313 w 805279"/>
              <a:gd name="connsiteY3" fmla="*/ 680797 h 680797"/>
              <a:gd name="connsiteX4" fmla="*/ 0 w 805279"/>
              <a:gd name="connsiteY4" fmla="*/ 680797 h 680797"/>
              <a:gd name="connsiteX5" fmla="*/ 476966 w 805279"/>
              <a:gd name="connsiteY5" fmla="*/ 340399 h 680797"/>
              <a:gd name="connsiteX6" fmla="*/ 0 w 805279"/>
              <a:gd name="connsiteY6" fmla="*/ 0 h 680797"/>
              <a:gd name="connsiteX0" fmla="*/ 29688 w 805279"/>
              <a:gd name="connsiteY0" fmla="*/ 5938 h 680797"/>
              <a:gd name="connsiteX1" fmla="*/ 328313 w 805279"/>
              <a:gd name="connsiteY1" fmla="*/ 0 h 680797"/>
              <a:gd name="connsiteX2" fmla="*/ 805279 w 805279"/>
              <a:gd name="connsiteY2" fmla="*/ 340399 h 680797"/>
              <a:gd name="connsiteX3" fmla="*/ 328313 w 805279"/>
              <a:gd name="connsiteY3" fmla="*/ 680797 h 680797"/>
              <a:gd name="connsiteX4" fmla="*/ 0 w 805279"/>
              <a:gd name="connsiteY4" fmla="*/ 680797 h 680797"/>
              <a:gd name="connsiteX5" fmla="*/ 476966 w 805279"/>
              <a:gd name="connsiteY5" fmla="*/ 340399 h 680797"/>
              <a:gd name="connsiteX6" fmla="*/ 29688 w 805279"/>
              <a:gd name="connsiteY6" fmla="*/ 5938 h 680797"/>
              <a:gd name="connsiteX0" fmla="*/ 29688 w 805279"/>
              <a:gd name="connsiteY0" fmla="*/ 5938 h 680797"/>
              <a:gd name="connsiteX1" fmla="*/ 328313 w 805279"/>
              <a:gd name="connsiteY1" fmla="*/ 0 h 680797"/>
              <a:gd name="connsiteX2" fmla="*/ 805279 w 805279"/>
              <a:gd name="connsiteY2" fmla="*/ 340399 h 680797"/>
              <a:gd name="connsiteX3" fmla="*/ 328313 w 805279"/>
              <a:gd name="connsiteY3" fmla="*/ 680797 h 680797"/>
              <a:gd name="connsiteX4" fmla="*/ 0 w 805279"/>
              <a:gd name="connsiteY4" fmla="*/ 680797 h 680797"/>
              <a:gd name="connsiteX5" fmla="*/ 417590 w 805279"/>
              <a:gd name="connsiteY5" fmla="*/ 340399 h 680797"/>
              <a:gd name="connsiteX6" fmla="*/ 29688 w 805279"/>
              <a:gd name="connsiteY6" fmla="*/ 5938 h 680797"/>
              <a:gd name="connsiteX0" fmla="*/ 0 w 775591"/>
              <a:gd name="connsiteY0" fmla="*/ 5938 h 680797"/>
              <a:gd name="connsiteX1" fmla="*/ 298625 w 775591"/>
              <a:gd name="connsiteY1" fmla="*/ 0 h 680797"/>
              <a:gd name="connsiteX2" fmla="*/ 775591 w 775591"/>
              <a:gd name="connsiteY2" fmla="*/ 340399 h 680797"/>
              <a:gd name="connsiteX3" fmla="*/ 298625 w 775591"/>
              <a:gd name="connsiteY3" fmla="*/ 680797 h 680797"/>
              <a:gd name="connsiteX4" fmla="*/ 17813 w 775591"/>
              <a:gd name="connsiteY4" fmla="*/ 680797 h 680797"/>
              <a:gd name="connsiteX5" fmla="*/ 387902 w 775591"/>
              <a:gd name="connsiteY5" fmla="*/ 340399 h 680797"/>
              <a:gd name="connsiteX6" fmla="*/ 0 w 775591"/>
              <a:gd name="connsiteY6" fmla="*/ 5938 h 680797"/>
              <a:gd name="connsiteX0" fmla="*/ 0 w 775591"/>
              <a:gd name="connsiteY0" fmla="*/ 5938 h 680797"/>
              <a:gd name="connsiteX1" fmla="*/ 298625 w 775591"/>
              <a:gd name="connsiteY1" fmla="*/ 0 h 680797"/>
              <a:gd name="connsiteX2" fmla="*/ 775591 w 775591"/>
              <a:gd name="connsiteY2" fmla="*/ 340399 h 680797"/>
              <a:gd name="connsiteX3" fmla="*/ 352064 w 775591"/>
              <a:gd name="connsiteY3" fmla="*/ 680797 h 680797"/>
              <a:gd name="connsiteX4" fmla="*/ 17813 w 775591"/>
              <a:gd name="connsiteY4" fmla="*/ 680797 h 680797"/>
              <a:gd name="connsiteX5" fmla="*/ 387902 w 775591"/>
              <a:gd name="connsiteY5" fmla="*/ 340399 h 680797"/>
              <a:gd name="connsiteX6" fmla="*/ 0 w 775591"/>
              <a:gd name="connsiteY6" fmla="*/ 5938 h 680797"/>
              <a:gd name="connsiteX0" fmla="*/ 0 w 775591"/>
              <a:gd name="connsiteY0" fmla="*/ 0 h 674859"/>
              <a:gd name="connsiteX1" fmla="*/ 352063 w 775591"/>
              <a:gd name="connsiteY1" fmla="*/ 11875 h 674859"/>
              <a:gd name="connsiteX2" fmla="*/ 775591 w 775591"/>
              <a:gd name="connsiteY2" fmla="*/ 334461 h 674859"/>
              <a:gd name="connsiteX3" fmla="*/ 352064 w 775591"/>
              <a:gd name="connsiteY3" fmla="*/ 674859 h 674859"/>
              <a:gd name="connsiteX4" fmla="*/ 17813 w 775591"/>
              <a:gd name="connsiteY4" fmla="*/ 674859 h 674859"/>
              <a:gd name="connsiteX5" fmla="*/ 387902 w 775591"/>
              <a:gd name="connsiteY5" fmla="*/ 334461 h 674859"/>
              <a:gd name="connsiteX6" fmla="*/ 0 w 775591"/>
              <a:gd name="connsiteY6" fmla="*/ 0 h 674859"/>
              <a:gd name="connsiteX0" fmla="*/ 0 w 775591"/>
              <a:gd name="connsiteY0" fmla="*/ 0 h 674859"/>
              <a:gd name="connsiteX1" fmla="*/ 387689 w 775591"/>
              <a:gd name="connsiteY1" fmla="*/ 5938 h 674859"/>
              <a:gd name="connsiteX2" fmla="*/ 775591 w 775591"/>
              <a:gd name="connsiteY2" fmla="*/ 334461 h 674859"/>
              <a:gd name="connsiteX3" fmla="*/ 352064 w 775591"/>
              <a:gd name="connsiteY3" fmla="*/ 674859 h 674859"/>
              <a:gd name="connsiteX4" fmla="*/ 17813 w 775591"/>
              <a:gd name="connsiteY4" fmla="*/ 674859 h 674859"/>
              <a:gd name="connsiteX5" fmla="*/ 387902 w 775591"/>
              <a:gd name="connsiteY5" fmla="*/ 334461 h 674859"/>
              <a:gd name="connsiteX6" fmla="*/ 0 w 775591"/>
              <a:gd name="connsiteY6" fmla="*/ 0 h 674859"/>
              <a:gd name="connsiteX0" fmla="*/ 0 w 874982"/>
              <a:gd name="connsiteY0" fmla="*/ 0 h 718589"/>
              <a:gd name="connsiteX1" fmla="*/ 487080 w 874982"/>
              <a:gd name="connsiteY1" fmla="*/ 49668 h 718589"/>
              <a:gd name="connsiteX2" fmla="*/ 874982 w 874982"/>
              <a:gd name="connsiteY2" fmla="*/ 378191 h 718589"/>
              <a:gd name="connsiteX3" fmla="*/ 451455 w 874982"/>
              <a:gd name="connsiteY3" fmla="*/ 718589 h 718589"/>
              <a:gd name="connsiteX4" fmla="*/ 117204 w 874982"/>
              <a:gd name="connsiteY4" fmla="*/ 718589 h 718589"/>
              <a:gd name="connsiteX5" fmla="*/ 487293 w 874982"/>
              <a:gd name="connsiteY5" fmla="*/ 378191 h 718589"/>
              <a:gd name="connsiteX6" fmla="*/ 0 w 874982"/>
              <a:gd name="connsiteY6" fmla="*/ 0 h 718589"/>
              <a:gd name="connsiteX0" fmla="*/ 0 w 874982"/>
              <a:gd name="connsiteY0" fmla="*/ 0 h 718589"/>
              <a:gd name="connsiteX1" fmla="*/ 487080 w 874982"/>
              <a:gd name="connsiteY1" fmla="*/ 13226 h 718589"/>
              <a:gd name="connsiteX2" fmla="*/ 874982 w 874982"/>
              <a:gd name="connsiteY2" fmla="*/ 378191 h 718589"/>
              <a:gd name="connsiteX3" fmla="*/ 451455 w 874982"/>
              <a:gd name="connsiteY3" fmla="*/ 718589 h 718589"/>
              <a:gd name="connsiteX4" fmla="*/ 117204 w 874982"/>
              <a:gd name="connsiteY4" fmla="*/ 718589 h 718589"/>
              <a:gd name="connsiteX5" fmla="*/ 487293 w 874982"/>
              <a:gd name="connsiteY5" fmla="*/ 378191 h 718589"/>
              <a:gd name="connsiteX6" fmla="*/ 0 w 874982"/>
              <a:gd name="connsiteY6" fmla="*/ 0 h 718589"/>
              <a:gd name="connsiteX0" fmla="*/ 0 w 874982"/>
              <a:gd name="connsiteY0" fmla="*/ 0 h 718589"/>
              <a:gd name="connsiteX1" fmla="*/ 487080 w 874982"/>
              <a:gd name="connsiteY1" fmla="*/ 13226 h 718589"/>
              <a:gd name="connsiteX2" fmla="*/ 874982 w 874982"/>
              <a:gd name="connsiteY2" fmla="*/ 378191 h 718589"/>
              <a:gd name="connsiteX3" fmla="*/ 451455 w 874982"/>
              <a:gd name="connsiteY3" fmla="*/ 718589 h 718589"/>
              <a:gd name="connsiteX4" fmla="*/ 117204 w 874982"/>
              <a:gd name="connsiteY4" fmla="*/ 718589 h 718589"/>
              <a:gd name="connsiteX5" fmla="*/ 437597 w 874982"/>
              <a:gd name="connsiteY5" fmla="*/ 305308 h 718589"/>
              <a:gd name="connsiteX6" fmla="*/ 0 w 874982"/>
              <a:gd name="connsiteY6" fmla="*/ 0 h 718589"/>
              <a:gd name="connsiteX0" fmla="*/ 0 w 874982"/>
              <a:gd name="connsiteY0" fmla="*/ 0 h 718589"/>
              <a:gd name="connsiteX1" fmla="*/ 487080 w 874982"/>
              <a:gd name="connsiteY1" fmla="*/ 13226 h 718589"/>
              <a:gd name="connsiteX2" fmla="*/ 874982 w 874982"/>
              <a:gd name="connsiteY2" fmla="*/ 378191 h 718589"/>
              <a:gd name="connsiteX3" fmla="*/ 451455 w 874982"/>
              <a:gd name="connsiteY3" fmla="*/ 718589 h 718589"/>
              <a:gd name="connsiteX4" fmla="*/ 117204 w 874982"/>
              <a:gd name="connsiteY4" fmla="*/ 718589 h 718589"/>
              <a:gd name="connsiteX5" fmla="*/ 487293 w 874982"/>
              <a:gd name="connsiteY5" fmla="*/ 334461 h 718589"/>
              <a:gd name="connsiteX6" fmla="*/ 0 w 874982"/>
              <a:gd name="connsiteY6" fmla="*/ 0 h 718589"/>
              <a:gd name="connsiteX0" fmla="*/ 0 w 874982"/>
              <a:gd name="connsiteY0" fmla="*/ 0 h 718589"/>
              <a:gd name="connsiteX1" fmla="*/ 487080 w 874982"/>
              <a:gd name="connsiteY1" fmla="*/ 13226 h 718589"/>
              <a:gd name="connsiteX2" fmla="*/ 874982 w 874982"/>
              <a:gd name="connsiteY2" fmla="*/ 378191 h 718589"/>
              <a:gd name="connsiteX3" fmla="*/ 451455 w 874982"/>
              <a:gd name="connsiteY3" fmla="*/ 718589 h 718589"/>
              <a:gd name="connsiteX4" fmla="*/ 57570 w 874982"/>
              <a:gd name="connsiteY4" fmla="*/ 718589 h 718589"/>
              <a:gd name="connsiteX5" fmla="*/ 487293 w 874982"/>
              <a:gd name="connsiteY5" fmla="*/ 334461 h 718589"/>
              <a:gd name="connsiteX6" fmla="*/ 0 w 874982"/>
              <a:gd name="connsiteY6" fmla="*/ 0 h 718589"/>
              <a:gd name="connsiteX0" fmla="*/ 0 w 874982"/>
              <a:gd name="connsiteY0" fmla="*/ 0 h 718589"/>
              <a:gd name="connsiteX1" fmla="*/ 437384 w 874982"/>
              <a:gd name="connsiteY1" fmla="*/ 5937 h 718589"/>
              <a:gd name="connsiteX2" fmla="*/ 874982 w 874982"/>
              <a:gd name="connsiteY2" fmla="*/ 378191 h 718589"/>
              <a:gd name="connsiteX3" fmla="*/ 451455 w 874982"/>
              <a:gd name="connsiteY3" fmla="*/ 718589 h 718589"/>
              <a:gd name="connsiteX4" fmla="*/ 57570 w 874982"/>
              <a:gd name="connsiteY4" fmla="*/ 718589 h 718589"/>
              <a:gd name="connsiteX5" fmla="*/ 487293 w 874982"/>
              <a:gd name="connsiteY5" fmla="*/ 334461 h 718589"/>
              <a:gd name="connsiteX6" fmla="*/ 0 w 874982"/>
              <a:gd name="connsiteY6" fmla="*/ 0 h 718589"/>
              <a:gd name="connsiteX0" fmla="*/ 0 w 874982"/>
              <a:gd name="connsiteY0" fmla="*/ 0 h 718589"/>
              <a:gd name="connsiteX1" fmla="*/ 437384 w 874982"/>
              <a:gd name="connsiteY1" fmla="*/ 5937 h 718589"/>
              <a:gd name="connsiteX2" fmla="*/ 874982 w 874982"/>
              <a:gd name="connsiteY2" fmla="*/ 378191 h 718589"/>
              <a:gd name="connsiteX3" fmla="*/ 401760 w 874982"/>
              <a:gd name="connsiteY3" fmla="*/ 704013 h 718589"/>
              <a:gd name="connsiteX4" fmla="*/ 57570 w 874982"/>
              <a:gd name="connsiteY4" fmla="*/ 718589 h 718589"/>
              <a:gd name="connsiteX5" fmla="*/ 487293 w 874982"/>
              <a:gd name="connsiteY5" fmla="*/ 334461 h 718589"/>
              <a:gd name="connsiteX6" fmla="*/ 0 w 874982"/>
              <a:gd name="connsiteY6" fmla="*/ 0 h 718589"/>
              <a:gd name="connsiteX0" fmla="*/ 0 w 874982"/>
              <a:gd name="connsiteY0" fmla="*/ 0 h 725877"/>
              <a:gd name="connsiteX1" fmla="*/ 437384 w 874982"/>
              <a:gd name="connsiteY1" fmla="*/ 5937 h 725877"/>
              <a:gd name="connsiteX2" fmla="*/ 874982 w 874982"/>
              <a:gd name="connsiteY2" fmla="*/ 378191 h 725877"/>
              <a:gd name="connsiteX3" fmla="*/ 421639 w 874982"/>
              <a:gd name="connsiteY3" fmla="*/ 725877 h 725877"/>
              <a:gd name="connsiteX4" fmla="*/ 57570 w 874982"/>
              <a:gd name="connsiteY4" fmla="*/ 718589 h 725877"/>
              <a:gd name="connsiteX5" fmla="*/ 487293 w 874982"/>
              <a:gd name="connsiteY5" fmla="*/ 334461 h 725877"/>
              <a:gd name="connsiteX6" fmla="*/ 0 w 874982"/>
              <a:gd name="connsiteY6" fmla="*/ 0 h 725877"/>
              <a:gd name="connsiteX0" fmla="*/ 0 w 874982"/>
              <a:gd name="connsiteY0" fmla="*/ 0 h 725877"/>
              <a:gd name="connsiteX1" fmla="*/ 437384 w 874982"/>
              <a:gd name="connsiteY1" fmla="*/ 5937 h 725877"/>
              <a:gd name="connsiteX2" fmla="*/ 874982 w 874982"/>
              <a:gd name="connsiteY2" fmla="*/ 378191 h 725877"/>
              <a:gd name="connsiteX3" fmla="*/ 421639 w 874982"/>
              <a:gd name="connsiteY3" fmla="*/ 725877 h 725877"/>
              <a:gd name="connsiteX4" fmla="*/ 57570 w 874982"/>
              <a:gd name="connsiteY4" fmla="*/ 718589 h 725877"/>
              <a:gd name="connsiteX5" fmla="*/ 457475 w 874982"/>
              <a:gd name="connsiteY5" fmla="*/ 356326 h 725877"/>
              <a:gd name="connsiteX6" fmla="*/ 0 w 874982"/>
              <a:gd name="connsiteY6" fmla="*/ 0 h 725877"/>
              <a:gd name="connsiteX0" fmla="*/ 0 w 874982"/>
              <a:gd name="connsiteY0" fmla="*/ 0 h 725877"/>
              <a:gd name="connsiteX1" fmla="*/ 437384 w 874982"/>
              <a:gd name="connsiteY1" fmla="*/ 5937 h 725877"/>
              <a:gd name="connsiteX2" fmla="*/ 874982 w 874982"/>
              <a:gd name="connsiteY2" fmla="*/ 378191 h 725877"/>
              <a:gd name="connsiteX3" fmla="*/ 421639 w 874982"/>
              <a:gd name="connsiteY3" fmla="*/ 725877 h 725877"/>
              <a:gd name="connsiteX4" fmla="*/ 57570 w 874982"/>
              <a:gd name="connsiteY4" fmla="*/ 718589 h 725877"/>
              <a:gd name="connsiteX5" fmla="*/ 467414 w 874982"/>
              <a:gd name="connsiteY5" fmla="*/ 334462 h 725877"/>
              <a:gd name="connsiteX6" fmla="*/ 0 w 874982"/>
              <a:gd name="connsiteY6" fmla="*/ 0 h 725877"/>
              <a:gd name="connsiteX0" fmla="*/ 0 w 874982"/>
              <a:gd name="connsiteY0" fmla="*/ 0 h 725877"/>
              <a:gd name="connsiteX1" fmla="*/ 437384 w 874982"/>
              <a:gd name="connsiteY1" fmla="*/ 5937 h 725877"/>
              <a:gd name="connsiteX2" fmla="*/ 874982 w 874982"/>
              <a:gd name="connsiteY2" fmla="*/ 378191 h 725877"/>
              <a:gd name="connsiteX3" fmla="*/ 421639 w 874982"/>
              <a:gd name="connsiteY3" fmla="*/ 725877 h 725877"/>
              <a:gd name="connsiteX4" fmla="*/ 57570 w 874982"/>
              <a:gd name="connsiteY4" fmla="*/ 718589 h 725877"/>
              <a:gd name="connsiteX5" fmla="*/ 457475 w 874982"/>
              <a:gd name="connsiteY5" fmla="*/ 312597 h 725877"/>
              <a:gd name="connsiteX6" fmla="*/ 0 w 874982"/>
              <a:gd name="connsiteY6" fmla="*/ 0 h 725877"/>
              <a:gd name="connsiteX0" fmla="*/ 0 w 874982"/>
              <a:gd name="connsiteY0" fmla="*/ 0 h 725877"/>
              <a:gd name="connsiteX1" fmla="*/ 437384 w 874982"/>
              <a:gd name="connsiteY1" fmla="*/ 5937 h 725877"/>
              <a:gd name="connsiteX2" fmla="*/ 874982 w 874982"/>
              <a:gd name="connsiteY2" fmla="*/ 378191 h 725877"/>
              <a:gd name="connsiteX3" fmla="*/ 421639 w 874982"/>
              <a:gd name="connsiteY3" fmla="*/ 725877 h 725877"/>
              <a:gd name="connsiteX4" fmla="*/ 57570 w 874982"/>
              <a:gd name="connsiteY4" fmla="*/ 718589 h 725877"/>
              <a:gd name="connsiteX5" fmla="*/ 447536 w 874982"/>
              <a:gd name="connsiteY5" fmla="*/ 334462 h 725877"/>
              <a:gd name="connsiteX6" fmla="*/ 0 w 874982"/>
              <a:gd name="connsiteY6" fmla="*/ 0 h 725877"/>
              <a:gd name="connsiteX0" fmla="*/ 0 w 775591"/>
              <a:gd name="connsiteY0" fmla="*/ 0 h 725877"/>
              <a:gd name="connsiteX1" fmla="*/ 437384 w 775591"/>
              <a:gd name="connsiteY1" fmla="*/ 5937 h 725877"/>
              <a:gd name="connsiteX2" fmla="*/ 775591 w 775591"/>
              <a:gd name="connsiteY2" fmla="*/ 363615 h 725877"/>
              <a:gd name="connsiteX3" fmla="*/ 421639 w 775591"/>
              <a:gd name="connsiteY3" fmla="*/ 725877 h 725877"/>
              <a:gd name="connsiteX4" fmla="*/ 57570 w 775591"/>
              <a:gd name="connsiteY4" fmla="*/ 718589 h 725877"/>
              <a:gd name="connsiteX5" fmla="*/ 447536 w 775591"/>
              <a:gd name="connsiteY5" fmla="*/ 334462 h 725877"/>
              <a:gd name="connsiteX6" fmla="*/ 0 w 775591"/>
              <a:gd name="connsiteY6" fmla="*/ 0 h 725877"/>
              <a:gd name="connsiteX0" fmla="*/ 0 w 775591"/>
              <a:gd name="connsiteY0" fmla="*/ 1351 h 727228"/>
              <a:gd name="connsiteX1" fmla="*/ 367810 w 775591"/>
              <a:gd name="connsiteY1" fmla="*/ 0 h 727228"/>
              <a:gd name="connsiteX2" fmla="*/ 775591 w 775591"/>
              <a:gd name="connsiteY2" fmla="*/ 364966 h 727228"/>
              <a:gd name="connsiteX3" fmla="*/ 421639 w 775591"/>
              <a:gd name="connsiteY3" fmla="*/ 727228 h 727228"/>
              <a:gd name="connsiteX4" fmla="*/ 57570 w 775591"/>
              <a:gd name="connsiteY4" fmla="*/ 719940 h 727228"/>
              <a:gd name="connsiteX5" fmla="*/ 447536 w 775591"/>
              <a:gd name="connsiteY5" fmla="*/ 335813 h 727228"/>
              <a:gd name="connsiteX6" fmla="*/ 0 w 775591"/>
              <a:gd name="connsiteY6" fmla="*/ 1351 h 727228"/>
              <a:gd name="connsiteX0" fmla="*/ 0 w 775591"/>
              <a:gd name="connsiteY0" fmla="*/ 1351 h 734516"/>
              <a:gd name="connsiteX1" fmla="*/ 367810 w 775591"/>
              <a:gd name="connsiteY1" fmla="*/ 0 h 734516"/>
              <a:gd name="connsiteX2" fmla="*/ 775591 w 775591"/>
              <a:gd name="connsiteY2" fmla="*/ 364966 h 734516"/>
              <a:gd name="connsiteX3" fmla="*/ 381883 w 775591"/>
              <a:gd name="connsiteY3" fmla="*/ 734516 h 734516"/>
              <a:gd name="connsiteX4" fmla="*/ 57570 w 775591"/>
              <a:gd name="connsiteY4" fmla="*/ 719940 h 734516"/>
              <a:gd name="connsiteX5" fmla="*/ 447536 w 775591"/>
              <a:gd name="connsiteY5" fmla="*/ 335813 h 734516"/>
              <a:gd name="connsiteX6" fmla="*/ 0 w 775591"/>
              <a:gd name="connsiteY6" fmla="*/ 1351 h 73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591" h="734516">
                <a:moveTo>
                  <a:pt x="0" y="1351"/>
                </a:moveTo>
                <a:lnTo>
                  <a:pt x="367810" y="0"/>
                </a:lnTo>
                <a:lnTo>
                  <a:pt x="775591" y="364966"/>
                </a:lnTo>
                <a:lnTo>
                  <a:pt x="381883" y="734516"/>
                </a:lnTo>
                <a:lnTo>
                  <a:pt x="57570" y="719940"/>
                </a:lnTo>
                <a:lnTo>
                  <a:pt x="447536" y="335813"/>
                </a:lnTo>
                <a:lnTo>
                  <a:pt x="0" y="1351"/>
                </a:lnTo>
                <a:close/>
              </a:path>
            </a:pathLst>
          </a:custGeom>
          <a:solidFill>
            <a:schemeClr val="accent6"/>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O">
              <a:solidFill>
                <a:schemeClr val="tx1"/>
              </a:solidFill>
            </a:endParaRPr>
          </a:p>
        </p:txBody>
      </p:sp>
      <p:sp>
        <p:nvSpPr>
          <p:cNvPr id="72" name="32 Cheurón"/>
          <p:cNvSpPr/>
          <p:nvPr/>
        </p:nvSpPr>
        <p:spPr>
          <a:xfrm>
            <a:off x="7921589" y="4482566"/>
            <a:ext cx="1077686" cy="955475"/>
          </a:xfrm>
          <a:custGeom>
            <a:avLst/>
            <a:gdLst>
              <a:gd name="connsiteX0" fmla="*/ 0 w 1570079"/>
              <a:gd name="connsiteY0" fmla="*/ 0 h 659725"/>
              <a:gd name="connsiteX1" fmla="*/ 1240217 w 1570079"/>
              <a:gd name="connsiteY1" fmla="*/ 0 h 659725"/>
              <a:gd name="connsiteX2" fmla="*/ 1570079 w 1570079"/>
              <a:gd name="connsiteY2" fmla="*/ 329863 h 659725"/>
              <a:gd name="connsiteX3" fmla="*/ 1240217 w 1570079"/>
              <a:gd name="connsiteY3" fmla="*/ 659725 h 659725"/>
              <a:gd name="connsiteX4" fmla="*/ 0 w 1570079"/>
              <a:gd name="connsiteY4" fmla="*/ 659725 h 659725"/>
              <a:gd name="connsiteX5" fmla="*/ 329863 w 1570079"/>
              <a:gd name="connsiteY5" fmla="*/ 329863 h 659725"/>
              <a:gd name="connsiteX6" fmla="*/ 0 w 1570079"/>
              <a:gd name="connsiteY6" fmla="*/ 0 h 659725"/>
              <a:gd name="connsiteX0" fmla="*/ 0 w 1570079"/>
              <a:gd name="connsiteY0" fmla="*/ 0 h 659725"/>
              <a:gd name="connsiteX1" fmla="*/ 1240217 w 1570079"/>
              <a:gd name="connsiteY1" fmla="*/ 0 h 659725"/>
              <a:gd name="connsiteX2" fmla="*/ 1570079 w 1570079"/>
              <a:gd name="connsiteY2" fmla="*/ 329863 h 659725"/>
              <a:gd name="connsiteX3" fmla="*/ 1240217 w 1570079"/>
              <a:gd name="connsiteY3" fmla="*/ 659725 h 659725"/>
              <a:gd name="connsiteX4" fmla="*/ 0 w 1570079"/>
              <a:gd name="connsiteY4" fmla="*/ 659725 h 659725"/>
              <a:gd name="connsiteX5" fmla="*/ 365489 w 1570079"/>
              <a:gd name="connsiteY5" fmla="*/ 317987 h 659725"/>
              <a:gd name="connsiteX6" fmla="*/ 0 w 1570079"/>
              <a:gd name="connsiteY6" fmla="*/ 0 h 659725"/>
              <a:gd name="connsiteX0" fmla="*/ 0 w 1587892"/>
              <a:gd name="connsiteY0" fmla="*/ 0 h 659725"/>
              <a:gd name="connsiteX1" fmla="*/ 1258030 w 1587892"/>
              <a:gd name="connsiteY1" fmla="*/ 0 h 659725"/>
              <a:gd name="connsiteX2" fmla="*/ 1587892 w 1587892"/>
              <a:gd name="connsiteY2" fmla="*/ 329863 h 659725"/>
              <a:gd name="connsiteX3" fmla="*/ 1258030 w 1587892"/>
              <a:gd name="connsiteY3" fmla="*/ 659725 h 659725"/>
              <a:gd name="connsiteX4" fmla="*/ 17813 w 1587892"/>
              <a:gd name="connsiteY4" fmla="*/ 659725 h 659725"/>
              <a:gd name="connsiteX5" fmla="*/ 383302 w 1587892"/>
              <a:gd name="connsiteY5" fmla="*/ 317987 h 659725"/>
              <a:gd name="connsiteX6" fmla="*/ 0 w 1587892"/>
              <a:gd name="connsiteY6" fmla="*/ 0 h 659725"/>
              <a:gd name="connsiteX0" fmla="*/ 0 w 1587892"/>
              <a:gd name="connsiteY0" fmla="*/ 0 h 659725"/>
              <a:gd name="connsiteX1" fmla="*/ 1258030 w 1587892"/>
              <a:gd name="connsiteY1" fmla="*/ 0 h 659725"/>
              <a:gd name="connsiteX2" fmla="*/ 1587892 w 1587892"/>
              <a:gd name="connsiteY2" fmla="*/ 329863 h 659725"/>
              <a:gd name="connsiteX3" fmla="*/ 1258030 w 1587892"/>
              <a:gd name="connsiteY3" fmla="*/ 659725 h 659725"/>
              <a:gd name="connsiteX4" fmla="*/ 17813 w 1587892"/>
              <a:gd name="connsiteY4" fmla="*/ 659725 h 659725"/>
              <a:gd name="connsiteX5" fmla="*/ 477235 w 1587892"/>
              <a:gd name="connsiteY5" fmla="*/ 317987 h 659725"/>
              <a:gd name="connsiteX6" fmla="*/ 0 w 1587892"/>
              <a:gd name="connsiteY6" fmla="*/ 0 h 659725"/>
              <a:gd name="connsiteX0" fmla="*/ 0 w 1697479"/>
              <a:gd name="connsiteY0" fmla="*/ 0 h 666660"/>
              <a:gd name="connsiteX1" fmla="*/ 1367617 w 1697479"/>
              <a:gd name="connsiteY1" fmla="*/ 6935 h 666660"/>
              <a:gd name="connsiteX2" fmla="*/ 1697479 w 1697479"/>
              <a:gd name="connsiteY2" fmla="*/ 336798 h 666660"/>
              <a:gd name="connsiteX3" fmla="*/ 1367617 w 1697479"/>
              <a:gd name="connsiteY3" fmla="*/ 666660 h 666660"/>
              <a:gd name="connsiteX4" fmla="*/ 127400 w 1697479"/>
              <a:gd name="connsiteY4" fmla="*/ 666660 h 666660"/>
              <a:gd name="connsiteX5" fmla="*/ 586822 w 1697479"/>
              <a:gd name="connsiteY5" fmla="*/ 324922 h 666660"/>
              <a:gd name="connsiteX6" fmla="*/ 0 w 1697479"/>
              <a:gd name="connsiteY6" fmla="*/ 0 h 666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479" h="666660">
                <a:moveTo>
                  <a:pt x="0" y="0"/>
                </a:moveTo>
                <a:lnTo>
                  <a:pt x="1367617" y="6935"/>
                </a:lnTo>
                <a:lnTo>
                  <a:pt x="1697479" y="336798"/>
                </a:lnTo>
                <a:lnTo>
                  <a:pt x="1367617" y="666660"/>
                </a:lnTo>
                <a:lnTo>
                  <a:pt x="127400" y="666660"/>
                </a:lnTo>
                <a:lnTo>
                  <a:pt x="586822" y="324922"/>
                </a:lnTo>
                <a:lnTo>
                  <a:pt x="0" y="0"/>
                </a:lnTo>
                <a:close/>
              </a:path>
            </a:pathLst>
          </a:custGeom>
          <a:solidFill>
            <a:schemeClr val="accent6">
              <a:lumMod val="20000"/>
              <a:lumOff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O">
              <a:solidFill>
                <a:schemeClr val="tx1"/>
              </a:solidFill>
            </a:endParaRPr>
          </a:p>
        </p:txBody>
      </p:sp>
      <p:sp>
        <p:nvSpPr>
          <p:cNvPr id="73" name="72 Rectángulo"/>
          <p:cNvSpPr/>
          <p:nvPr/>
        </p:nvSpPr>
        <p:spPr>
          <a:xfrm>
            <a:off x="8291471" y="4854352"/>
            <a:ext cx="1105065" cy="230832"/>
          </a:xfrm>
          <a:prstGeom prst="rect">
            <a:avLst/>
          </a:prstGeom>
        </p:spPr>
        <p:txBody>
          <a:bodyPr wrap="square">
            <a:spAutoFit/>
          </a:bodyPr>
          <a:lstStyle/>
          <a:p>
            <a:pPr lvl="0"/>
            <a:r>
              <a:rPr lang="pt-BR" sz="900" b="1" dirty="0">
                <a:latin typeface="Arial" panose="020B0604020202020204" pitchFamily="34" charset="0"/>
                <a:cs typeface="Arial" panose="020B0604020202020204" pitchFamily="34" charset="0"/>
              </a:rPr>
              <a:t>AVIANCA</a:t>
            </a:r>
            <a:endParaRPr lang="es-ES" sz="900" b="1" dirty="0">
              <a:latin typeface="Arial" panose="020B0604020202020204" pitchFamily="34" charset="0"/>
              <a:cs typeface="Arial" panose="020B0604020202020204" pitchFamily="34" charset="0"/>
            </a:endParaRPr>
          </a:p>
        </p:txBody>
      </p:sp>
      <p:pic>
        <p:nvPicPr>
          <p:cNvPr id="74" name="73 Imagen"/>
          <p:cNvPicPr>
            <a:picLocks noChangeAspect="1"/>
          </p:cNvPicPr>
          <p:nvPr/>
        </p:nvPicPr>
        <p:blipFill rotWithShape="1">
          <a:blip r:embed="rId26">
            <a:extLst>
              <a:ext uri="{28A0092B-C50C-407E-A947-70E740481C1C}">
                <a14:useLocalDpi xmlns:a14="http://schemas.microsoft.com/office/drawing/2010/main" val="0"/>
              </a:ext>
            </a:extLst>
          </a:blip>
          <a:srcRect b="8539"/>
          <a:stretch/>
        </p:blipFill>
        <p:spPr>
          <a:xfrm>
            <a:off x="7211352" y="908720"/>
            <a:ext cx="1222966" cy="908810"/>
          </a:xfrm>
          <a:prstGeom prst="rect">
            <a:avLst/>
          </a:prstGeom>
          <a:ln>
            <a:noFill/>
          </a:ln>
          <a:effectLst>
            <a:softEdge rad="112500"/>
          </a:effectLst>
        </p:spPr>
      </p:pic>
    </p:spTree>
    <p:extLst>
      <p:ext uri="{BB962C8B-B14F-4D97-AF65-F5344CB8AC3E}">
        <p14:creationId xmlns:p14="http://schemas.microsoft.com/office/powerpoint/2010/main" val="1642183259"/>
      </p:ext>
    </p:extLst>
  </p:cSld>
  <p:clrMapOvr>
    <a:masterClrMapping/>
  </p:clrMapOvr>
  <mc:AlternateContent xmlns:mc="http://schemas.openxmlformats.org/markup-compatibility/2006" xmlns:p14="http://schemas.microsoft.com/office/powerpoint/2010/main">
    <mc:Choice Requires="p14">
      <p:transition spd="slow" p14:dur="2000" advTm="19000"/>
    </mc:Choice>
    <mc:Fallback xmlns="">
      <p:transition spd="slow" advTm="19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sp>
        <p:nvSpPr>
          <p:cNvPr id="5" name="Rectángulo 4"/>
          <p:cNvSpPr/>
          <p:nvPr/>
        </p:nvSpPr>
        <p:spPr>
          <a:xfrm>
            <a:off x="15010" y="44624"/>
            <a:ext cx="7437310" cy="64807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2" name="CuadroTexto 1"/>
          <p:cNvSpPr txBox="1"/>
          <p:nvPr/>
        </p:nvSpPr>
        <p:spPr>
          <a:xfrm>
            <a:off x="179512" y="183994"/>
            <a:ext cx="7416823" cy="369332"/>
          </a:xfrm>
          <a:prstGeom prst="rect">
            <a:avLst/>
          </a:prstGeom>
          <a:noFill/>
        </p:spPr>
        <p:txBody>
          <a:bodyPr wrap="square" rtlCol="0">
            <a:spAutoFit/>
          </a:bodyPr>
          <a:lstStyle/>
          <a:p>
            <a:r>
              <a:rPr lang="es-CO" b="1" dirty="0">
                <a:latin typeface="Arial" panose="020B0604020202020204" pitchFamily="34" charset="0"/>
                <a:cs typeface="Arial" panose="020B0604020202020204" pitchFamily="34" charset="0"/>
              </a:rPr>
              <a:t>NUEVAS RUTAS NACIONALES AUTORIZADAS</a:t>
            </a:r>
          </a:p>
        </p:txBody>
      </p:sp>
      <p:graphicFrame>
        <p:nvGraphicFramePr>
          <p:cNvPr id="3" name="Diagrama 2"/>
          <p:cNvGraphicFramePr/>
          <p:nvPr>
            <p:extLst>
              <p:ext uri="{D42A27DB-BD31-4B8C-83A1-F6EECF244321}">
                <p14:modId xmlns:p14="http://schemas.microsoft.com/office/powerpoint/2010/main" val="3326078145"/>
              </p:ext>
            </p:extLst>
          </p:nvPr>
        </p:nvGraphicFramePr>
        <p:xfrm>
          <a:off x="1019944" y="1196752"/>
          <a:ext cx="7368480" cy="39604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782103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sp>
        <p:nvSpPr>
          <p:cNvPr id="5" name="Rectángulo 4"/>
          <p:cNvSpPr/>
          <p:nvPr/>
        </p:nvSpPr>
        <p:spPr>
          <a:xfrm>
            <a:off x="15010" y="44624"/>
            <a:ext cx="7437310" cy="64807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ysClr val="windowText" lastClr="000000"/>
              </a:solidFill>
              <a:effectLst/>
              <a:uLnTx/>
              <a:uFillTx/>
            </a:endParaRPr>
          </a:p>
        </p:txBody>
      </p:sp>
      <p:sp>
        <p:nvSpPr>
          <p:cNvPr id="6" name="CuadroTexto 5"/>
          <p:cNvSpPr txBox="1"/>
          <p:nvPr/>
        </p:nvSpPr>
        <p:spPr>
          <a:xfrm>
            <a:off x="179512" y="169187"/>
            <a:ext cx="7416823" cy="369332"/>
          </a:xfrm>
          <a:prstGeom prst="rect">
            <a:avLst/>
          </a:prstGeom>
          <a:noFill/>
        </p:spPr>
        <p:txBody>
          <a:bodyPr wrap="square" rtlCol="0">
            <a:spAutoFit/>
          </a:bodyPr>
          <a:lstStyle/>
          <a:p>
            <a:r>
              <a:rPr lang="es-CO" b="1" dirty="0">
                <a:latin typeface="Arial" panose="020B0604020202020204" pitchFamily="34" charset="0"/>
                <a:cs typeface="Arial" panose="020B0604020202020204" pitchFamily="34" charset="0"/>
              </a:rPr>
              <a:t>ADICIÓN NUEVAS RUTAS NACIONALES AUTORIZADAS</a:t>
            </a:r>
          </a:p>
        </p:txBody>
      </p:sp>
      <p:graphicFrame>
        <p:nvGraphicFramePr>
          <p:cNvPr id="7" name="Diagrama 6"/>
          <p:cNvGraphicFramePr/>
          <p:nvPr>
            <p:extLst>
              <p:ext uri="{D42A27DB-BD31-4B8C-83A1-F6EECF244321}">
                <p14:modId xmlns:p14="http://schemas.microsoft.com/office/powerpoint/2010/main" val="2038450359"/>
              </p:ext>
            </p:extLst>
          </p:nvPr>
        </p:nvGraphicFramePr>
        <p:xfrm>
          <a:off x="323528" y="980728"/>
          <a:ext cx="8424936" cy="4752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17570702"/>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sp>
        <p:nvSpPr>
          <p:cNvPr id="5" name="Rectángulo 4"/>
          <p:cNvSpPr/>
          <p:nvPr/>
        </p:nvSpPr>
        <p:spPr>
          <a:xfrm>
            <a:off x="15010" y="44624"/>
            <a:ext cx="7437310" cy="64807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6" name="Título 1"/>
          <p:cNvSpPr txBox="1">
            <a:spLocks/>
          </p:cNvSpPr>
          <p:nvPr/>
        </p:nvSpPr>
        <p:spPr>
          <a:xfrm>
            <a:off x="457200" y="315204"/>
            <a:ext cx="6412098" cy="1121753"/>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s-CO" dirty="0"/>
          </a:p>
        </p:txBody>
      </p:sp>
      <p:sp>
        <p:nvSpPr>
          <p:cNvPr id="7" name="CuadroTexto 6"/>
          <p:cNvSpPr txBox="1"/>
          <p:nvPr/>
        </p:nvSpPr>
        <p:spPr>
          <a:xfrm>
            <a:off x="531223" y="1645920"/>
            <a:ext cx="8038012" cy="4770537"/>
          </a:xfrm>
          <a:prstGeom prst="rect">
            <a:avLst/>
          </a:prstGeom>
          <a:noFill/>
        </p:spPr>
        <p:txBody>
          <a:bodyPr wrap="square" rtlCol="0">
            <a:spAutoFit/>
          </a:bodyPr>
          <a:lstStyle/>
          <a:p>
            <a:pPr algn="just"/>
            <a:r>
              <a:rPr lang="es-CO" sz="2800" dirty="0">
                <a:solidFill>
                  <a:schemeClr val="tx2">
                    <a:lumMod val="75000"/>
                  </a:schemeClr>
                </a:solidFill>
              </a:rPr>
              <a:t>Multas impuesta a septiembre de 2016, por incumplimiento a los derechos y deberes de los usuarios y a las demás normas que establece el Régimen Aeronáutico. </a:t>
            </a:r>
          </a:p>
          <a:p>
            <a:endParaRPr lang="es-CO" sz="2400" dirty="0">
              <a:solidFill>
                <a:srgbClr val="1F497D"/>
              </a:solidFill>
              <a:latin typeface="Calibri" panose="020F0502020204030204" pitchFamily="34" charset="0"/>
              <a:ea typeface="Calibri" panose="020F0502020204030204" pitchFamily="34" charset="0"/>
              <a:cs typeface="Times New Roman" panose="02020603050405020304" pitchFamily="18" charset="0"/>
            </a:endParaRPr>
          </a:p>
          <a:p>
            <a:r>
              <a:rPr lang="es-CO" sz="2400" dirty="0">
                <a:solidFill>
                  <a:srgbClr val="1F497D"/>
                </a:solidFill>
                <a:latin typeface="Calibri" panose="020F0502020204030204" pitchFamily="34" charset="0"/>
                <a:ea typeface="Calibri" panose="020F0502020204030204" pitchFamily="34" charset="0"/>
                <a:cs typeface="Times New Roman" panose="02020603050405020304" pitchFamily="18" charset="0"/>
              </a:rPr>
              <a:t>			</a:t>
            </a:r>
            <a:r>
              <a:rPr lang="es-CO" sz="2400" b="1" dirty="0">
                <a:solidFill>
                  <a:srgbClr val="1F497D"/>
                </a:solidFill>
                <a:latin typeface="Calibri" panose="020F0502020204030204" pitchFamily="34" charset="0"/>
                <a:ea typeface="Calibri" panose="020F0502020204030204" pitchFamily="34" charset="0"/>
                <a:cs typeface="Times New Roman" panose="02020603050405020304" pitchFamily="18" charset="0"/>
              </a:rPr>
              <a:t>  </a:t>
            </a:r>
            <a:r>
              <a:rPr lang="es-CO" sz="5400" b="1" dirty="0">
                <a:solidFill>
                  <a:srgbClr val="1F497D"/>
                </a:solidFill>
                <a:latin typeface="Calibri" panose="020F0502020204030204" pitchFamily="34" charset="0"/>
                <a:ea typeface="Calibri" panose="020F0502020204030204" pitchFamily="34" charset="0"/>
                <a:cs typeface="Times New Roman" panose="02020603050405020304" pitchFamily="18" charset="0"/>
              </a:rPr>
              <a:t>$2.118 millones </a:t>
            </a:r>
          </a:p>
          <a:p>
            <a:endParaRPr lang="es-CO" sz="5400" b="1" dirty="0">
              <a:solidFill>
                <a:srgbClr val="1F497D"/>
              </a:solidFill>
              <a:latin typeface="Calibri" panose="020F0502020204030204" pitchFamily="34" charset="0"/>
              <a:cs typeface="Times New Roman" panose="02020603050405020304" pitchFamily="18" charset="0"/>
            </a:endParaRPr>
          </a:p>
          <a:p>
            <a:endParaRPr lang="es-CO" sz="2400" b="1" dirty="0"/>
          </a:p>
          <a:p>
            <a:endParaRPr lang="es-CO" dirty="0"/>
          </a:p>
          <a:p>
            <a:endParaRPr lang="es-CO" dirty="0"/>
          </a:p>
        </p:txBody>
      </p:sp>
      <p:sp>
        <p:nvSpPr>
          <p:cNvPr id="3" name="Rectángulo 2"/>
          <p:cNvSpPr/>
          <p:nvPr/>
        </p:nvSpPr>
        <p:spPr>
          <a:xfrm>
            <a:off x="193650" y="188640"/>
            <a:ext cx="6466582" cy="369332"/>
          </a:xfrm>
          <a:prstGeom prst="rect">
            <a:avLst/>
          </a:prstGeom>
        </p:spPr>
        <p:txBody>
          <a:bodyPr wrap="square">
            <a:spAutoFit/>
          </a:bodyPr>
          <a:lstStyle/>
          <a:p>
            <a:r>
              <a:rPr lang="es-CO" b="1" dirty="0">
                <a:latin typeface="Arial" panose="020B0604020202020204" pitchFamily="34" charset="0"/>
                <a:cs typeface="Arial" panose="020B0604020202020204" pitchFamily="34" charset="0"/>
              </a:rPr>
              <a:t>SANCIONES IMPUESTAS ENERO - SEPTIEMBRE DE 2016</a:t>
            </a:r>
          </a:p>
        </p:txBody>
      </p:sp>
    </p:spTree>
    <p:extLst>
      <p:ext uri="{BB962C8B-B14F-4D97-AF65-F5344CB8AC3E}">
        <p14:creationId xmlns:p14="http://schemas.microsoft.com/office/powerpoint/2010/main" val="825116178"/>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sp>
        <p:nvSpPr>
          <p:cNvPr id="5" name="Rectángulo 4"/>
          <p:cNvSpPr/>
          <p:nvPr/>
        </p:nvSpPr>
        <p:spPr>
          <a:xfrm>
            <a:off x="15010" y="44624"/>
            <a:ext cx="7429046" cy="64807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2" name="CuadroTexto 1"/>
          <p:cNvSpPr txBox="1"/>
          <p:nvPr/>
        </p:nvSpPr>
        <p:spPr>
          <a:xfrm>
            <a:off x="179512" y="183994"/>
            <a:ext cx="7416823" cy="307777"/>
          </a:xfrm>
          <a:prstGeom prst="rect">
            <a:avLst/>
          </a:prstGeom>
          <a:noFill/>
        </p:spPr>
        <p:txBody>
          <a:bodyPr wrap="square" rtlCol="0">
            <a:spAutoFit/>
          </a:bodyPr>
          <a:lstStyle/>
          <a:p>
            <a:pPr lvl="0">
              <a:defRPr/>
            </a:pPr>
            <a:r>
              <a:rPr lang="es-CO" sz="1400" b="1" dirty="0">
                <a:latin typeface="Arial" panose="020B0604020202020204" pitchFamily="34" charset="0"/>
                <a:cs typeface="Arial" panose="020B0604020202020204" pitchFamily="34" charset="0"/>
              </a:rPr>
              <a:t>SANCIONES IMPUESTAS VIGENCIA ENERO – SEPTIEMBRE DE 2015 Y 2016</a:t>
            </a:r>
            <a:endParaRPr kumimoji="0" lang="es-CO" sz="14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 name="Marcador de fecha 2"/>
          <p:cNvSpPr>
            <a:spLocks noGrp="1"/>
          </p:cNvSpPr>
          <p:nvPr>
            <p:ph type="dt" sz="half" idx="10"/>
          </p:nvPr>
        </p:nvSpPr>
        <p:spPr>
          <a:xfrm>
            <a:off x="457200" y="6526574"/>
            <a:ext cx="1016779" cy="250527"/>
          </a:xfrm>
        </p:spPr>
        <p:txBody>
          <a:bodyPr/>
          <a:lstStyle/>
          <a:p>
            <a:fld id="{1D09ED7A-7F90-B949-B4C0-68A7D9C17043}" type="datetime1">
              <a:rPr lang="es-AR" smtClean="0"/>
              <a:t>02/12/2016</a:t>
            </a:fld>
            <a:endParaRPr lang="es-ES" dirty="0"/>
          </a:p>
        </p:txBody>
      </p:sp>
      <p:sp>
        <p:nvSpPr>
          <p:cNvPr id="7" name="Marcador de pie de página 3"/>
          <p:cNvSpPr>
            <a:spLocks noGrp="1"/>
          </p:cNvSpPr>
          <p:nvPr>
            <p:ph type="ftr" sz="quarter" idx="11"/>
          </p:nvPr>
        </p:nvSpPr>
        <p:spPr>
          <a:xfrm>
            <a:off x="1789169" y="6526574"/>
            <a:ext cx="5654887" cy="250527"/>
          </a:xfrm>
        </p:spPr>
        <p:txBody>
          <a:bodyPr/>
          <a:lstStyle/>
          <a:p>
            <a:r>
              <a:rPr lang="es-ES"/>
              <a:t>www.aerocivil.gov.co</a:t>
            </a:r>
            <a:endParaRPr lang="es-ES" dirty="0"/>
          </a:p>
        </p:txBody>
      </p:sp>
      <p:sp>
        <p:nvSpPr>
          <p:cNvPr id="8" name="Marcador de número de diapositiva 4"/>
          <p:cNvSpPr>
            <a:spLocks noGrp="1"/>
          </p:cNvSpPr>
          <p:nvPr>
            <p:ph type="sldNum" sz="quarter" idx="12"/>
          </p:nvPr>
        </p:nvSpPr>
        <p:spPr>
          <a:xfrm>
            <a:off x="7740706" y="6526574"/>
            <a:ext cx="946093" cy="250527"/>
          </a:xfrm>
        </p:spPr>
        <p:txBody>
          <a:bodyPr/>
          <a:lstStyle/>
          <a:p>
            <a:fld id="{88F8E628-6199-4E49-B97E-043B0DCFEA8E}" type="slidenum">
              <a:rPr lang="es-ES" smtClean="0"/>
              <a:t>26</a:t>
            </a:fld>
            <a:endParaRPr lang="es-ES" dirty="0"/>
          </a:p>
        </p:txBody>
      </p:sp>
      <p:graphicFrame>
        <p:nvGraphicFramePr>
          <p:cNvPr id="9" name="Gráfico 8"/>
          <p:cNvGraphicFramePr>
            <a:graphicFrameLocks/>
          </p:cNvGraphicFramePr>
          <p:nvPr>
            <p:extLst>
              <p:ext uri="{D42A27DB-BD31-4B8C-83A1-F6EECF244321}">
                <p14:modId xmlns:p14="http://schemas.microsoft.com/office/powerpoint/2010/main" val="1844389226"/>
              </p:ext>
            </p:extLst>
          </p:nvPr>
        </p:nvGraphicFramePr>
        <p:xfrm>
          <a:off x="754651" y="1065119"/>
          <a:ext cx="7248253" cy="3804421"/>
        </p:xfrm>
        <a:graphic>
          <a:graphicData uri="http://schemas.openxmlformats.org/drawingml/2006/chart">
            <c:chart xmlns:c="http://schemas.openxmlformats.org/drawingml/2006/chart" xmlns:r="http://schemas.openxmlformats.org/officeDocument/2006/relationships" r:id="rId3"/>
          </a:graphicData>
        </a:graphic>
      </p:graphicFrame>
      <p:sp>
        <p:nvSpPr>
          <p:cNvPr id="10" name="CuadroTexto 9"/>
          <p:cNvSpPr txBox="1"/>
          <p:nvPr/>
        </p:nvSpPr>
        <p:spPr>
          <a:xfrm>
            <a:off x="644161" y="5017927"/>
            <a:ext cx="7358743" cy="400110"/>
          </a:xfrm>
          <a:prstGeom prst="rect">
            <a:avLst/>
          </a:prstGeom>
          <a:noFill/>
        </p:spPr>
        <p:txBody>
          <a:bodyPr wrap="square" rtlCol="0">
            <a:spAutoFit/>
          </a:bodyPr>
          <a:lstStyle/>
          <a:p>
            <a:pPr algn="just">
              <a:spcAft>
                <a:spcPts val="0"/>
              </a:spcAft>
            </a:pPr>
            <a:r>
              <a:rPr lang="es-CO" sz="1000" dirty="0">
                <a:solidFill>
                  <a:srgbClr val="1F497D"/>
                </a:solidFill>
                <a:latin typeface="Calibri" panose="020F0502020204030204" pitchFamily="34" charset="0"/>
                <a:ea typeface="Calibri" panose="020F0502020204030204" pitchFamily="34" charset="0"/>
                <a:cs typeface="Times New Roman" panose="02020603050405020304" pitchFamily="18" charset="0"/>
              </a:rPr>
              <a:t>De las cifras sobre sanciones para el período enero-septiembre, se destaca el incremento de las sanciones al pasar de $1,389 millones en 2015 a $2,118 millones en 2016, un incremento equivalente a 52%.</a:t>
            </a:r>
            <a:endParaRPr lang="es-CO" sz="1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235103"/>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sp>
        <p:nvSpPr>
          <p:cNvPr id="5" name="Rectángulo 4"/>
          <p:cNvSpPr/>
          <p:nvPr/>
        </p:nvSpPr>
        <p:spPr>
          <a:xfrm>
            <a:off x="15010" y="44624"/>
            <a:ext cx="7437310" cy="64807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2" name="CuadroTexto 1"/>
          <p:cNvSpPr txBox="1"/>
          <p:nvPr/>
        </p:nvSpPr>
        <p:spPr>
          <a:xfrm>
            <a:off x="179512" y="183994"/>
            <a:ext cx="7416823" cy="338554"/>
          </a:xfrm>
          <a:prstGeom prst="rect">
            <a:avLst/>
          </a:prstGeom>
          <a:noFill/>
        </p:spPr>
        <p:txBody>
          <a:bodyPr wrap="square" rtlCol="0">
            <a:spAutoFit/>
          </a:bodyPr>
          <a:lstStyle/>
          <a:p>
            <a:pPr lvl="0">
              <a:defRPr/>
            </a:pPr>
            <a:r>
              <a:rPr lang="es-CO" sz="1600" b="1" dirty="0">
                <a:latin typeface="Arial" panose="020B0604020202020204" pitchFamily="34" charset="0"/>
                <a:cs typeface="Arial" panose="020B0604020202020204" pitchFamily="34" charset="0"/>
              </a:rPr>
              <a:t>INFRACCIONES MÁS COMETIDAS VIGENCIA ENERO- FEBRERO DE 2016</a:t>
            </a:r>
            <a:endParaRPr kumimoji="0" lang="es-CO" sz="16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 name="Rectángulo 5"/>
          <p:cNvSpPr/>
          <p:nvPr/>
        </p:nvSpPr>
        <p:spPr>
          <a:xfrm>
            <a:off x="210500" y="4792622"/>
            <a:ext cx="8271648" cy="923330"/>
          </a:xfrm>
          <a:prstGeom prst="rect">
            <a:avLst/>
          </a:prstGeom>
        </p:spPr>
        <p:txBody>
          <a:bodyPr wrap="square">
            <a:spAutoFit/>
          </a:bodyPr>
          <a:lstStyle/>
          <a:p>
            <a:pPr algn="just"/>
            <a:r>
              <a:rPr lang="es-CO" sz="900" dirty="0">
                <a:solidFill>
                  <a:srgbClr val="1F497D"/>
                </a:solidFill>
                <a:latin typeface="Arial" panose="020B0604020202020204" pitchFamily="34" charset="0"/>
                <a:ea typeface="Calibri" panose="020F0502020204030204" pitchFamily="34" charset="0"/>
                <a:cs typeface="Arial" panose="020B0604020202020204" pitchFamily="34" charset="0"/>
              </a:rPr>
              <a:t>Las sanciones por “Publicidad Engañosa” aumentaron de $486 millones en 2015 a $857 millones en 2016, con un incremento del 76%. Igualmente, se incrementaron las sanciones para temas como incumplimiento a las normas de seguridad aeroportuaria.</a:t>
            </a:r>
          </a:p>
          <a:p>
            <a:pPr algn="just"/>
            <a:endParaRPr lang="es-CO" sz="900" dirty="0">
              <a:solidFill>
                <a:srgbClr val="1F497D"/>
              </a:solidFill>
              <a:latin typeface="Arial" panose="020B0604020202020204" pitchFamily="34" charset="0"/>
              <a:ea typeface="Calibri" panose="020F0502020204030204" pitchFamily="34" charset="0"/>
              <a:cs typeface="Arial" panose="020B0604020202020204" pitchFamily="34" charset="0"/>
            </a:endParaRPr>
          </a:p>
          <a:p>
            <a:pPr algn="just">
              <a:spcAft>
                <a:spcPts val="0"/>
              </a:spcAft>
            </a:pPr>
            <a:r>
              <a:rPr lang="es-CO" sz="900" dirty="0">
                <a:solidFill>
                  <a:srgbClr val="1F497D"/>
                </a:solidFill>
                <a:latin typeface="Arial" panose="020B0604020202020204" pitchFamily="34" charset="0"/>
                <a:ea typeface="Calibri" panose="020F0502020204030204" pitchFamily="34" charset="0"/>
                <a:cs typeface="Arial" panose="020B0604020202020204" pitchFamily="34" charset="0"/>
              </a:rPr>
              <a:t>En cuanto al monto denominado “OTRAS”, este incluye aquellas conductas de las aerolíneas cuando no atienden los requerimientos realizados por esta Autoridad. Esto incluye las quejas presentadas por los usuarios, mala prestación en el servicio, información deficiente e incumplimiento al contrato de transporte, entre otras. </a:t>
            </a:r>
            <a:endParaRPr lang="es-CO" sz="9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Gráfico 1" descr="image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500" y="1001300"/>
            <a:ext cx="8515351"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6795119"/>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sp>
        <p:nvSpPr>
          <p:cNvPr id="5" name="Rectángulo 4"/>
          <p:cNvSpPr/>
          <p:nvPr/>
        </p:nvSpPr>
        <p:spPr>
          <a:xfrm>
            <a:off x="15009" y="44624"/>
            <a:ext cx="7429047" cy="64807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2" name="CuadroTexto 1"/>
          <p:cNvSpPr txBox="1"/>
          <p:nvPr/>
        </p:nvSpPr>
        <p:spPr>
          <a:xfrm>
            <a:off x="179512" y="183994"/>
            <a:ext cx="7416823" cy="338554"/>
          </a:xfrm>
          <a:prstGeom prst="rect">
            <a:avLst/>
          </a:prstGeom>
          <a:noFill/>
        </p:spPr>
        <p:txBody>
          <a:bodyPr wrap="square" rtlCol="0">
            <a:spAutoFit/>
          </a:bodyPr>
          <a:lstStyle/>
          <a:p>
            <a:pPr lvl="0">
              <a:defRPr/>
            </a:pPr>
            <a:r>
              <a:rPr lang="es-CO" sz="1600" b="1" dirty="0">
                <a:latin typeface="Arial" panose="020B0604020202020204" pitchFamily="34" charset="0"/>
                <a:cs typeface="Arial" panose="020B0604020202020204" pitchFamily="34" charset="0"/>
              </a:rPr>
              <a:t>SANCIONES MÁS RELEVANTES PARA LA VIGENCIA DEL AÑO 2016</a:t>
            </a:r>
            <a:endParaRPr kumimoji="0" lang="es-CO" sz="16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 name="CuadroTexto 5"/>
          <p:cNvSpPr txBox="1"/>
          <p:nvPr/>
        </p:nvSpPr>
        <p:spPr>
          <a:xfrm>
            <a:off x="1083938" y="4797152"/>
            <a:ext cx="6417003" cy="646331"/>
          </a:xfrm>
          <a:prstGeom prst="rect">
            <a:avLst/>
          </a:prstGeom>
          <a:noFill/>
        </p:spPr>
        <p:txBody>
          <a:bodyPr wrap="square" rtlCol="0">
            <a:spAutoFit/>
          </a:bodyPr>
          <a:lstStyle/>
          <a:p>
            <a:r>
              <a:rPr lang="es-CO" sz="1200" dirty="0">
                <a:solidFill>
                  <a:schemeClr val="tx2">
                    <a:lumMod val="75000"/>
                  </a:schemeClr>
                </a:solidFill>
              </a:rPr>
              <a:t>Las anteriores sanciones fueron impuestas con ocasión al suministro de una información deficiente al usuario frente al servicio de transporte aéreo, por parte de las citadas aerolíneas.</a:t>
            </a:r>
          </a:p>
          <a:p>
            <a:r>
              <a:rPr lang="es-CO" sz="1200" dirty="0">
                <a:solidFill>
                  <a:schemeClr val="tx2">
                    <a:lumMod val="75000"/>
                  </a:schemeClr>
                </a:solidFill>
              </a:rPr>
              <a:t> </a:t>
            </a:r>
          </a:p>
        </p:txBody>
      </p:sp>
      <p:graphicFrame>
        <p:nvGraphicFramePr>
          <p:cNvPr id="7" name="Tabla 6"/>
          <p:cNvGraphicFramePr>
            <a:graphicFrameLocks noGrp="1"/>
          </p:cNvGraphicFramePr>
          <p:nvPr>
            <p:extLst>
              <p:ext uri="{D42A27DB-BD31-4B8C-83A1-F6EECF244321}">
                <p14:modId xmlns:p14="http://schemas.microsoft.com/office/powerpoint/2010/main" val="993570815"/>
              </p:ext>
            </p:extLst>
          </p:nvPr>
        </p:nvGraphicFramePr>
        <p:xfrm>
          <a:off x="1083938" y="1196752"/>
          <a:ext cx="6303234" cy="3286864"/>
        </p:xfrm>
        <a:graphic>
          <a:graphicData uri="http://schemas.openxmlformats.org/drawingml/2006/table">
            <a:tbl>
              <a:tblPr>
                <a:tableStyleId>{5C22544A-7EE6-4342-B048-85BDC9FD1C3A}</a:tableStyleId>
              </a:tblPr>
              <a:tblGrid>
                <a:gridCol w="3298126">
                  <a:extLst>
                    <a:ext uri="{9D8B030D-6E8A-4147-A177-3AD203B41FA5}">
                      <a16:colId xmlns:a16="http://schemas.microsoft.com/office/drawing/2014/main" val="20000"/>
                    </a:ext>
                  </a:extLst>
                </a:gridCol>
                <a:gridCol w="3005108">
                  <a:extLst>
                    <a:ext uri="{9D8B030D-6E8A-4147-A177-3AD203B41FA5}">
                      <a16:colId xmlns:a16="http://schemas.microsoft.com/office/drawing/2014/main" val="20001"/>
                    </a:ext>
                  </a:extLst>
                </a:gridCol>
              </a:tblGrid>
              <a:tr h="590458">
                <a:tc>
                  <a:txBody>
                    <a:bodyPr/>
                    <a:lstStyle/>
                    <a:p>
                      <a:pPr algn="ctr" fontAlgn="b"/>
                      <a:r>
                        <a:rPr lang="es-CO" sz="2000" b="1" u="none" strike="noStrike" dirty="0">
                          <a:solidFill>
                            <a:schemeClr val="tx2">
                              <a:lumMod val="75000"/>
                            </a:schemeClr>
                          </a:solidFill>
                          <a:effectLst/>
                        </a:rPr>
                        <a:t>Empresa Sancionada                   </a:t>
                      </a:r>
                      <a:endParaRPr lang="es-CO" sz="2000" b="1" i="0" u="none" strike="noStrike" dirty="0">
                        <a:solidFill>
                          <a:schemeClr val="tx2">
                            <a:lumMod val="75000"/>
                          </a:schemeClr>
                        </a:solidFill>
                        <a:effectLst/>
                        <a:latin typeface="Calibri" panose="020F0502020204030204" pitchFamily="34" charset="0"/>
                      </a:endParaRPr>
                    </a:p>
                  </a:txBody>
                  <a:tcPr marL="9525" marR="9525" marT="9525" marB="0" anchor="b"/>
                </a:tc>
                <a:tc>
                  <a:txBody>
                    <a:bodyPr/>
                    <a:lstStyle/>
                    <a:p>
                      <a:pPr algn="ctr" fontAlgn="b"/>
                      <a:r>
                        <a:rPr lang="es-CO" sz="2000" b="1" u="none" strike="noStrike" dirty="0">
                          <a:solidFill>
                            <a:schemeClr val="tx2">
                              <a:lumMod val="75000"/>
                            </a:schemeClr>
                          </a:solidFill>
                          <a:effectLst/>
                        </a:rPr>
                        <a:t>              Valor de la multa </a:t>
                      </a:r>
                      <a:endParaRPr lang="es-CO" sz="2000" b="1" i="0" u="none" strike="noStrike" dirty="0">
                        <a:solidFill>
                          <a:schemeClr val="tx2">
                            <a:lumMod val="7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319104">
                <a:tc>
                  <a:txBody>
                    <a:bodyPr/>
                    <a:lstStyle/>
                    <a:p>
                      <a:pPr algn="l" fontAlgn="b"/>
                      <a:r>
                        <a:rPr lang="es-CO" sz="1400" u="none" strike="noStrike" dirty="0">
                          <a:solidFill>
                            <a:schemeClr val="tx2">
                              <a:lumMod val="75000"/>
                            </a:schemeClr>
                          </a:solidFill>
                          <a:effectLst/>
                        </a:rPr>
                        <a:t> </a:t>
                      </a:r>
                      <a:endParaRPr lang="es-CO" sz="1400" b="0" i="0" u="none" strike="noStrike" dirty="0">
                        <a:solidFill>
                          <a:schemeClr val="tx2">
                            <a:lumMod val="75000"/>
                          </a:schemeClr>
                        </a:solidFill>
                        <a:effectLst/>
                        <a:latin typeface="Calibri" panose="020F0502020204030204" pitchFamily="34" charset="0"/>
                      </a:endParaRPr>
                    </a:p>
                  </a:txBody>
                  <a:tcPr marL="9525" marR="9525" marT="9525" marB="0" anchor="b"/>
                </a:tc>
                <a:tc>
                  <a:txBody>
                    <a:bodyPr/>
                    <a:lstStyle/>
                    <a:p>
                      <a:pPr algn="l" fontAlgn="b"/>
                      <a:r>
                        <a:rPr lang="es-CO" sz="1400" u="none" strike="noStrike">
                          <a:solidFill>
                            <a:schemeClr val="tx2">
                              <a:lumMod val="75000"/>
                            </a:schemeClr>
                          </a:solidFill>
                          <a:effectLst/>
                        </a:rPr>
                        <a:t> </a:t>
                      </a:r>
                      <a:endParaRPr lang="es-CO" sz="1400" b="0" i="0" u="none" strike="noStrike">
                        <a:solidFill>
                          <a:schemeClr val="tx2">
                            <a:lumMod val="7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330525">
                <a:tc>
                  <a:txBody>
                    <a:bodyPr/>
                    <a:lstStyle/>
                    <a:p>
                      <a:pPr algn="l" fontAlgn="b"/>
                      <a:r>
                        <a:rPr lang="es-CO" sz="1200" u="none" strike="noStrike" dirty="0">
                          <a:solidFill>
                            <a:schemeClr val="tx2">
                              <a:lumMod val="75000"/>
                            </a:schemeClr>
                          </a:solidFill>
                          <a:effectLst/>
                        </a:rPr>
                        <a:t>AEROVÍAS DEL CONTINENTE AMERICANO S. A. AVIANCA</a:t>
                      </a:r>
                      <a:endParaRPr lang="es-CO" sz="1200" b="0" i="0" u="none" strike="noStrike" dirty="0">
                        <a:solidFill>
                          <a:schemeClr val="tx2">
                            <a:lumMod val="75000"/>
                          </a:schemeClr>
                        </a:solidFill>
                        <a:effectLst/>
                        <a:latin typeface="Calibri" panose="020F0502020204030204" pitchFamily="34" charset="0"/>
                      </a:endParaRPr>
                    </a:p>
                  </a:txBody>
                  <a:tcPr marL="9525" marR="9525" marT="9525" marB="0" anchor="b"/>
                </a:tc>
                <a:tc>
                  <a:txBody>
                    <a:bodyPr/>
                    <a:lstStyle/>
                    <a:p>
                      <a:pPr algn="r" fontAlgn="b"/>
                      <a:r>
                        <a:rPr lang="es-CO" sz="1200" u="none" strike="noStrike">
                          <a:solidFill>
                            <a:schemeClr val="tx2">
                              <a:lumMod val="75000"/>
                            </a:schemeClr>
                          </a:solidFill>
                          <a:effectLst/>
                        </a:rPr>
                        <a:t>$155.127.150,00</a:t>
                      </a:r>
                      <a:endParaRPr lang="es-CO" sz="1200" b="0" i="0" u="none" strike="noStrike">
                        <a:solidFill>
                          <a:schemeClr val="tx2">
                            <a:lumMod val="7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r h="491593">
                <a:tc>
                  <a:txBody>
                    <a:bodyPr/>
                    <a:lstStyle/>
                    <a:p>
                      <a:pPr algn="l" fontAlgn="b"/>
                      <a:r>
                        <a:rPr lang="es-CO" sz="1200" u="none" strike="noStrike" dirty="0">
                          <a:solidFill>
                            <a:schemeClr val="tx2">
                              <a:lumMod val="75000"/>
                            </a:schemeClr>
                          </a:solidFill>
                          <a:effectLst/>
                        </a:rPr>
                        <a:t>IBERIA LÍNEAS AÉREAS DE ESPAÑA SOCIEDAD ANÓNIMA OPERADORA SUCURSAL COLOMBIANA - IBERIA OPERADORA</a:t>
                      </a:r>
                      <a:endParaRPr lang="es-CO" sz="1200" b="0" i="0" u="none" strike="noStrike" dirty="0">
                        <a:solidFill>
                          <a:schemeClr val="tx2">
                            <a:lumMod val="75000"/>
                          </a:schemeClr>
                        </a:solidFill>
                        <a:effectLst/>
                        <a:latin typeface="Calibri" panose="020F0502020204030204" pitchFamily="34" charset="0"/>
                      </a:endParaRPr>
                    </a:p>
                  </a:txBody>
                  <a:tcPr marL="9525" marR="9525" marT="9525" marB="0" anchor="b"/>
                </a:tc>
                <a:tc>
                  <a:txBody>
                    <a:bodyPr/>
                    <a:lstStyle/>
                    <a:p>
                      <a:pPr algn="r" fontAlgn="b"/>
                      <a:r>
                        <a:rPr lang="es-CO" sz="1200" u="none" strike="noStrike" dirty="0">
                          <a:solidFill>
                            <a:schemeClr val="tx2">
                              <a:lumMod val="75000"/>
                            </a:schemeClr>
                          </a:solidFill>
                          <a:effectLst/>
                        </a:rPr>
                        <a:t>$289.957.500,00</a:t>
                      </a:r>
                      <a:endParaRPr lang="es-CO" sz="1200" b="0" i="0" u="none" strike="noStrike" dirty="0">
                        <a:solidFill>
                          <a:schemeClr val="tx2">
                            <a:lumMod val="7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3"/>
                  </a:ext>
                </a:extLst>
              </a:tr>
              <a:tr h="491593">
                <a:tc>
                  <a:txBody>
                    <a:bodyPr/>
                    <a:lstStyle/>
                    <a:p>
                      <a:pPr algn="l" fontAlgn="b"/>
                      <a:r>
                        <a:rPr lang="es-CO" sz="1200" u="none" strike="noStrike" dirty="0">
                          <a:solidFill>
                            <a:schemeClr val="tx2">
                              <a:lumMod val="75000"/>
                            </a:schemeClr>
                          </a:solidFill>
                          <a:effectLst/>
                        </a:rPr>
                        <a:t>AIRES S. A." AEROVÍAS DE INTEGRACIÓN  REGIONAL S .A  Y/O LAN COLOMBIA  AIRLINES S A Y/O LAN COLOMBIA A</a:t>
                      </a:r>
                      <a:endParaRPr lang="es-CO" sz="1200" b="0" i="0" u="none" strike="noStrike" dirty="0">
                        <a:solidFill>
                          <a:schemeClr val="tx2">
                            <a:lumMod val="75000"/>
                          </a:schemeClr>
                        </a:solidFill>
                        <a:effectLst/>
                        <a:latin typeface="Calibri" panose="020F0502020204030204" pitchFamily="34" charset="0"/>
                      </a:endParaRPr>
                    </a:p>
                  </a:txBody>
                  <a:tcPr marL="9525" marR="9525" marT="9525" marB="0" anchor="b"/>
                </a:tc>
                <a:tc>
                  <a:txBody>
                    <a:bodyPr/>
                    <a:lstStyle/>
                    <a:p>
                      <a:pPr algn="r" fontAlgn="b"/>
                      <a:r>
                        <a:rPr lang="es-CO" sz="1200" u="none" strike="noStrike" dirty="0">
                          <a:solidFill>
                            <a:schemeClr val="tx2">
                              <a:lumMod val="75000"/>
                            </a:schemeClr>
                          </a:solidFill>
                          <a:effectLst/>
                        </a:rPr>
                        <a:t>$241.650.580,00</a:t>
                      </a:r>
                      <a:endParaRPr lang="es-CO" sz="1200" b="0" i="0" u="none" strike="noStrike" dirty="0">
                        <a:solidFill>
                          <a:schemeClr val="tx2">
                            <a:lumMod val="7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4"/>
                  </a:ext>
                </a:extLst>
              </a:tr>
              <a:tr h="295229">
                <a:tc>
                  <a:txBody>
                    <a:bodyPr/>
                    <a:lstStyle/>
                    <a:p>
                      <a:pPr algn="l" fontAlgn="b"/>
                      <a:r>
                        <a:rPr lang="es-CO" sz="1200" u="none" strike="noStrike" dirty="0">
                          <a:solidFill>
                            <a:schemeClr val="tx2">
                              <a:lumMod val="75000"/>
                            </a:schemeClr>
                          </a:solidFill>
                          <a:effectLst/>
                        </a:rPr>
                        <a:t>UBER COLOMBIA SAS</a:t>
                      </a:r>
                      <a:endParaRPr lang="es-CO" sz="1200" b="0" i="0" u="none" strike="noStrike" dirty="0">
                        <a:solidFill>
                          <a:schemeClr val="tx2">
                            <a:lumMod val="75000"/>
                          </a:schemeClr>
                        </a:solidFill>
                        <a:effectLst/>
                        <a:latin typeface="Calibri" panose="020F0502020204030204" pitchFamily="34" charset="0"/>
                      </a:endParaRPr>
                    </a:p>
                  </a:txBody>
                  <a:tcPr marL="9525" marR="9525" marT="9525" marB="0" anchor="b"/>
                </a:tc>
                <a:tc>
                  <a:txBody>
                    <a:bodyPr/>
                    <a:lstStyle/>
                    <a:p>
                      <a:pPr algn="r" fontAlgn="b"/>
                      <a:r>
                        <a:rPr lang="es-CO" sz="1200" u="none" strike="noStrike" dirty="0">
                          <a:solidFill>
                            <a:schemeClr val="tx2">
                              <a:lumMod val="75000"/>
                            </a:schemeClr>
                          </a:solidFill>
                          <a:effectLst/>
                        </a:rPr>
                        <a:t>$155.127.150,00</a:t>
                      </a:r>
                      <a:endParaRPr lang="es-CO" sz="1200" b="0" i="0" u="none" strike="noStrike" dirty="0">
                        <a:solidFill>
                          <a:schemeClr val="tx2">
                            <a:lumMod val="7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5"/>
                  </a:ext>
                </a:extLst>
              </a:tr>
              <a:tr h="295229">
                <a:tc>
                  <a:txBody>
                    <a:bodyPr/>
                    <a:lstStyle/>
                    <a:p>
                      <a:pPr algn="l" fontAlgn="b"/>
                      <a:r>
                        <a:rPr lang="es-CO" sz="1200" u="none" strike="noStrike" dirty="0">
                          <a:solidFill>
                            <a:schemeClr val="tx2">
                              <a:lumMod val="75000"/>
                            </a:schemeClr>
                          </a:solidFill>
                          <a:effectLst/>
                        </a:rPr>
                        <a:t>FAST COLOMBIA SAS</a:t>
                      </a:r>
                      <a:endParaRPr lang="es-CO" sz="1200" b="0" i="0" u="none" strike="noStrike" dirty="0">
                        <a:solidFill>
                          <a:schemeClr val="tx2">
                            <a:lumMod val="75000"/>
                          </a:schemeClr>
                        </a:solidFill>
                        <a:effectLst/>
                        <a:latin typeface="Calibri" panose="020F0502020204030204" pitchFamily="34" charset="0"/>
                      </a:endParaRPr>
                    </a:p>
                  </a:txBody>
                  <a:tcPr marL="9525" marR="9525" marT="9525" marB="0" anchor="b"/>
                </a:tc>
                <a:tc>
                  <a:txBody>
                    <a:bodyPr/>
                    <a:lstStyle/>
                    <a:p>
                      <a:pPr algn="r" fontAlgn="b"/>
                      <a:r>
                        <a:rPr lang="es-CO" sz="1200" u="none" strike="noStrike" dirty="0">
                          <a:solidFill>
                            <a:schemeClr val="tx2">
                              <a:lumMod val="75000"/>
                            </a:schemeClr>
                          </a:solidFill>
                          <a:effectLst/>
                        </a:rPr>
                        <a:t>$144.978.750,00</a:t>
                      </a:r>
                      <a:endParaRPr lang="es-CO" sz="1200" b="0" i="0" u="none" strike="noStrike" dirty="0">
                        <a:solidFill>
                          <a:schemeClr val="tx2">
                            <a:lumMod val="7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6"/>
                  </a:ext>
                </a:extLst>
              </a:tr>
              <a:tr h="295229">
                <a:tc>
                  <a:txBody>
                    <a:bodyPr/>
                    <a:lstStyle/>
                    <a:p>
                      <a:pPr algn="l" fontAlgn="b"/>
                      <a:r>
                        <a:rPr lang="es-CO" sz="1200" b="1" u="none" strike="noStrike" dirty="0">
                          <a:solidFill>
                            <a:schemeClr val="tx2">
                              <a:lumMod val="75000"/>
                            </a:schemeClr>
                          </a:solidFill>
                          <a:effectLst/>
                        </a:rPr>
                        <a:t>TOTAL</a:t>
                      </a:r>
                      <a:endParaRPr lang="es-CO" sz="1200" b="1" i="0" u="none" strike="noStrike" dirty="0">
                        <a:solidFill>
                          <a:schemeClr val="tx2">
                            <a:lumMod val="75000"/>
                          </a:schemeClr>
                        </a:solidFill>
                        <a:effectLst/>
                        <a:latin typeface="Calibri" panose="020F0502020204030204" pitchFamily="34" charset="0"/>
                      </a:endParaRPr>
                    </a:p>
                  </a:txBody>
                  <a:tcPr marL="9525" marR="9525" marT="9525" marB="0" anchor="b"/>
                </a:tc>
                <a:tc>
                  <a:txBody>
                    <a:bodyPr/>
                    <a:lstStyle/>
                    <a:p>
                      <a:pPr algn="r" fontAlgn="b"/>
                      <a:r>
                        <a:rPr lang="es-CO" sz="1200" b="1" u="none" strike="noStrike" dirty="0">
                          <a:solidFill>
                            <a:schemeClr val="tx2">
                              <a:lumMod val="75000"/>
                            </a:schemeClr>
                          </a:solidFill>
                          <a:effectLst/>
                        </a:rPr>
                        <a:t>986.841.130,00</a:t>
                      </a:r>
                      <a:endParaRPr lang="es-CO" sz="1200" b="1" i="0" u="none" strike="noStrike" dirty="0">
                        <a:solidFill>
                          <a:schemeClr val="tx2">
                            <a:lumMod val="7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400943829"/>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sp>
        <p:nvSpPr>
          <p:cNvPr id="5" name="Rectángulo 4"/>
          <p:cNvSpPr/>
          <p:nvPr/>
        </p:nvSpPr>
        <p:spPr>
          <a:xfrm>
            <a:off x="15010" y="44624"/>
            <a:ext cx="7437310" cy="64807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2" name="CuadroTexto 1"/>
          <p:cNvSpPr txBox="1"/>
          <p:nvPr/>
        </p:nvSpPr>
        <p:spPr>
          <a:xfrm>
            <a:off x="179512" y="183994"/>
            <a:ext cx="7416823" cy="338554"/>
          </a:xfrm>
          <a:prstGeom prst="rect">
            <a:avLst/>
          </a:prstGeom>
          <a:noFill/>
        </p:spPr>
        <p:txBody>
          <a:bodyPr wrap="square" rtlCol="0">
            <a:spAutoFit/>
          </a:bodyPr>
          <a:lstStyle/>
          <a:p>
            <a:r>
              <a:rPr lang="es-CO" sz="1600" b="1" dirty="0">
                <a:solidFill>
                  <a:schemeClr val="bg2">
                    <a:lumMod val="10000"/>
                  </a:schemeClr>
                </a:solidFill>
                <a:latin typeface="Arial" panose="020B0604020202020204" pitchFamily="34" charset="0"/>
                <a:cs typeface="Arial" panose="020B0604020202020204" pitchFamily="34" charset="0"/>
              </a:rPr>
              <a:t>QUEJAS TRAMITADAS VIGENCIA ENERO- SEPTIEMBRE DE 2016</a:t>
            </a:r>
          </a:p>
        </p:txBody>
      </p:sp>
      <p:sp>
        <p:nvSpPr>
          <p:cNvPr id="4" name="Título 1"/>
          <p:cNvSpPr txBox="1">
            <a:spLocks/>
          </p:cNvSpPr>
          <p:nvPr/>
        </p:nvSpPr>
        <p:spPr>
          <a:xfrm>
            <a:off x="457200" y="241185"/>
            <a:ext cx="6736131" cy="745643"/>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kern="1200">
                <a:solidFill>
                  <a:srgbClr val="404040"/>
                </a:solidFill>
                <a:latin typeface="Arial"/>
                <a:ea typeface="+mj-ea"/>
                <a:cs typeface="Arial"/>
              </a:defRPr>
            </a:lvl1pPr>
          </a:lstStyle>
          <a:p>
            <a:endParaRPr lang="es-CO" sz="1800" dirty="0">
              <a:solidFill>
                <a:schemeClr val="tx2">
                  <a:lumMod val="50000"/>
                </a:schemeClr>
              </a:solidFill>
            </a:endParaRPr>
          </a:p>
        </p:txBody>
      </p:sp>
      <p:sp>
        <p:nvSpPr>
          <p:cNvPr id="6" name="Rectángulo 5"/>
          <p:cNvSpPr/>
          <p:nvPr/>
        </p:nvSpPr>
        <p:spPr>
          <a:xfrm>
            <a:off x="238516" y="4961280"/>
            <a:ext cx="8030260" cy="430887"/>
          </a:xfrm>
          <a:prstGeom prst="rect">
            <a:avLst/>
          </a:prstGeom>
        </p:spPr>
        <p:txBody>
          <a:bodyPr wrap="square">
            <a:spAutoFit/>
          </a:bodyPr>
          <a:lstStyle/>
          <a:p>
            <a:pPr algn="just">
              <a:spcAft>
                <a:spcPts val="0"/>
              </a:spcAft>
            </a:pPr>
            <a:r>
              <a:rPr lang="es-CO" sz="1100" dirty="0">
                <a:solidFill>
                  <a:srgbClr val="1F497D"/>
                </a:solidFill>
                <a:ea typeface="Calibri" panose="020F0502020204030204" pitchFamily="34" charset="0"/>
                <a:cs typeface="Times New Roman" panose="02020603050405020304" pitchFamily="18" charset="0"/>
              </a:rPr>
              <a:t>En cuanto a las quejas recibidas para el periodo enero-septiembre de 2016, se destaca que de un total de 535 quejas a la fecha, el 53% dio lugar al inicio de investigaciones administrativas, las cuales se encuentran en trámite. </a:t>
            </a:r>
            <a:endParaRPr lang="es-CO" sz="1100" dirty="0">
              <a:effectLst/>
              <a:ea typeface="Calibri" panose="020F0502020204030204" pitchFamily="34" charset="0"/>
              <a:cs typeface="Times New Roman" panose="02020603050405020304" pitchFamily="18" charset="0"/>
            </a:endParaRPr>
          </a:p>
        </p:txBody>
      </p:sp>
      <p:pic>
        <p:nvPicPr>
          <p:cNvPr id="7" name="Gráfico 3" descr="image008"/>
          <p:cNvPicPr>
            <a:picLocks noChangeAspect="1" noChangeArrowheads="1"/>
          </p:cNvPicPr>
          <p:nvPr/>
        </p:nvPicPr>
        <p:blipFill rotWithShape="1">
          <a:blip r:embed="rId3">
            <a:extLst>
              <a:ext uri="{28A0092B-C50C-407E-A947-70E740481C1C}">
                <a14:useLocalDpi xmlns:a14="http://schemas.microsoft.com/office/drawing/2010/main" val="0"/>
              </a:ext>
            </a:extLst>
          </a:blip>
          <a:srcRect l="-494" t="15922"/>
          <a:stretch/>
        </p:blipFill>
        <p:spPr bwMode="auto">
          <a:xfrm>
            <a:off x="441784" y="1266343"/>
            <a:ext cx="7826992" cy="3509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3219967"/>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sp>
        <p:nvSpPr>
          <p:cNvPr id="95" name="94 Rectángulo"/>
          <p:cNvSpPr/>
          <p:nvPr/>
        </p:nvSpPr>
        <p:spPr>
          <a:xfrm>
            <a:off x="6588224" y="3835085"/>
            <a:ext cx="2555776" cy="94629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98" name="97 Imagen"/>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1000" y1="25333" x2="51000" y2="25333"/>
                        <a14:foregroundMark x1="44333" y1="17667" x2="44333" y2="17667"/>
                        <a14:foregroundMark x1="48667" y1="16667" x2="48667" y2="16667"/>
                      </a14:backgroundRemoval>
                    </a14:imgEffect>
                  </a14:imgLayer>
                </a14:imgProps>
              </a:ext>
              <a:ext uri="{28A0092B-C50C-407E-A947-70E740481C1C}">
                <a14:useLocalDpi xmlns:a14="http://schemas.microsoft.com/office/drawing/2010/main" val="0"/>
              </a:ext>
            </a:extLst>
          </a:blip>
          <a:stretch>
            <a:fillRect/>
          </a:stretch>
        </p:blipFill>
        <p:spPr>
          <a:xfrm>
            <a:off x="1210523" y="4842950"/>
            <a:ext cx="890306" cy="890306"/>
          </a:xfrm>
          <a:prstGeom prst="rect">
            <a:avLst/>
          </a:prstGeom>
        </p:spPr>
      </p:pic>
      <p:pic>
        <p:nvPicPr>
          <p:cNvPr id="97" name="9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3441" y="4920250"/>
            <a:ext cx="465357" cy="813006"/>
          </a:xfrm>
          <a:prstGeom prst="rect">
            <a:avLst/>
          </a:prstGeom>
        </p:spPr>
      </p:pic>
      <p:sp>
        <p:nvSpPr>
          <p:cNvPr id="92" name="91 Rectángulo"/>
          <p:cNvSpPr/>
          <p:nvPr/>
        </p:nvSpPr>
        <p:spPr>
          <a:xfrm>
            <a:off x="0" y="3835085"/>
            <a:ext cx="5868144" cy="93285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9" name="88 Rectángulo"/>
          <p:cNvSpPr/>
          <p:nvPr/>
        </p:nvSpPr>
        <p:spPr>
          <a:xfrm>
            <a:off x="5868144" y="2518486"/>
            <a:ext cx="3275856" cy="94525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6" name="85 Rectángulo"/>
          <p:cNvSpPr/>
          <p:nvPr/>
        </p:nvSpPr>
        <p:spPr>
          <a:xfrm>
            <a:off x="0" y="2518486"/>
            <a:ext cx="3563888" cy="94525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4" name="83 Rectángulo"/>
          <p:cNvSpPr/>
          <p:nvPr/>
        </p:nvSpPr>
        <p:spPr>
          <a:xfrm>
            <a:off x="4499992" y="1150409"/>
            <a:ext cx="4644008" cy="94525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Rectángulo 6"/>
          <p:cNvSpPr/>
          <p:nvPr/>
        </p:nvSpPr>
        <p:spPr>
          <a:xfrm>
            <a:off x="0" y="260648"/>
            <a:ext cx="6804248" cy="504056"/>
          </a:xfrm>
          <a:prstGeom prst="rect">
            <a:avLst/>
          </a:prstGeom>
          <a:solidFill>
            <a:srgbClr val="FEF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3 Título"/>
          <p:cNvSpPr txBox="1">
            <a:spLocks/>
          </p:cNvSpPr>
          <p:nvPr/>
        </p:nvSpPr>
        <p:spPr>
          <a:xfrm>
            <a:off x="179512" y="332656"/>
            <a:ext cx="5112568"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CO" sz="1800" b="1" dirty="0">
                <a:latin typeface="Arial" panose="020B0604020202020204" pitchFamily="34" charset="0"/>
                <a:cs typeface="Arial" panose="020B0604020202020204" pitchFamily="34" charset="0"/>
              </a:rPr>
              <a:t>FUNCIONES</a:t>
            </a:r>
          </a:p>
        </p:txBody>
      </p:sp>
      <p:sp>
        <p:nvSpPr>
          <p:cNvPr id="4" name="3 Rectángulo"/>
          <p:cNvSpPr/>
          <p:nvPr/>
        </p:nvSpPr>
        <p:spPr>
          <a:xfrm>
            <a:off x="202185" y="1157843"/>
            <a:ext cx="3351794" cy="830997"/>
          </a:xfrm>
          <a:prstGeom prst="rect">
            <a:avLst/>
          </a:prstGeom>
        </p:spPr>
        <p:txBody>
          <a:bodyPr wrap="square">
            <a:spAutoFit/>
          </a:bodyPr>
          <a:lstStyle/>
          <a:p>
            <a:pPr algn="ctr"/>
            <a:r>
              <a:rPr lang="es-CO" sz="1600" b="1" dirty="0">
                <a:solidFill>
                  <a:schemeClr val="tx2"/>
                </a:solidFill>
                <a:latin typeface="Arial" panose="020B0604020202020204" pitchFamily="34" charset="0"/>
                <a:cs typeface="Arial" panose="020B0604020202020204" pitchFamily="34" charset="0"/>
              </a:rPr>
              <a:t>La Aerocivil como autoridad aeronáutica y proveedor de servicios tiene las funciones de:</a:t>
            </a:r>
          </a:p>
        </p:txBody>
      </p:sp>
      <p:grpSp>
        <p:nvGrpSpPr>
          <p:cNvPr id="74" name="73 Grupo"/>
          <p:cNvGrpSpPr/>
          <p:nvPr/>
        </p:nvGrpSpPr>
        <p:grpSpPr>
          <a:xfrm>
            <a:off x="1619672" y="835325"/>
            <a:ext cx="5671520" cy="4249859"/>
            <a:chOff x="1864099" y="1558717"/>
            <a:chExt cx="5423297" cy="4063857"/>
          </a:xfrm>
        </p:grpSpPr>
        <p:sp>
          <p:nvSpPr>
            <p:cNvPr id="75" name="74 Forma libre"/>
            <p:cNvSpPr/>
            <p:nvPr/>
          </p:nvSpPr>
          <p:spPr>
            <a:xfrm>
              <a:off x="4255772" y="1558717"/>
              <a:ext cx="1310631" cy="1506472"/>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284250" tIns="314769" rIns="284251" bIns="314768" numCol="1" spcCol="1270" anchor="ctr" anchorCtr="0">
              <a:noAutofit/>
            </a:bodyPr>
            <a:lstStyle/>
            <a:p>
              <a:pPr lvl="0" algn="ctr" defTabSz="933450">
                <a:lnSpc>
                  <a:spcPct val="90000"/>
                </a:lnSpc>
                <a:spcBef>
                  <a:spcPct val="0"/>
                </a:spcBef>
                <a:spcAft>
                  <a:spcPct val="35000"/>
                </a:spcAft>
              </a:pPr>
              <a:endParaRPr lang="es-CO" sz="2100" kern="1200"/>
            </a:p>
          </p:txBody>
        </p:sp>
        <p:sp>
          <p:nvSpPr>
            <p:cNvPr id="76" name="75 Forma libre"/>
            <p:cNvSpPr/>
            <p:nvPr/>
          </p:nvSpPr>
          <p:spPr>
            <a:xfrm>
              <a:off x="5606174" y="1860011"/>
              <a:ext cx="1681222" cy="903882"/>
            </a:xfrm>
            <a:custGeom>
              <a:avLst/>
              <a:gdLst>
                <a:gd name="connsiteX0" fmla="*/ 0 w 1681222"/>
                <a:gd name="connsiteY0" fmla="*/ 0 h 903882"/>
                <a:gd name="connsiteX1" fmla="*/ 1681222 w 1681222"/>
                <a:gd name="connsiteY1" fmla="*/ 0 h 903882"/>
                <a:gd name="connsiteX2" fmla="*/ 1681222 w 1681222"/>
                <a:gd name="connsiteY2" fmla="*/ 903882 h 903882"/>
                <a:gd name="connsiteX3" fmla="*/ 0 w 1681222"/>
                <a:gd name="connsiteY3" fmla="*/ 903882 h 903882"/>
                <a:gd name="connsiteX4" fmla="*/ 0 w 1681222"/>
                <a:gd name="connsiteY4" fmla="*/ 0 h 90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222" h="903882">
                  <a:moveTo>
                    <a:pt x="0" y="0"/>
                  </a:moveTo>
                  <a:lnTo>
                    <a:pt x="1681222" y="0"/>
                  </a:lnTo>
                  <a:lnTo>
                    <a:pt x="1681222" y="903882"/>
                  </a:lnTo>
                  <a:lnTo>
                    <a:pt x="0" y="90388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endParaRPr lang="es-CO" sz="3600" kern="1200"/>
            </a:p>
          </p:txBody>
        </p:sp>
        <p:sp>
          <p:nvSpPr>
            <p:cNvPr id="78" name="77 Forma libre"/>
            <p:cNvSpPr/>
            <p:nvPr/>
          </p:nvSpPr>
          <p:spPr>
            <a:xfrm>
              <a:off x="3545320" y="2837409"/>
              <a:ext cx="1310631" cy="1506472"/>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chemeClr val="accent5">
                <a:lumMod val="7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284250" tIns="314769" rIns="284251" bIns="314768" numCol="1" spcCol="1270" anchor="ctr" anchorCtr="0">
              <a:noAutofit/>
            </a:bodyPr>
            <a:lstStyle/>
            <a:p>
              <a:pPr lvl="0" algn="ctr" defTabSz="933450">
                <a:lnSpc>
                  <a:spcPct val="90000"/>
                </a:lnSpc>
                <a:spcBef>
                  <a:spcPct val="0"/>
                </a:spcBef>
                <a:spcAft>
                  <a:spcPct val="35000"/>
                </a:spcAft>
              </a:pPr>
              <a:endParaRPr lang="es-CO" sz="2100" kern="1200"/>
            </a:p>
          </p:txBody>
        </p:sp>
        <p:sp>
          <p:nvSpPr>
            <p:cNvPr id="79" name="78 Forma libre"/>
            <p:cNvSpPr/>
            <p:nvPr/>
          </p:nvSpPr>
          <p:spPr>
            <a:xfrm>
              <a:off x="1864099" y="3138704"/>
              <a:ext cx="1626989" cy="903882"/>
            </a:xfrm>
            <a:custGeom>
              <a:avLst/>
              <a:gdLst>
                <a:gd name="connsiteX0" fmla="*/ 0 w 1626989"/>
                <a:gd name="connsiteY0" fmla="*/ 0 h 903882"/>
                <a:gd name="connsiteX1" fmla="*/ 1626989 w 1626989"/>
                <a:gd name="connsiteY1" fmla="*/ 0 h 903882"/>
                <a:gd name="connsiteX2" fmla="*/ 1626989 w 1626989"/>
                <a:gd name="connsiteY2" fmla="*/ 903882 h 903882"/>
                <a:gd name="connsiteX3" fmla="*/ 0 w 1626989"/>
                <a:gd name="connsiteY3" fmla="*/ 903882 h 903882"/>
                <a:gd name="connsiteX4" fmla="*/ 0 w 1626989"/>
                <a:gd name="connsiteY4" fmla="*/ 0 h 90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989" h="903882">
                  <a:moveTo>
                    <a:pt x="0" y="0"/>
                  </a:moveTo>
                  <a:lnTo>
                    <a:pt x="1626989" y="0"/>
                  </a:lnTo>
                  <a:lnTo>
                    <a:pt x="1626989" y="903882"/>
                  </a:lnTo>
                  <a:lnTo>
                    <a:pt x="0" y="90388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137160" rIns="137160" bIns="137160" numCol="1" spcCol="1270" anchor="ctr" anchorCtr="0">
              <a:noAutofit/>
            </a:bodyPr>
            <a:lstStyle/>
            <a:p>
              <a:pPr lvl="0" algn="r" defTabSz="1600200">
                <a:lnSpc>
                  <a:spcPct val="90000"/>
                </a:lnSpc>
                <a:spcBef>
                  <a:spcPct val="0"/>
                </a:spcBef>
                <a:spcAft>
                  <a:spcPct val="35000"/>
                </a:spcAft>
              </a:pPr>
              <a:endParaRPr lang="es-CO" sz="3600" kern="1200"/>
            </a:p>
          </p:txBody>
        </p:sp>
        <p:sp>
          <p:nvSpPr>
            <p:cNvPr id="80" name="79 Forma libre"/>
            <p:cNvSpPr/>
            <p:nvPr/>
          </p:nvSpPr>
          <p:spPr>
            <a:xfrm>
              <a:off x="4960801" y="2837409"/>
              <a:ext cx="1310631" cy="1506472"/>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204240" tIns="234759" rIns="204241" bIns="234758" numCol="1" spcCol="1270" anchor="ctr" anchorCtr="0">
              <a:noAutofit/>
            </a:bodyPr>
            <a:lstStyle/>
            <a:p>
              <a:pPr lvl="0" algn="ctr" defTabSz="1600200">
                <a:lnSpc>
                  <a:spcPct val="90000"/>
                </a:lnSpc>
                <a:spcBef>
                  <a:spcPct val="0"/>
                </a:spcBef>
                <a:spcAft>
                  <a:spcPct val="35000"/>
                </a:spcAft>
              </a:pPr>
              <a:endParaRPr lang="es-CO" sz="3600" kern="1200"/>
            </a:p>
          </p:txBody>
        </p:sp>
        <p:sp>
          <p:nvSpPr>
            <p:cNvPr id="81" name="80 Forma libre"/>
            <p:cNvSpPr/>
            <p:nvPr/>
          </p:nvSpPr>
          <p:spPr>
            <a:xfrm>
              <a:off x="5670021" y="4116102"/>
              <a:ext cx="1310631" cy="1506472"/>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chemeClr val="accent6">
                <a:lumMod val="7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spcFirstLastPara="0" vert="horz" wrap="square" lIns="284250" tIns="314769" rIns="284251" bIns="314768" numCol="1" spcCol="1270" anchor="ctr" anchorCtr="0">
              <a:noAutofit/>
            </a:bodyPr>
            <a:lstStyle/>
            <a:p>
              <a:pPr lvl="0" algn="ctr" defTabSz="933450">
                <a:lnSpc>
                  <a:spcPct val="90000"/>
                </a:lnSpc>
                <a:spcBef>
                  <a:spcPct val="0"/>
                </a:spcBef>
                <a:spcAft>
                  <a:spcPct val="35000"/>
                </a:spcAft>
              </a:pPr>
              <a:endParaRPr lang="es-CO" sz="2100" kern="1200"/>
            </a:p>
          </p:txBody>
        </p:sp>
        <p:sp>
          <p:nvSpPr>
            <p:cNvPr id="82" name="81 Forma libre"/>
            <p:cNvSpPr/>
            <p:nvPr/>
          </p:nvSpPr>
          <p:spPr>
            <a:xfrm>
              <a:off x="5606174" y="4417397"/>
              <a:ext cx="1681222" cy="903882"/>
            </a:xfrm>
            <a:custGeom>
              <a:avLst/>
              <a:gdLst>
                <a:gd name="connsiteX0" fmla="*/ 0 w 1681222"/>
                <a:gd name="connsiteY0" fmla="*/ 0 h 903882"/>
                <a:gd name="connsiteX1" fmla="*/ 1681222 w 1681222"/>
                <a:gd name="connsiteY1" fmla="*/ 0 h 903882"/>
                <a:gd name="connsiteX2" fmla="*/ 1681222 w 1681222"/>
                <a:gd name="connsiteY2" fmla="*/ 903882 h 903882"/>
                <a:gd name="connsiteX3" fmla="*/ 0 w 1681222"/>
                <a:gd name="connsiteY3" fmla="*/ 903882 h 903882"/>
                <a:gd name="connsiteX4" fmla="*/ 0 w 1681222"/>
                <a:gd name="connsiteY4" fmla="*/ 0 h 90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222" h="903882">
                  <a:moveTo>
                    <a:pt x="0" y="0"/>
                  </a:moveTo>
                  <a:lnTo>
                    <a:pt x="1681222" y="0"/>
                  </a:lnTo>
                  <a:lnTo>
                    <a:pt x="1681222" y="903882"/>
                  </a:lnTo>
                  <a:lnTo>
                    <a:pt x="0" y="90388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endParaRPr lang="es-CO" sz="3600" kern="1200"/>
            </a:p>
          </p:txBody>
        </p:sp>
      </p:grpSp>
      <p:sp>
        <p:nvSpPr>
          <p:cNvPr id="71" name="70 Rectángulo"/>
          <p:cNvSpPr/>
          <p:nvPr/>
        </p:nvSpPr>
        <p:spPr>
          <a:xfrm>
            <a:off x="4183702" y="1395962"/>
            <a:ext cx="1324402" cy="318036"/>
          </a:xfrm>
          <a:prstGeom prst="rect">
            <a:avLst/>
          </a:prstGeom>
        </p:spPr>
        <p:txBody>
          <a:bodyPr wrap="none">
            <a:spAutoFit/>
          </a:bodyPr>
          <a:lstStyle/>
          <a:p>
            <a:pPr lvl="0"/>
            <a:r>
              <a:rPr lang="es-CO" sz="2200" b="1" baseline="-25000" dirty="0">
                <a:solidFill>
                  <a:schemeClr val="bg1"/>
                </a:solidFill>
                <a:latin typeface="Arial" pitchFamily="34" charset="0"/>
                <a:cs typeface="Arial" pitchFamily="34" charset="0"/>
              </a:rPr>
              <a:t>Reglamentar</a:t>
            </a:r>
            <a:endParaRPr lang="es-ES" sz="2200" b="1" baseline="-25000" dirty="0">
              <a:solidFill>
                <a:schemeClr val="bg1"/>
              </a:solidFill>
              <a:latin typeface="Arial" pitchFamily="34" charset="0"/>
              <a:cs typeface="Arial" pitchFamily="34" charset="0"/>
            </a:endParaRPr>
          </a:p>
        </p:txBody>
      </p:sp>
      <p:sp>
        <p:nvSpPr>
          <p:cNvPr id="70" name="69 Rectángulo"/>
          <p:cNvSpPr/>
          <p:nvPr/>
        </p:nvSpPr>
        <p:spPr>
          <a:xfrm>
            <a:off x="5148064" y="1182260"/>
            <a:ext cx="3744416" cy="861774"/>
          </a:xfrm>
          <a:prstGeom prst="rect">
            <a:avLst/>
          </a:prstGeom>
        </p:spPr>
        <p:txBody>
          <a:bodyPr wrap="square">
            <a:spAutoFit/>
          </a:bodyPr>
          <a:lstStyle/>
          <a:p>
            <a:pPr lvl="1"/>
            <a:r>
              <a:rPr lang="es-CO" sz="1000" dirty="0">
                <a:latin typeface="Arial" pitchFamily="34" charset="0"/>
                <a:cs typeface="Arial" pitchFamily="34" charset="0"/>
              </a:rPr>
              <a:t>Disposiciones necesarias para que toda aeronave civil matriculada en Colombia o explotada por un explotador cuya oficina principal o residencia permanente se encuentre en su territorio, tenga la obligación de acatar dicha orden</a:t>
            </a:r>
            <a:endParaRPr lang="es-ES" sz="1000" dirty="0">
              <a:latin typeface="Arial" pitchFamily="34" charset="0"/>
              <a:cs typeface="Arial" pitchFamily="34" charset="0"/>
            </a:endParaRPr>
          </a:p>
        </p:txBody>
      </p:sp>
      <p:sp>
        <p:nvSpPr>
          <p:cNvPr id="85" name="84 Rectángulo"/>
          <p:cNvSpPr/>
          <p:nvPr/>
        </p:nvSpPr>
        <p:spPr>
          <a:xfrm>
            <a:off x="3495810" y="2692106"/>
            <a:ext cx="1234633" cy="379591"/>
          </a:xfrm>
          <a:prstGeom prst="rect">
            <a:avLst/>
          </a:prstGeom>
        </p:spPr>
        <p:txBody>
          <a:bodyPr wrap="none">
            <a:spAutoFit/>
          </a:bodyPr>
          <a:lstStyle/>
          <a:p>
            <a:pPr lvl="0"/>
            <a:r>
              <a:rPr lang="es-CO" sz="2800" b="1" baseline="-25000" dirty="0">
                <a:solidFill>
                  <a:schemeClr val="bg1"/>
                </a:solidFill>
                <a:latin typeface="Arial" pitchFamily="34" charset="0"/>
                <a:cs typeface="Arial" pitchFamily="34" charset="0"/>
              </a:rPr>
              <a:t>Certificar</a:t>
            </a:r>
            <a:endParaRPr lang="es-ES" sz="2800" b="1" baseline="-25000" dirty="0">
              <a:solidFill>
                <a:schemeClr val="bg1"/>
              </a:solidFill>
              <a:latin typeface="Arial" pitchFamily="34" charset="0"/>
              <a:cs typeface="Arial" pitchFamily="34" charset="0"/>
            </a:endParaRPr>
          </a:p>
        </p:txBody>
      </p:sp>
      <p:sp>
        <p:nvSpPr>
          <p:cNvPr id="87" name="86 Rectángulo"/>
          <p:cNvSpPr/>
          <p:nvPr/>
        </p:nvSpPr>
        <p:spPr>
          <a:xfrm>
            <a:off x="179512" y="2548090"/>
            <a:ext cx="2952328" cy="884791"/>
          </a:xfrm>
          <a:prstGeom prst="rect">
            <a:avLst/>
          </a:prstGeom>
        </p:spPr>
        <p:txBody>
          <a:bodyPr wrap="square">
            <a:spAutoFit/>
          </a:bodyPr>
          <a:lstStyle/>
          <a:p>
            <a:pPr lvl="0"/>
            <a:r>
              <a:rPr lang="es-CO" sz="1000" dirty="0">
                <a:latin typeface="Arial" pitchFamily="34" charset="0"/>
                <a:cs typeface="Arial" pitchFamily="34" charset="0"/>
              </a:rPr>
              <a:t>La Entidad entrega certificaciones, licencias a las aeronaves y al personal dedicado a la navegación aérea, autorizaciones y aprobaciones para desempeñar las actividades aeronáuticas pertinentes</a:t>
            </a:r>
          </a:p>
        </p:txBody>
      </p:sp>
      <p:sp>
        <p:nvSpPr>
          <p:cNvPr id="88" name="87 Rectángulo"/>
          <p:cNvSpPr/>
          <p:nvPr/>
        </p:nvSpPr>
        <p:spPr>
          <a:xfrm>
            <a:off x="5102424" y="2692106"/>
            <a:ext cx="909736" cy="379591"/>
          </a:xfrm>
          <a:prstGeom prst="rect">
            <a:avLst/>
          </a:prstGeom>
        </p:spPr>
        <p:txBody>
          <a:bodyPr wrap="none">
            <a:spAutoFit/>
          </a:bodyPr>
          <a:lstStyle/>
          <a:p>
            <a:pPr lvl="0"/>
            <a:r>
              <a:rPr lang="es-CO" sz="2800" b="1" baseline="-25000" dirty="0">
                <a:solidFill>
                  <a:schemeClr val="bg1"/>
                </a:solidFill>
                <a:latin typeface="Arial" pitchFamily="34" charset="0"/>
                <a:cs typeface="Arial" pitchFamily="34" charset="0"/>
              </a:rPr>
              <a:t>Vigilar</a:t>
            </a:r>
            <a:endParaRPr lang="es-ES" sz="2800" b="1" baseline="-25000" dirty="0">
              <a:solidFill>
                <a:schemeClr val="bg1"/>
              </a:solidFill>
              <a:latin typeface="Arial" pitchFamily="34" charset="0"/>
              <a:cs typeface="Arial" pitchFamily="34" charset="0"/>
            </a:endParaRPr>
          </a:p>
        </p:txBody>
      </p:sp>
      <p:sp>
        <p:nvSpPr>
          <p:cNvPr id="90" name="89 Rectángulo"/>
          <p:cNvSpPr/>
          <p:nvPr/>
        </p:nvSpPr>
        <p:spPr>
          <a:xfrm>
            <a:off x="6372200" y="2637219"/>
            <a:ext cx="2682555" cy="738664"/>
          </a:xfrm>
          <a:prstGeom prst="rect">
            <a:avLst/>
          </a:prstGeom>
        </p:spPr>
        <p:txBody>
          <a:bodyPr wrap="square">
            <a:spAutoFit/>
          </a:bodyPr>
          <a:lstStyle/>
          <a:p>
            <a:pPr lvl="0"/>
            <a:r>
              <a:rPr lang="es-CO" sz="1050" dirty="0">
                <a:latin typeface="Arial" pitchFamily="34" charset="0"/>
                <a:cs typeface="Arial" pitchFamily="34" charset="0"/>
              </a:rPr>
              <a:t>Garantizar que se mantienen las normas requeridas en las operaciones para ofrecer al público un servicio de transporte aéreo comercial seguro y fiable</a:t>
            </a:r>
          </a:p>
        </p:txBody>
      </p:sp>
      <p:sp>
        <p:nvSpPr>
          <p:cNvPr id="91" name="90 Rectángulo"/>
          <p:cNvSpPr/>
          <p:nvPr/>
        </p:nvSpPr>
        <p:spPr>
          <a:xfrm>
            <a:off x="5629976" y="3945858"/>
            <a:ext cx="1340432" cy="666849"/>
          </a:xfrm>
          <a:prstGeom prst="rect">
            <a:avLst/>
          </a:prstGeom>
        </p:spPr>
        <p:txBody>
          <a:bodyPr wrap="none">
            <a:spAutoFit/>
          </a:bodyPr>
          <a:lstStyle/>
          <a:p>
            <a:pPr lvl="0" algn="ctr"/>
            <a:r>
              <a:rPr lang="es-CO" sz="2800" b="1" baseline="-25000" dirty="0">
                <a:solidFill>
                  <a:schemeClr val="bg1"/>
                </a:solidFill>
                <a:latin typeface="Arial" pitchFamily="34" charset="0"/>
                <a:cs typeface="Arial" pitchFamily="34" charset="0"/>
              </a:rPr>
              <a:t>Sancionar</a:t>
            </a:r>
          </a:p>
          <a:p>
            <a:pPr lvl="0" algn="ctr"/>
            <a:r>
              <a:rPr lang="es-CO" sz="2800" b="1" baseline="-25000" dirty="0">
                <a:solidFill>
                  <a:schemeClr val="bg1"/>
                </a:solidFill>
                <a:latin typeface="Arial" pitchFamily="34" charset="0"/>
                <a:cs typeface="Arial" pitchFamily="34" charset="0"/>
              </a:rPr>
              <a:t>y</a:t>
            </a:r>
            <a:endParaRPr lang="es-ES" sz="2800" b="1" baseline="-25000" dirty="0">
              <a:solidFill>
                <a:schemeClr val="bg1"/>
              </a:solidFill>
              <a:latin typeface="Arial" pitchFamily="34" charset="0"/>
              <a:cs typeface="Arial" pitchFamily="34" charset="0"/>
            </a:endParaRPr>
          </a:p>
        </p:txBody>
      </p:sp>
      <p:sp>
        <p:nvSpPr>
          <p:cNvPr id="93" name="92 Rectángulo"/>
          <p:cNvSpPr/>
          <p:nvPr/>
        </p:nvSpPr>
        <p:spPr>
          <a:xfrm>
            <a:off x="179512" y="3861048"/>
            <a:ext cx="5112568" cy="861774"/>
          </a:xfrm>
          <a:prstGeom prst="rect">
            <a:avLst/>
          </a:prstGeom>
        </p:spPr>
        <p:txBody>
          <a:bodyPr wrap="square">
            <a:spAutoFit/>
          </a:bodyPr>
          <a:lstStyle/>
          <a:p>
            <a:pPr lvl="0"/>
            <a:r>
              <a:rPr lang="es-CO" sz="1000" dirty="0">
                <a:latin typeface="Arial" pitchFamily="34" charset="0"/>
                <a:cs typeface="Arial" pitchFamily="34" charset="0"/>
              </a:rPr>
              <a:t>La Entidad establece plazos para completar medidas correctivas e iniciar el seguimiento apropiado para determinar la eficacia de las mismas.</a:t>
            </a:r>
          </a:p>
          <a:p>
            <a:pPr lvl="0"/>
            <a:r>
              <a:rPr lang="es-CO" sz="1000" dirty="0">
                <a:latin typeface="Arial" pitchFamily="34" charset="0"/>
                <a:cs typeface="Arial" pitchFamily="34" charset="0"/>
              </a:rPr>
              <a:t>Si el titular de la licencia, habilitación, certificado o aprobación no corrige la deficiencia en el plazo dado es necesario suspender o revocar las atribuciones del titular de la licencia, habilitación, certificado o aprobación. (Fuente: Doc. 9734 de OACI)</a:t>
            </a:r>
            <a:endParaRPr lang="es-ES" sz="1000" dirty="0">
              <a:latin typeface="Arial" pitchFamily="34" charset="0"/>
              <a:cs typeface="Arial" pitchFamily="34" charset="0"/>
            </a:endParaRPr>
          </a:p>
        </p:txBody>
      </p:sp>
      <p:sp>
        <p:nvSpPr>
          <p:cNvPr id="96" name="95 Rectángulo"/>
          <p:cNvSpPr/>
          <p:nvPr/>
        </p:nvSpPr>
        <p:spPr>
          <a:xfrm>
            <a:off x="7020272" y="3894147"/>
            <a:ext cx="2084390" cy="830997"/>
          </a:xfrm>
          <a:prstGeom prst="rect">
            <a:avLst/>
          </a:prstGeom>
        </p:spPr>
        <p:txBody>
          <a:bodyPr wrap="square">
            <a:spAutoFit/>
          </a:bodyPr>
          <a:lstStyle/>
          <a:p>
            <a:pPr lvl="0" algn="ctr"/>
            <a:r>
              <a:rPr lang="es-CO" sz="1600" b="1" dirty="0">
                <a:solidFill>
                  <a:schemeClr val="bg1"/>
                </a:solidFill>
                <a:latin typeface="Arial" pitchFamily="34" charset="0"/>
                <a:cs typeface="Arial" pitchFamily="34" charset="0"/>
              </a:rPr>
              <a:t>Realizar investigación de accidentes aéreos</a:t>
            </a:r>
            <a:endParaRPr lang="es-ES" sz="1600" b="1" dirty="0">
              <a:solidFill>
                <a:schemeClr val="bg1"/>
              </a:solidFill>
              <a:latin typeface="Arial" pitchFamily="34" charset="0"/>
              <a:cs typeface="Arial" pitchFamily="34" charset="0"/>
            </a:endParaRPr>
          </a:p>
        </p:txBody>
      </p:sp>
      <p:pic>
        <p:nvPicPr>
          <p:cNvPr id="99" name="98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84075" y="4848241"/>
            <a:ext cx="785450" cy="885015"/>
          </a:xfrm>
          <a:prstGeom prst="rect">
            <a:avLst/>
          </a:prstGeom>
        </p:spPr>
      </p:pic>
    </p:spTree>
    <p:extLst>
      <p:ext uri="{BB962C8B-B14F-4D97-AF65-F5344CB8AC3E}">
        <p14:creationId xmlns:p14="http://schemas.microsoft.com/office/powerpoint/2010/main" val="494400948"/>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a:stretch>
        </a:blipFill>
        <a:effectLst/>
      </p:bgPr>
    </p:bg>
    <p:spTree>
      <p:nvGrpSpPr>
        <p:cNvPr id="1" name=""/>
        <p:cNvGrpSpPr/>
        <p:nvPr/>
      </p:nvGrpSpPr>
      <p:grpSpPr>
        <a:xfrm>
          <a:off x="0" y="0"/>
          <a:ext cx="0" cy="0"/>
          <a:chOff x="0" y="0"/>
          <a:chExt cx="0" cy="0"/>
        </a:xfrm>
      </p:grpSpPr>
      <p:pic>
        <p:nvPicPr>
          <p:cNvPr id="97" name="96 Imagen"/>
          <p:cNvPicPr>
            <a:picLocks noChangeAspect="1"/>
          </p:cNvPicPr>
          <p:nvPr/>
        </p:nvPicPr>
        <p:blipFill>
          <a:blip r:embed="rId4" cstate="print">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4560894" y="4903792"/>
            <a:ext cx="1052736" cy="1052736"/>
          </a:xfrm>
          <a:prstGeom prst="rect">
            <a:avLst/>
          </a:prstGeom>
        </p:spPr>
      </p:pic>
      <p:sp>
        <p:nvSpPr>
          <p:cNvPr id="94" name="93 Forma libre"/>
          <p:cNvSpPr/>
          <p:nvPr/>
        </p:nvSpPr>
        <p:spPr>
          <a:xfrm>
            <a:off x="6302152" y="4212433"/>
            <a:ext cx="2608300" cy="766703"/>
          </a:xfrm>
          <a:custGeom>
            <a:avLst/>
            <a:gdLst>
              <a:gd name="connsiteX0" fmla="*/ 0 w 1326421"/>
              <a:gd name="connsiteY0" fmla="*/ 0 h 425762"/>
              <a:gd name="connsiteX1" fmla="*/ 1326421 w 1326421"/>
              <a:gd name="connsiteY1" fmla="*/ 0 h 425762"/>
              <a:gd name="connsiteX2" fmla="*/ 1326421 w 1326421"/>
              <a:gd name="connsiteY2" fmla="*/ 425762 h 425762"/>
              <a:gd name="connsiteX3" fmla="*/ 0 w 1326421"/>
              <a:gd name="connsiteY3" fmla="*/ 425762 h 425762"/>
              <a:gd name="connsiteX4" fmla="*/ 0 w 1326421"/>
              <a:gd name="connsiteY4" fmla="*/ 0 h 425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6421" h="425762">
                <a:moveTo>
                  <a:pt x="0" y="0"/>
                </a:moveTo>
                <a:lnTo>
                  <a:pt x="1326421" y="0"/>
                </a:lnTo>
                <a:lnTo>
                  <a:pt x="1326421" y="425762"/>
                </a:lnTo>
                <a:lnTo>
                  <a:pt x="0" y="425762"/>
                </a:lnTo>
                <a:lnTo>
                  <a:pt x="0" y="0"/>
                </a:lnTo>
                <a:close/>
              </a:path>
            </a:pathLst>
          </a:custGeom>
          <a:solidFill>
            <a:schemeClr val="tx2">
              <a:lumMod val="40000"/>
              <a:lumOff val="60000"/>
            </a:schemeClr>
          </a:solidFill>
          <a:ln>
            <a:noFill/>
          </a:ln>
          <a:scene3d>
            <a:camera prst="orthographicFront"/>
            <a:lightRig rig="flat" dir="t"/>
          </a:scene3d>
          <a:sp3d prstMaterial="plastic">
            <a:bevelT w="120900" h="88900"/>
            <a:bevelB w="88900" h="31750" prst="angle"/>
          </a:sp3d>
        </p:spPr>
        <p:style>
          <a:lnRef idx="1">
            <a:schemeClr val="accent4">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87630" tIns="0" rIns="421532" bIns="0" numCol="1" spcCol="1270" anchor="ctr" anchorCtr="0">
            <a:noAutofit/>
          </a:bodyPr>
          <a:lstStyle/>
          <a:p>
            <a:pPr lvl="0" algn="l" defTabSz="1022350">
              <a:lnSpc>
                <a:spcPct val="90000"/>
              </a:lnSpc>
              <a:spcBef>
                <a:spcPct val="0"/>
              </a:spcBef>
              <a:spcAft>
                <a:spcPct val="35000"/>
              </a:spcAft>
            </a:pPr>
            <a:endParaRPr lang="es-CO" sz="2300" kern="1200" dirty="0"/>
          </a:p>
        </p:txBody>
      </p:sp>
      <p:sp>
        <p:nvSpPr>
          <p:cNvPr id="63" name="62 Forma libre"/>
          <p:cNvSpPr/>
          <p:nvPr/>
        </p:nvSpPr>
        <p:spPr>
          <a:xfrm>
            <a:off x="4786585" y="4212433"/>
            <a:ext cx="1709276" cy="766703"/>
          </a:xfrm>
          <a:custGeom>
            <a:avLst/>
            <a:gdLst>
              <a:gd name="connsiteX0" fmla="*/ 0 w 1326421"/>
              <a:gd name="connsiteY0" fmla="*/ 0 h 425762"/>
              <a:gd name="connsiteX1" fmla="*/ 1326421 w 1326421"/>
              <a:gd name="connsiteY1" fmla="*/ 0 h 425762"/>
              <a:gd name="connsiteX2" fmla="*/ 1326421 w 1326421"/>
              <a:gd name="connsiteY2" fmla="*/ 425762 h 425762"/>
              <a:gd name="connsiteX3" fmla="*/ 0 w 1326421"/>
              <a:gd name="connsiteY3" fmla="*/ 425762 h 425762"/>
              <a:gd name="connsiteX4" fmla="*/ 0 w 1326421"/>
              <a:gd name="connsiteY4" fmla="*/ 0 h 425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6421" h="425762">
                <a:moveTo>
                  <a:pt x="0" y="0"/>
                </a:moveTo>
                <a:lnTo>
                  <a:pt x="1326421" y="0"/>
                </a:lnTo>
                <a:lnTo>
                  <a:pt x="1326421" y="425762"/>
                </a:lnTo>
                <a:lnTo>
                  <a:pt x="0" y="425762"/>
                </a:lnTo>
                <a:lnTo>
                  <a:pt x="0" y="0"/>
                </a:lnTo>
                <a:close/>
              </a:path>
            </a:pathLst>
          </a:custGeom>
          <a:effectLst>
            <a:outerShdw blurRad="50800" dist="38100" dir="5400000" algn="t" rotWithShape="0">
              <a:prstClr val="black">
                <a:alpha val="40000"/>
              </a:prstClr>
            </a:outerShdw>
          </a:effectLst>
          <a:scene3d>
            <a:camera prst="orthographicFront"/>
            <a:lightRig rig="flat" dir="t"/>
          </a:scene3d>
          <a:sp3d prstMaterial="plastic">
            <a:bevelT w="120900" h="88900"/>
            <a:bevelB w="88900" h="31750" prst="angle"/>
          </a:sp3d>
        </p:spPr>
        <p:style>
          <a:lnRef idx="1">
            <a:schemeClr val="accent4">
              <a:hueOff val="-2232385"/>
              <a:satOff val="13449"/>
              <a:lumOff val="1078"/>
              <a:alphaOff val="0"/>
            </a:schemeClr>
          </a:lnRef>
          <a:fillRef idx="3">
            <a:schemeClr val="accent4">
              <a:hueOff val="-2232385"/>
              <a:satOff val="13449"/>
              <a:lumOff val="1078"/>
              <a:alphaOff val="0"/>
            </a:schemeClr>
          </a:fillRef>
          <a:effectRef idx="2">
            <a:schemeClr val="accent4">
              <a:hueOff val="-2232385"/>
              <a:satOff val="13449"/>
              <a:lumOff val="1078"/>
              <a:alphaOff val="0"/>
            </a:schemeClr>
          </a:effectRef>
          <a:fontRef idx="minor">
            <a:schemeClr val="lt1"/>
          </a:fontRef>
        </p:style>
        <p:txBody>
          <a:bodyPr spcFirstLastPara="0" vert="horz" wrap="square" lIns="114300" tIns="0" rIns="430422" bIns="0" numCol="1" spcCol="1270" anchor="ctr" anchorCtr="0">
            <a:noAutofit/>
          </a:bodyPr>
          <a:lstStyle/>
          <a:p>
            <a:pPr lvl="0" algn="l" defTabSz="1333500">
              <a:lnSpc>
                <a:spcPct val="90000"/>
              </a:lnSpc>
              <a:spcBef>
                <a:spcPct val="0"/>
              </a:spcBef>
              <a:spcAft>
                <a:spcPct val="35000"/>
              </a:spcAft>
            </a:pPr>
            <a:endParaRPr lang="es-CO" sz="3000" kern="1200"/>
          </a:p>
        </p:txBody>
      </p:sp>
      <p:sp>
        <p:nvSpPr>
          <p:cNvPr id="93" name="92 Forma libre"/>
          <p:cNvSpPr/>
          <p:nvPr/>
        </p:nvSpPr>
        <p:spPr>
          <a:xfrm>
            <a:off x="6302152" y="3380600"/>
            <a:ext cx="2631112" cy="831834"/>
          </a:xfrm>
          <a:custGeom>
            <a:avLst/>
            <a:gdLst>
              <a:gd name="connsiteX0" fmla="*/ 0 w 1326421"/>
              <a:gd name="connsiteY0" fmla="*/ 0 h 425762"/>
              <a:gd name="connsiteX1" fmla="*/ 1326421 w 1326421"/>
              <a:gd name="connsiteY1" fmla="*/ 0 h 425762"/>
              <a:gd name="connsiteX2" fmla="*/ 1326421 w 1326421"/>
              <a:gd name="connsiteY2" fmla="*/ 425762 h 425762"/>
              <a:gd name="connsiteX3" fmla="*/ 0 w 1326421"/>
              <a:gd name="connsiteY3" fmla="*/ 425762 h 425762"/>
              <a:gd name="connsiteX4" fmla="*/ 0 w 1326421"/>
              <a:gd name="connsiteY4" fmla="*/ 0 h 425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6421" h="425762">
                <a:moveTo>
                  <a:pt x="0" y="0"/>
                </a:moveTo>
                <a:lnTo>
                  <a:pt x="1326421" y="0"/>
                </a:lnTo>
                <a:lnTo>
                  <a:pt x="1326421" y="425762"/>
                </a:lnTo>
                <a:lnTo>
                  <a:pt x="0" y="425762"/>
                </a:lnTo>
                <a:lnTo>
                  <a:pt x="0" y="0"/>
                </a:lnTo>
                <a:close/>
              </a:path>
            </a:pathLst>
          </a:custGeom>
          <a:solidFill>
            <a:schemeClr val="accent1">
              <a:lumMod val="40000"/>
              <a:lumOff val="60000"/>
            </a:schemeClr>
          </a:solidFill>
          <a:ln>
            <a:noFill/>
          </a:ln>
          <a:scene3d>
            <a:camera prst="orthographicFront"/>
            <a:lightRig rig="flat" dir="t"/>
          </a:scene3d>
          <a:sp3d prstMaterial="plastic">
            <a:bevelT w="120900" h="88900"/>
            <a:bevelB w="88900" h="31750" prst="angle"/>
          </a:sp3d>
        </p:spPr>
        <p:style>
          <a:lnRef idx="1">
            <a:schemeClr val="accent4">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87630" tIns="0" rIns="421532" bIns="0" numCol="1" spcCol="1270" anchor="ctr" anchorCtr="0">
            <a:noAutofit/>
          </a:bodyPr>
          <a:lstStyle/>
          <a:p>
            <a:pPr lvl="0" algn="l" defTabSz="1022350">
              <a:lnSpc>
                <a:spcPct val="90000"/>
              </a:lnSpc>
              <a:spcBef>
                <a:spcPct val="0"/>
              </a:spcBef>
              <a:spcAft>
                <a:spcPct val="35000"/>
              </a:spcAft>
            </a:pPr>
            <a:endParaRPr lang="es-CO" sz="2300" kern="1200" dirty="0"/>
          </a:p>
        </p:txBody>
      </p:sp>
      <p:sp>
        <p:nvSpPr>
          <p:cNvPr id="86" name="85 Forma libre"/>
          <p:cNvSpPr/>
          <p:nvPr/>
        </p:nvSpPr>
        <p:spPr>
          <a:xfrm>
            <a:off x="1770956" y="4562561"/>
            <a:ext cx="2634191" cy="894225"/>
          </a:xfrm>
          <a:custGeom>
            <a:avLst/>
            <a:gdLst>
              <a:gd name="connsiteX0" fmla="*/ 0 w 1326421"/>
              <a:gd name="connsiteY0" fmla="*/ 0 h 425762"/>
              <a:gd name="connsiteX1" fmla="*/ 1326421 w 1326421"/>
              <a:gd name="connsiteY1" fmla="*/ 0 h 425762"/>
              <a:gd name="connsiteX2" fmla="*/ 1326421 w 1326421"/>
              <a:gd name="connsiteY2" fmla="*/ 425762 h 425762"/>
              <a:gd name="connsiteX3" fmla="*/ 0 w 1326421"/>
              <a:gd name="connsiteY3" fmla="*/ 425762 h 425762"/>
              <a:gd name="connsiteX4" fmla="*/ 0 w 1326421"/>
              <a:gd name="connsiteY4" fmla="*/ 0 h 425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6421" h="425762">
                <a:moveTo>
                  <a:pt x="0" y="0"/>
                </a:moveTo>
                <a:lnTo>
                  <a:pt x="1326421" y="0"/>
                </a:lnTo>
                <a:lnTo>
                  <a:pt x="1326421" y="425762"/>
                </a:lnTo>
                <a:lnTo>
                  <a:pt x="0" y="425762"/>
                </a:lnTo>
                <a:lnTo>
                  <a:pt x="0" y="0"/>
                </a:lnTo>
                <a:close/>
              </a:path>
            </a:pathLst>
          </a:custGeom>
          <a:solidFill>
            <a:schemeClr val="accent5">
              <a:lumMod val="20000"/>
              <a:lumOff val="80000"/>
            </a:schemeClr>
          </a:solidFill>
          <a:ln>
            <a:noFill/>
          </a:ln>
          <a:scene3d>
            <a:camera prst="orthographicFront"/>
            <a:lightRig rig="flat" dir="t"/>
          </a:scene3d>
          <a:sp3d prstMaterial="plastic">
            <a:bevelT w="120900" h="88900"/>
            <a:bevelB w="88900" h="31750" prst="angle"/>
          </a:sp3d>
        </p:spPr>
        <p:style>
          <a:lnRef idx="1">
            <a:schemeClr val="accent4">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87630" tIns="0" rIns="421532" bIns="0" numCol="1" spcCol="1270" anchor="ctr" anchorCtr="0">
            <a:noAutofit/>
          </a:bodyPr>
          <a:lstStyle/>
          <a:p>
            <a:pPr lvl="0" algn="l" defTabSz="1022350">
              <a:lnSpc>
                <a:spcPct val="90000"/>
              </a:lnSpc>
              <a:spcBef>
                <a:spcPct val="0"/>
              </a:spcBef>
              <a:spcAft>
                <a:spcPct val="35000"/>
              </a:spcAft>
            </a:pPr>
            <a:endParaRPr lang="es-CO" sz="2300" kern="1200" dirty="0"/>
          </a:p>
        </p:txBody>
      </p:sp>
      <p:sp>
        <p:nvSpPr>
          <p:cNvPr id="72" name="71 Forma libre"/>
          <p:cNvSpPr/>
          <p:nvPr/>
        </p:nvSpPr>
        <p:spPr>
          <a:xfrm>
            <a:off x="133262" y="4572536"/>
            <a:ext cx="1692463" cy="884250"/>
          </a:xfrm>
          <a:custGeom>
            <a:avLst/>
            <a:gdLst>
              <a:gd name="connsiteX0" fmla="*/ 0 w 1326421"/>
              <a:gd name="connsiteY0" fmla="*/ 0 h 425762"/>
              <a:gd name="connsiteX1" fmla="*/ 1326421 w 1326421"/>
              <a:gd name="connsiteY1" fmla="*/ 0 h 425762"/>
              <a:gd name="connsiteX2" fmla="*/ 1326421 w 1326421"/>
              <a:gd name="connsiteY2" fmla="*/ 425762 h 425762"/>
              <a:gd name="connsiteX3" fmla="*/ 0 w 1326421"/>
              <a:gd name="connsiteY3" fmla="*/ 425762 h 425762"/>
              <a:gd name="connsiteX4" fmla="*/ 0 w 1326421"/>
              <a:gd name="connsiteY4" fmla="*/ 0 h 425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6421" h="425762">
                <a:moveTo>
                  <a:pt x="0" y="0"/>
                </a:moveTo>
                <a:lnTo>
                  <a:pt x="1326421" y="0"/>
                </a:lnTo>
                <a:lnTo>
                  <a:pt x="1326421" y="425762"/>
                </a:lnTo>
                <a:lnTo>
                  <a:pt x="0" y="425762"/>
                </a:lnTo>
                <a:lnTo>
                  <a:pt x="0" y="0"/>
                </a:lnTo>
                <a:close/>
              </a:path>
            </a:pathLst>
          </a:custGeom>
          <a:effectLst>
            <a:outerShdw blurRad="50800" dist="38100" dir="5400000" algn="t" rotWithShape="0">
              <a:prstClr val="black">
                <a:alpha val="40000"/>
              </a:prstClr>
            </a:outerShdw>
          </a:effectLst>
          <a:scene3d>
            <a:camera prst="orthographicFront"/>
            <a:lightRig rig="flat" dir="t"/>
          </a:scene3d>
          <a:sp3d prstMaterial="plastic">
            <a:bevelT w="120900" h="88900"/>
            <a:bevelB w="88900" h="31750" prst="angle"/>
          </a:sp3d>
        </p:spPr>
        <p:style>
          <a:lnRef idx="1">
            <a:schemeClr val="accent4">
              <a:hueOff val="-4464770"/>
              <a:satOff val="26899"/>
              <a:lumOff val="2156"/>
              <a:alphaOff val="0"/>
            </a:schemeClr>
          </a:lnRef>
          <a:fillRef idx="3">
            <a:schemeClr val="accent4">
              <a:hueOff val="-4464770"/>
              <a:satOff val="26899"/>
              <a:lumOff val="2156"/>
              <a:alphaOff val="0"/>
            </a:schemeClr>
          </a:fillRef>
          <a:effectRef idx="2">
            <a:schemeClr val="accent4">
              <a:hueOff val="-4464770"/>
              <a:satOff val="26899"/>
              <a:lumOff val="2156"/>
              <a:alphaOff val="0"/>
            </a:schemeClr>
          </a:effectRef>
          <a:fontRef idx="minor">
            <a:schemeClr val="lt1"/>
          </a:fontRef>
        </p:style>
        <p:txBody>
          <a:bodyPr spcFirstLastPara="0" vert="horz" wrap="square" lIns="87630" tIns="0" rIns="421532" bIns="0" numCol="1" spcCol="1270" anchor="ctr" anchorCtr="0">
            <a:noAutofit/>
          </a:bodyPr>
          <a:lstStyle/>
          <a:p>
            <a:pPr lvl="0" algn="l" defTabSz="1022350">
              <a:lnSpc>
                <a:spcPct val="90000"/>
              </a:lnSpc>
              <a:spcBef>
                <a:spcPct val="0"/>
              </a:spcBef>
              <a:spcAft>
                <a:spcPct val="35000"/>
              </a:spcAft>
            </a:pPr>
            <a:endParaRPr lang="es-CO" sz="2300" kern="1200"/>
          </a:p>
        </p:txBody>
      </p:sp>
      <p:sp>
        <p:nvSpPr>
          <p:cNvPr id="85" name="84 Forma libre"/>
          <p:cNvSpPr/>
          <p:nvPr/>
        </p:nvSpPr>
        <p:spPr>
          <a:xfrm>
            <a:off x="1774035" y="3668336"/>
            <a:ext cx="2631112" cy="894225"/>
          </a:xfrm>
          <a:custGeom>
            <a:avLst/>
            <a:gdLst>
              <a:gd name="connsiteX0" fmla="*/ 0 w 1326421"/>
              <a:gd name="connsiteY0" fmla="*/ 0 h 425762"/>
              <a:gd name="connsiteX1" fmla="*/ 1326421 w 1326421"/>
              <a:gd name="connsiteY1" fmla="*/ 0 h 425762"/>
              <a:gd name="connsiteX2" fmla="*/ 1326421 w 1326421"/>
              <a:gd name="connsiteY2" fmla="*/ 425762 h 425762"/>
              <a:gd name="connsiteX3" fmla="*/ 0 w 1326421"/>
              <a:gd name="connsiteY3" fmla="*/ 425762 h 425762"/>
              <a:gd name="connsiteX4" fmla="*/ 0 w 1326421"/>
              <a:gd name="connsiteY4" fmla="*/ 0 h 425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6421" h="425762">
                <a:moveTo>
                  <a:pt x="0" y="0"/>
                </a:moveTo>
                <a:lnTo>
                  <a:pt x="1326421" y="0"/>
                </a:lnTo>
                <a:lnTo>
                  <a:pt x="1326421" y="425762"/>
                </a:lnTo>
                <a:lnTo>
                  <a:pt x="0" y="425762"/>
                </a:lnTo>
                <a:lnTo>
                  <a:pt x="0" y="0"/>
                </a:lnTo>
                <a:close/>
              </a:path>
            </a:pathLst>
          </a:custGeom>
          <a:solidFill>
            <a:schemeClr val="accent5">
              <a:lumMod val="60000"/>
              <a:lumOff val="40000"/>
            </a:schemeClr>
          </a:solidFill>
          <a:ln>
            <a:noFill/>
          </a:ln>
          <a:scene3d>
            <a:camera prst="orthographicFront"/>
            <a:lightRig rig="flat" dir="t"/>
          </a:scene3d>
          <a:sp3d prstMaterial="plastic">
            <a:bevelT w="120900" h="88900"/>
            <a:bevelB w="88900" h="31750" prst="angle"/>
          </a:sp3d>
        </p:spPr>
        <p:style>
          <a:lnRef idx="1">
            <a:schemeClr val="accent4">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87630" tIns="0" rIns="421532" bIns="0" numCol="1" spcCol="1270" anchor="ctr" anchorCtr="0">
            <a:noAutofit/>
          </a:bodyPr>
          <a:lstStyle/>
          <a:p>
            <a:pPr lvl="0" algn="l" defTabSz="1022350">
              <a:lnSpc>
                <a:spcPct val="90000"/>
              </a:lnSpc>
              <a:spcBef>
                <a:spcPct val="0"/>
              </a:spcBef>
              <a:spcAft>
                <a:spcPct val="35000"/>
              </a:spcAft>
            </a:pPr>
            <a:endParaRPr lang="es-CO" sz="2300" kern="1200" dirty="0"/>
          </a:p>
        </p:txBody>
      </p:sp>
      <p:sp>
        <p:nvSpPr>
          <p:cNvPr id="79" name="78 Forma libre"/>
          <p:cNvSpPr/>
          <p:nvPr/>
        </p:nvSpPr>
        <p:spPr>
          <a:xfrm>
            <a:off x="5004494" y="1826533"/>
            <a:ext cx="1990585" cy="1077558"/>
          </a:xfrm>
          <a:custGeom>
            <a:avLst/>
            <a:gdLst>
              <a:gd name="connsiteX0" fmla="*/ 0 w 1326421"/>
              <a:gd name="connsiteY0" fmla="*/ 0 h 425762"/>
              <a:gd name="connsiteX1" fmla="*/ 1326421 w 1326421"/>
              <a:gd name="connsiteY1" fmla="*/ 0 h 425762"/>
              <a:gd name="connsiteX2" fmla="*/ 1326421 w 1326421"/>
              <a:gd name="connsiteY2" fmla="*/ 425762 h 425762"/>
              <a:gd name="connsiteX3" fmla="*/ 0 w 1326421"/>
              <a:gd name="connsiteY3" fmla="*/ 425762 h 425762"/>
              <a:gd name="connsiteX4" fmla="*/ 0 w 1326421"/>
              <a:gd name="connsiteY4" fmla="*/ 0 h 425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6421" h="425762">
                <a:moveTo>
                  <a:pt x="0" y="0"/>
                </a:moveTo>
                <a:lnTo>
                  <a:pt x="1326421" y="0"/>
                </a:lnTo>
                <a:lnTo>
                  <a:pt x="1326421" y="425762"/>
                </a:lnTo>
                <a:lnTo>
                  <a:pt x="0" y="425762"/>
                </a:lnTo>
                <a:lnTo>
                  <a:pt x="0" y="0"/>
                </a:lnTo>
                <a:close/>
              </a:path>
            </a:pathLst>
          </a:custGeom>
          <a:solidFill>
            <a:schemeClr val="accent4">
              <a:lumMod val="40000"/>
              <a:lumOff val="60000"/>
            </a:schemeClr>
          </a:solidFill>
          <a:ln>
            <a:noFill/>
          </a:ln>
          <a:scene3d>
            <a:camera prst="orthographicFront"/>
            <a:lightRig rig="flat" dir="t"/>
          </a:scene3d>
          <a:sp3d prstMaterial="plastic">
            <a:bevelT w="120900" h="88900"/>
            <a:bevelB w="88900" h="31750" prst="angle"/>
          </a:sp3d>
        </p:spPr>
        <p:style>
          <a:lnRef idx="1">
            <a:schemeClr val="accent4">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87630" tIns="0" rIns="421532" bIns="0" numCol="1" spcCol="1270" anchor="ctr" anchorCtr="0">
            <a:noAutofit/>
          </a:bodyPr>
          <a:lstStyle/>
          <a:p>
            <a:pPr lvl="0" algn="l" defTabSz="1022350">
              <a:lnSpc>
                <a:spcPct val="90000"/>
              </a:lnSpc>
              <a:spcBef>
                <a:spcPct val="0"/>
              </a:spcBef>
              <a:spcAft>
                <a:spcPct val="35000"/>
              </a:spcAft>
            </a:pPr>
            <a:endParaRPr lang="es-CO" sz="2300" kern="1200" dirty="0"/>
          </a:p>
        </p:txBody>
      </p:sp>
      <p:sp>
        <p:nvSpPr>
          <p:cNvPr id="57" name="56 Forma libre"/>
          <p:cNvSpPr/>
          <p:nvPr/>
        </p:nvSpPr>
        <p:spPr>
          <a:xfrm>
            <a:off x="3424154" y="1827893"/>
            <a:ext cx="1709276" cy="1075919"/>
          </a:xfrm>
          <a:custGeom>
            <a:avLst/>
            <a:gdLst>
              <a:gd name="connsiteX0" fmla="*/ 0 w 1326421"/>
              <a:gd name="connsiteY0" fmla="*/ 0 h 425762"/>
              <a:gd name="connsiteX1" fmla="*/ 1326421 w 1326421"/>
              <a:gd name="connsiteY1" fmla="*/ 0 h 425762"/>
              <a:gd name="connsiteX2" fmla="*/ 1326421 w 1326421"/>
              <a:gd name="connsiteY2" fmla="*/ 425762 h 425762"/>
              <a:gd name="connsiteX3" fmla="*/ 0 w 1326421"/>
              <a:gd name="connsiteY3" fmla="*/ 425762 h 425762"/>
              <a:gd name="connsiteX4" fmla="*/ 0 w 1326421"/>
              <a:gd name="connsiteY4" fmla="*/ 0 h 425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6421" h="425762">
                <a:moveTo>
                  <a:pt x="0" y="0"/>
                </a:moveTo>
                <a:lnTo>
                  <a:pt x="1326421" y="0"/>
                </a:lnTo>
                <a:lnTo>
                  <a:pt x="1326421" y="425762"/>
                </a:lnTo>
                <a:lnTo>
                  <a:pt x="0" y="425762"/>
                </a:lnTo>
                <a:lnTo>
                  <a:pt x="0" y="0"/>
                </a:lnTo>
                <a:close/>
              </a:path>
            </a:pathLst>
          </a:custGeom>
          <a:effectLst>
            <a:outerShdw blurRad="50800" dist="38100" dir="5400000" algn="t" rotWithShape="0">
              <a:prstClr val="black">
                <a:alpha val="40000"/>
              </a:prstClr>
            </a:outerShdw>
          </a:effectLst>
          <a:scene3d>
            <a:camera prst="orthographicFront"/>
            <a:lightRig rig="flat" dir="t"/>
          </a:scene3d>
          <a:sp3d prstMaterial="plastic">
            <a:bevelT w="120900" h="88900"/>
            <a:bevelB w="88900" h="31750" prst="angle"/>
          </a:sp3d>
        </p:spPr>
        <p:style>
          <a:lnRef idx="1">
            <a:schemeClr val="accent4">
              <a:hueOff val="-744128"/>
              <a:satOff val="4483"/>
              <a:lumOff val="359"/>
              <a:alphaOff val="0"/>
            </a:schemeClr>
          </a:lnRef>
          <a:fillRef idx="3">
            <a:schemeClr val="accent4">
              <a:hueOff val="-744128"/>
              <a:satOff val="4483"/>
              <a:lumOff val="359"/>
              <a:alphaOff val="0"/>
            </a:schemeClr>
          </a:fillRef>
          <a:effectRef idx="2">
            <a:schemeClr val="accent4">
              <a:hueOff val="-744128"/>
              <a:satOff val="4483"/>
              <a:lumOff val="359"/>
              <a:alphaOff val="0"/>
            </a:schemeClr>
          </a:effectRef>
          <a:fontRef idx="minor">
            <a:schemeClr val="lt1"/>
          </a:fontRef>
        </p:style>
        <p:txBody>
          <a:bodyPr spcFirstLastPara="0" vert="horz" wrap="square" lIns="114300" tIns="0" rIns="430422" bIns="0" numCol="1" spcCol="1270" anchor="ctr" anchorCtr="0">
            <a:noAutofit/>
          </a:bodyPr>
          <a:lstStyle/>
          <a:p>
            <a:pPr lvl="0" algn="l" defTabSz="1333500">
              <a:lnSpc>
                <a:spcPct val="90000"/>
              </a:lnSpc>
              <a:spcBef>
                <a:spcPct val="0"/>
              </a:spcBef>
              <a:spcAft>
                <a:spcPct val="35000"/>
              </a:spcAft>
            </a:pPr>
            <a:endParaRPr lang="es-CO" sz="3000" kern="1200"/>
          </a:p>
        </p:txBody>
      </p:sp>
      <p:sp>
        <p:nvSpPr>
          <p:cNvPr id="82" name="81 Forma libre"/>
          <p:cNvSpPr/>
          <p:nvPr/>
        </p:nvSpPr>
        <p:spPr>
          <a:xfrm>
            <a:off x="1605870" y="2363512"/>
            <a:ext cx="2104605" cy="894225"/>
          </a:xfrm>
          <a:custGeom>
            <a:avLst/>
            <a:gdLst>
              <a:gd name="connsiteX0" fmla="*/ 0 w 1326421"/>
              <a:gd name="connsiteY0" fmla="*/ 0 h 425762"/>
              <a:gd name="connsiteX1" fmla="*/ 1326421 w 1326421"/>
              <a:gd name="connsiteY1" fmla="*/ 0 h 425762"/>
              <a:gd name="connsiteX2" fmla="*/ 1326421 w 1326421"/>
              <a:gd name="connsiteY2" fmla="*/ 425762 h 425762"/>
              <a:gd name="connsiteX3" fmla="*/ 0 w 1326421"/>
              <a:gd name="connsiteY3" fmla="*/ 425762 h 425762"/>
              <a:gd name="connsiteX4" fmla="*/ 0 w 1326421"/>
              <a:gd name="connsiteY4" fmla="*/ 0 h 425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6421" h="425762">
                <a:moveTo>
                  <a:pt x="0" y="0"/>
                </a:moveTo>
                <a:lnTo>
                  <a:pt x="1326421" y="0"/>
                </a:lnTo>
                <a:lnTo>
                  <a:pt x="1326421" y="425762"/>
                </a:lnTo>
                <a:lnTo>
                  <a:pt x="0" y="425762"/>
                </a:lnTo>
                <a:lnTo>
                  <a:pt x="0" y="0"/>
                </a:lnTo>
                <a:close/>
              </a:path>
            </a:pathLst>
          </a:custGeom>
          <a:solidFill>
            <a:srgbClr val="CCCCE6"/>
          </a:solidFill>
          <a:ln>
            <a:noFill/>
          </a:ln>
          <a:scene3d>
            <a:camera prst="orthographicFront"/>
            <a:lightRig rig="flat" dir="t"/>
          </a:scene3d>
          <a:sp3d prstMaterial="plastic">
            <a:bevelT w="120900" h="88900"/>
            <a:bevelB w="88900" h="31750" prst="angle"/>
          </a:sp3d>
        </p:spPr>
        <p:style>
          <a:lnRef idx="1">
            <a:schemeClr val="accent4">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87630" tIns="0" rIns="421532" bIns="0" numCol="1" spcCol="1270" anchor="ctr" anchorCtr="0">
            <a:noAutofit/>
          </a:bodyPr>
          <a:lstStyle/>
          <a:p>
            <a:pPr lvl="0" algn="l" defTabSz="1022350">
              <a:lnSpc>
                <a:spcPct val="90000"/>
              </a:lnSpc>
              <a:spcBef>
                <a:spcPct val="0"/>
              </a:spcBef>
              <a:spcAft>
                <a:spcPct val="35000"/>
              </a:spcAft>
            </a:pPr>
            <a:endParaRPr lang="es-CO" sz="2300" kern="1200" dirty="0"/>
          </a:p>
        </p:txBody>
      </p:sp>
      <p:sp>
        <p:nvSpPr>
          <p:cNvPr id="60" name="59 Forma libre"/>
          <p:cNvSpPr/>
          <p:nvPr/>
        </p:nvSpPr>
        <p:spPr>
          <a:xfrm>
            <a:off x="133263" y="2365853"/>
            <a:ext cx="1590272" cy="891884"/>
          </a:xfrm>
          <a:custGeom>
            <a:avLst/>
            <a:gdLst>
              <a:gd name="connsiteX0" fmla="*/ 0 w 1326421"/>
              <a:gd name="connsiteY0" fmla="*/ 0 h 425762"/>
              <a:gd name="connsiteX1" fmla="*/ 1326421 w 1326421"/>
              <a:gd name="connsiteY1" fmla="*/ 0 h 425762"/>
              <a:gd name="connsiteX2" fmla="*/ 1326421 w 1326421"/>
              <a:gd name="connsiteY2" fmla="*/ 425762 h 425762"/>
              <a:gd name="connsiteX3" fmla="*/ 0 w 1326421"/>
              <a:gd name="connsiteY3" fmla="*/ 425762 h 425762"/>
              <a:gd name="connsiteX4" fmla="*/ 0 w 1326421"/>
              <a:gd name="connsiteY4" fmla="*/ 0 h 425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6421" h="425762">
                <a:moveTo>
                  <a:pt x="0" y="0"/>
                </a:moveTo>
                <a:lnTo>
                  <a:pt x="1326421" y="0"/>
                </a:lnTo>
                <a:lnTo>
                  <a:pt x="1326421" y="425762"/>
                </a:lnTo>
                <a:lnTo>
                  <a:pt x="0" y="425762"/>
                </a:lnTo>
                <a:lnTo>
                  <a:pt x="0" y="0"/>
                </a:lnTo>
                <a:close/>
              </a:path>
            </a:pathLst>
          </a:custGeom>
          <a:effectLst>
            <a:outerShdw blurRad="50800" dist="38100" dir="5400000" algn="t" rotWithShape="0">
              <a:prstClr val="black">
                <a:alpha val="40000"/>
              </a:prstClr>
            </a:outerShdw>
          </a:effectLst>
          <a:scene3d>
            <a:camera prst="orthographicFront"/>
            <a:lightRig rig="flat" dir="t"/>
          </a:scene3d>
          <a:sp3d prstMaterial="plastic">
            <a:bevelT w="120900" h="88900"/>
            <a:bevelB w="88900" h="31750" prst="angle"/>
          </a:sp3d>
        </p:spPr>
        <p:style>
          <a:lnRef idx="1">
            <a:schemeClr val="accent4">
              <a:hueOff val="-1488257"/>
              <a:satOff val="8966"/>
              <a:lumOff val="719"/>
              <a:alphaOff val="0"/>
            </a:schemeClr>
          </a:lnRef>
          <a:fillRef idx="3">
            <a:schemeClr val="accent4">
              <a:hueOff val="-1488257"/>
              <a:satOff val="8966"/>
              <a:lumOff val="719"/>
              <a:alphaOff val="0"/>
            </a:schemeClr>
          </a:fillRef>
          <a:effectRef idx="2">
            <a:schemeClr val="accent4">
              <a:hueOff val="-1488257"/>
              <a:satOff val="8966"/>
              <a:lumOff val="719"/>
              <a:alphaOff val="0"/>
            </a:schemeClr>
          </a:effectRef>
          <a:fontRef idx="minor">
            <a:schemeClr val="lt1"/>
          </a:fontRef>
        </p:style>
        <p:txBody>
          <a:bodyPr spcFirstLastPara="0" vert="horz" wrap="square" lIns="114300" tIns="0" rIns="430422" bIns="0" numCol="1" spcCol="1270" anchor="ctr" anchorCtr="0">
            <a:noAutofit/>
          </a:bodyPr>
          <a:lstStyle/>
          <a:p>
            <a:pPr lvl="0" algn="l" defTabSz="1333500">
              <a:lnSpc>
                <a:spcPct val="90000"/>
              </a:lnSpc>
              <a:spcBef>
                <a:spcPct val="0"/>
              </a:spcBef>
              <a:spcAft>
                <a:spcPct val="35000"/>
              </a:spcAft>
            </a:pPr>
            <a:endParaRPr lang="es-CO" sz="3000" kern="1200"/>
          </a:p>
        </p:txBody>
      </p:sp>
      <p:sp>
        <p:nvSpPr>
          <p:cNvPr id="77" name="76 Forma libre"/>
          <p:cNvSpPr/>
          <p:nvPr/>
        </p:nvSpPr>
        <p:spPr>
          <a:xfrm>
            <a:off x="1573018" y="1469286"/>
            <a:ext cx="2137457" cy="894225"/>
          </a:xfrm>
          <a:custGeom>
            <a:avLst/>
            <a:gdLst>
              <a:gd name="connsiteX0" fmla="*/ 0 w 1326421"/>
              <a:gd name="connsiteY0" fmla="*/ 0 h 425762"/>
              <a:gd name="connsiteX1" fmla="*/ 1326421 w 1326421"/>
              <a:gd name="connsiteY1" fmla="*/ 0 h 425762"/>
              <a:gd name="connsiteX2" fmla="*/ 1326421 w 1326421"/>
              <a:gd name="connsiteY2" fmla="*/ 425762 h 425762"/>
              <a:gd name="connsiteX3" fmla="*/ 0 w 1326421"/>
              <a:gd name="connsiteY3" fmla="*/ 425762 h 425762"/>
              <a:gd name="connsiteX4" fmla="*/ 0 w 1326421"/>
              <a:gd name="connsiteY4" fmla="*/ 0 h 425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6421" h="425762">
                <a:moveTo>
                  <a:pt x="0" y="0"/>
                </a:moveTo>
                <a:lnTo>
                  <a:pt x="1326421" y="0"/>
                </a:lnTo>
                <a:lnTo>
                  <a:pt x="1326421" y="425762"/>
                </a:lnTo>
                <a:lnTo>
                  <a:pt x="0" y="425762"/>
                </a:lnTo>
                <a:lnTo>
                  <a:pt x="0" y="0"/>
                </a:lnTo>
                <a:close/>
              </a:path>
            </a:pathLst>
          </a:custGeom>
          <a:solidFill>
            <a:schemeClr val="accent4">
              <a:lumMod val="20000"/>
              <a:lumOff val="80000"/>
            </a:schemeClr>
          </a:solidFill>
          <a:ln>
            <a:noFill/>
          </a:ln>
          <a:scene3d>
            <a:camera prst="orthographicFront"/>
            <a:lightRig rig="flat" dir="t"/>
          </a:scene3d>
          <a:sp3d prstMaterial="plastic">
            <a:bevelT w="120900" h="88900"/>
            <a:bevelB w="88900" h="31750" prst="angle"/>
          </a:sp3d>
        </p:spPr>
        <p:style>
          <a:lnRef idx="1">
            <a:schemeClr val="accent4">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87630" tIns="0" rIns="421532" bIns="0" numCol="1" spcCol="1270" anchor="ctr" anchorCtr="0">
            <a:noAutofit/>
          </a:bodyPr>
          <a:lstStyle/>
          <a:p>
            <a:pPr lvl="0" algn="l" defTabSz="1022350">
              <a:lnSpc>
                <a:spcPct val="90000"/>
              </a:lnSpc>
              <a:spcBef>
                <a:spcPct val="0"/>
              </a:spcBef>
              <a:spcAft>
                <a:spcPct val="35000"/>
              </a:spcAft>
            </a:pPr>
            <a:endParaRPr lang="es-CO" sz="2300" kern="1200" dirty="0"/>
          </a:p>
        </p:txBody>
      </p:sp>
      <p:sp>
        <p:nvSpPr>
          <p:cNvPr id="5" name="Rectángulo 4"/>
          <p:cNvSpPr/>
          <p:nvPr/>
        </p:nvSpPr>
        <p:spPr>
          <a:xfrm>
            <a:off x="15010" y="107920"/>
            <a:ext cx="7437310" cy="65678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2" name="CuadroTexto 1"/>
          <p:cNvSpPr txBox="1"/>
          <p:nvPr/>
        </p:nvSpPr>
        <p:spPr>
          <a:xfrm>
            <a:off x="179512" y="179929"/>
            <a:ext cx="7416823" cy="584775"/>
          </a:xfrm>
          <a:prstGeom prst="rect">
            <a:avLst/>
          </a:prstGeom>
          <a:noFill/>
        </p:spPr>
        <p:txBody>
          <a:bodyPr wrap="square" rtlCol="0">
            <a:spAutoFit/>
          </a:bodyPr>
          <a:lstStyle/>
          <a:p>
            <a:pPr lvl="0">
              <a:defRPr/>
            </a:pPr>
            <a:r>
              <a:rPr lang="es-CO" sz="1600" b="1" dirty="0">
                <a:latin typeface="Arial" panose="020B0604020202020204" pitchFamily="34" charset="0"/>
                <a:cs typeface="Arial" panose="020B0604020202020204" pitchFamily="34" charset="0"/>
              </a:rPr>
              <a:t>COMPENSACIONES A QUE TIENEN DERECHO LOS PASAJEROS POR RAZONES IMPUTABLES A LA AEROLÍNEA…</a:t>
            </a:r>
            <a:endParaRPr kumimoji="0" lang="es-CO" sz="16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 name="Título 1"/>
          <p:cNvSpPr>
            <a:spLocks noGrp="1"/>
          </p:cNvSpPr>
          <p:nvPr>
            <p:ph type="title"/>
          </p:nvPr>
        </p:nvSpPr>
        <p:spPr>
          <a:xfrm>
            <a:off x="1043608" y="908720"/>
            <a:ext cx="7098632" cy="360040"/>
          </a:xfrm>
        </p:spPr>
        <p:txBody>
          <a:bodyPr>
            <a:noAutofit/>
          </a:bodyPr>
          <a:lstStyle/>
          <a:p>
            <a:r>
              <a:rPr lang="es-CO" sz="1800" b="1" dirty="0">
                <a:solidFill>
                  <a:schemeClr val="accent1">
                    <a:lumMod val="75000"/>
                  </a:schemeClr>
                </a:solidFill>
                <a:latin typeface="Arial" panose="020B0604020202020204" pitchFamily="34" charset="0"/>
                <a:cs typeface="Arial" panose="020B0604020202020204" pitchFamily="34" charset="0"/>
              </a:rPr>
              <a:t>Resolución 1375 de 2015</a:t>
            </a:r>
          </a:p>
        </p:txBody>
      </p:sp>
      <p:sp>
        <p:nvSpPr>
          <p:cNvPr id="66" name="65 Forma libre"/>
          <p:cNvSpPr/>
          <p:nvPr/>
        </p:nvSpPr>
        <p:spPr>
          <a:xfrm>
            <a:off x="4786585" y="3384341"/>
            <a:ext cx="1709276" cy="792088"/>
          </a:xfrm>
          <a:custGeom>
            <a:avLst/>
            <a:gdLst>
              <a:gd name="connsiteX0" fmla="*/ 0 w 1326421"/>
              <a:gd name="connsiteY0" fmla="*/ 0 h 425762"/>
              <a:gd name="connsiteX1" fmla="*/ 1326421 w 1326421"/>
              <a:gd name="connsiteY1" fmla="*/ 0 h 425762"/>
              <a:gd name="connsiteX2" fmla="*/ 1326421 w 1326421"/>
              <a:gd name="connsiteY2" fmla="*/ 425762 h 425762"/>
              <a:gd name="connsiteX3" fmla="*/ 0 w 1326421"/>
              <a:gd name="connsiteY3" fmla="*/ 425762 h 425762"/>
              <a:gd name="connsiteX4" fmla="*/ 0 w 1326421"/>
              <a:gd name="connsiteY4" fmla="*/ 0 h 425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6421" h="425762">
                <a:moveTo>
                  <a:pt x="0" y="0"/>
                </a:moveTo>
                <a:lnTo>
                  <a:pt x="1326421" y="0"/>
                </a:lnTo>
                <a:lnTo>
                  <a:pt x="1326421" y="425762"/>
                </a:lnTo>
                <a:lnTo>
                  <a:pt x="0" y="425762"/>
                </a:lnTo>
                <a:lnTo>
                  <a:pt x="0" y="0"/>
                </a:lnTo>
                <a:close/>
              </a:path>
            </a:pathLst>
          </a:custGeom>
          <a:effectLst>
            <a:outerShdw blurRad="50800" dist="38100" dir="5400000" algn="t" rotWithShape="0">
              <a:prstClr val="black">
                <a:alpha val="40000"/>
              </a:prstClr>
            </a:outerShdw>
          </a:effectLst>
          <a:scene3d>
            <a:camera prst="orthographicFront"/>
            <a:lightRig rig="flat" dir="t"/>
          </a:scene3d>
          <a:sp3d prstMaterial="plastic">
            <a:bevelT w="120900" h="88900"/>
            <a:bevelB w="88900" h="31750" prst="angle"/>
          </a:sp3d>
        </p:spPr>
        <p:style>
          <a:lnRef idx="1">
            <a:schemeClr val="accent4">
              <a:hueOff val="-2976513"/>
              <a:satOff val="17933"/>
              <a:lumOff val="1437"/>
              <a:alphaOff val="0"/>
            </a:schemeClr>
          </a:lnRef>
          <a:fillRef idx="3">
            <a:schemeClr val="accent4">
              <a:hueOff val="-2976513"/>
              <a:satOff val="17933"/>
              <a:lumOff val="1437"/>
              <a:alphaOff val="0"/>
            </a:schemeClr>
          </a:fillRef>
          <a:effectRef idx="2">
            <a:schemeClr val="accent4">
              <a:hueOff val="-2976513"/>
              <a:satOff val="17933"/>
              <a:lumOff val="1437"/>
              <a:alphaOff val="0"/>
            </a:schemeClr>
          </a:effectRef>
          <a:fontRef idx="minor">
            <a:schemeClr val="lt1"/>
          </a:fontRef>
        </p:style>
        <p:txBody>
          <a:bodyPr spcFirstLastPara="0" vert="horz" wrap="square" lIns="114300" tIns="0" rIns="430422" bIns="0" numCol="1" spcCol="1270" anchor="ctr" anchorCtr="0">
            <a:noAutofit/>
          </a:bodyPr>
          <a:lstStyle/>
          <a:p>
            <a:pPr lvl="0" algn="l" defTabSz="1333500">
              <a:lnSpc>
                <a:spcPct val="90000"/>
              </a:lnSpc>
              <a:spcBef>
                <a:spcPct val="0"/>
              </a:spcBef>
              <a:spcAft>
                <a:spcPct val="35000"/>
              </a:spcAft>
            </a:pPr>
            <a:endParaRPr lang="es-CO" sz="3000" kern="1200"/>
          </a:p>
        </p:txBody>
      </p:sp>
      <p:sp>
        <p:nvSpPr>
          <p:cNvPr id="69" name="68 Forma libre"/>
          <p:cNvSpPr/>
          <p:nvPr/>
        </p:nvSpPr>
        <p:spPr>
          <a:xfrm>
            <a:off x="133263" y="3668336"/>
            <a:ext cx="1709276" cy="894225"/>
          </a:xfrm>
          <a:custGeom>
            <a:avLst/>
            <a:gdLst>
              <a:gd name="connsiteX0" fmla="*/ 0 w 1326421"/>
              <a:gd name="connsiteY0" fmla="*/ 0 h 425762"/>
              <a:gd name="connsiteX1" fmla="*/ 1326421 w 1326421"/>
              <a:gd name="connsiteY1" fmla="*/ 0 h 425762"/>
              <a:gd name="connsiteX2" fmla="*/ 1326421 w 1326421"/>
              <a:gd name="connsiteY2" fmla="*/ 425762 h 425762"/>
              <a:gd name="connsiteX3" fmla="*/ 0 w 1326421"/>
              <a:gd name="connsiteY3" fmla="*/ 425762 h 425762"/>
              <a:gd name="connsiteX4" fmla="*/ 0 w 1326421"/>
              <a:gd name="connsiteY4" fmla="*/ 0 h 425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6421" h="425762">
                <a:moveTo>
                  <a:pt x="0" y="0"/>
                </a:moveTo>
                <a:lnTo>
                  <a:pt x="1326421" y="0"/>
                </a:lnTo>
                <a:lnTo>
                  <a:pt x="1326421" y="425762"/>
                </a:lnTo>
                <a:lnTo>
                  <a:pt x="0" y="425762"/>
                </a:lnTo>
                <a:lnTo>
                  <a:pt x="0" y="0"/>
                </a:lnTo>
                <a:close/>
              </a:path>
            </a:pathLst>
          </a:custGeom>
          <a:effectLst>
            <a:outerShdw blurRad="50800" dist="38100" dir="5400000" algn="t" rotWithShape="0">
              <a:prstClr val="black">
                <a:alpha val="40000"/>
              </a:prstClr>
            </a:outerShdw>
          </a:effectLst>
          <a:scene3d>
            <a:camera prst="orthographicFront"/>
            <a:lightRig rig="flat" dir="t"/>
          </a:scene3d>
          <a:sp3d prstMaterial="plastic">
            <a:bevelT w="120900" h="88900"/>
            <a:bevelB w="88900" h="31750" prst="angle"/>
          </a:sp3d>
        </p:spPr>
        <p:style>
          <a:lnRef idx="1">
            <a:schemeClr val="accent4">
              <a:hueOff val="-3720641"/>
              <a:satOff val="22416"/>
              <a:lumOff val="1797"/>
              <a:alphaOff val="0"/>
            </a:schemeClr>
          </a:lnRef>
          <a:fillRef idx="3">
            <a:schemeClr val="accent4">
              <a:hueOff val="-3720641"/>
              <a:satOff val="22416"/>
              <a:lumOff val="1797"/>
              <a:alphaOff val="0"/>
            </a:schemeClr>
          </a:fillRef>
          <a:effectRef idx="2">
            <a:schemeClr val="accent4">
              <a:hueOff val="-3720641"/>
              <a:satOff val="22416"/>
              <a:lumOff val="1797"/>
              <a:alphaOff val="0"/>
            </a:schemeClr>
          </a:effectRef>
          <a:fontRef idx="minor">
            <a:schemeClr val="lt1"/>
          </a:fontRef>
        </p:style>
        <p:txBody>
          <a:bodyPr spcFirstLastPara="0" vert="horz" wrap="square" lIns="87630" tIns="0" rIns="421532" bIns="0" numCol="1" spcCol="1270" anchor="ctr" anchorCtr="0">
            <a:noAutofit/>
          </a:bodyPr>
          <a:lstStyle/>
          <a:p>
            <a:pPr lvl="0" algn="l" defTabSz="1022350">
              <a:lnSpc>
                <a:spcPct val="90000"/>
              </a:lnSpc>
              <a:spcBef>
                <a:spcPct val="0"/>
              </a:spcBef>
              <a:spcAft>
                <a:spcPct val="35000"/>
              </a:spcAft>
            </a:pPr>
            <a:endParaRPr lang="es-CO" sz="2300" kern="1200"/>
          </a:p>
        </p:txBody>
      </p:sp>
      <p:pic>
        <p:nvPicPr>
          <p:cNvPr id="75" name="74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6296" y="1544610"/>
            <a:ext cx="1368152" cy="1541580"/>
          </a:xfrm>
          <a:prstGeom prst="rect">
            <a:avLst/>
          </a:prstGeom>
          <a:ln>
            <a:noFill/>
          </a:ln>
          <a:effectLst>
            <a:softEdge rad="112500"/>
          </a:effectLst>
        </p:spPr>
      </p:pic>
      <p:sp>
        <p:nvSpPr>
          <p:cNvPr id="78" name="77 Rectángulo"/>
          <p:cNvSpPr/>
          <p:nvPr/>
        </p:nvSpPr>
        <p:spPr>
          <a:xfrm>
            <a:off x="1738495" y="1571424"/>
            <a:ext cx="1980221" cy="646331"/>
          </a:xfrm>
          <a:prstGeom prst="rect">
            <a:avLst/>
          </a:prstGeom>
        </p:spPr>
        <p:txBody>
          <a:bodyPr wrap="square">
            <a:spAutoFit/>
          </a:bodyPr>
          <a:lstStyle/>
          <a:p>
            <a:pPr lvl="0">
              <a:buNone/>
            </a:pPr>
            <a:r>
              <a:rPr lang="es-CO" sz="1200" dirty="0">
                <a:latin typeface="Arial" panose="020B0604020202020204" pitchFamily="34" charset="0"/>
                <a:cs typeface="Arial" panose="020B0604020202020204" pitchFamily="34" charset="0"/>
              </a:rPr>
              <a:t>Refrigerio y comunicación telefónica no mayor a 3 minutos</a:t>
            </a:r>
          </a:p>
        </p:txBody>
      </p:sp>
      <p:sp>
        <p:nvSpPr>
          <p:cNvPr id="80" name="79 Rectángulo"/>
          <p:cNvSpPr/>
          <p:nvPr/>
        </p:nvSpPr>
        <p:spPr>
          <a:xfrm>
            <a:off x="5179677" y="1921188"/>
            <a:ext cx="1872208" cy="938719"/>
          </a:xfrm>
          <a:prstGeom prst="rect">
            <a:avLst/>
          </a:prstGeom>
        </p:spPr>
        <p:txBody>
          <a:bodyPr wrap="square">
            <a:spAutoFit/>
          </a:bodyPr>
          <a:lstStyle/>
          <a:p>
            <a:pPr lvl="0">
              <a:buNone/>
            </a:pPr>
            <a:r>
              <a:rPr lang="es-CO" sz="1100" dirty="0">
                <a:latin typeface="Arial" panose="020B0604020202020204" pitchFamily="34" charset="0"/>
                <a:cs typeface="Arial" panose="020B0604020202020204" pitchFamily="34" charset="0"/>
              </a:rPr>
              <a:t>Refrigerio y comunicación telefónica no mayor a 3 minutos.</a:t>
            </a:r>
          </a:p>
          <a:p>
            <a:pPr lvl="0">
              <a:buNone/>
            </a:pPr>
            <a:r>
              <a:rPr lang="es-CO" sz="1100" dirty="0">
                <a:latin typeface="Arial" panose="020B0604020202020204" pitchFamily="34" charset="0"/>
                <a:cs typeface="Arial" panose="020B0604020202020204" pitchFamily="34" charset="0"/>
              </a:rPr>
              <a:t>Desayuno, almuerzo o cena, según la hora</a:t>
            </a:r>
          </a:p>
        </p:txBody>
      </p:sp>
      <p:sp>
        <p:nvSpPr>
          <p:cNvPr id="81" name="80 Rectángulo"/>
          <p:cNvSpPr/>
          <p:nvPr/>
        </p:nvSpPr>
        <p:spPr>
          <a:xfrm>
            <a:off x="3764883" y="2012659"/>
            <a:ext cx="1280529" cy="692497"/>
          </a:xfrm>
          <a:prstGeom prst="rect">
            <a:avLst/>
          </a:prstGeom>
        </p:spPr>
        <p:txBody>
          <a:bodyPr wrap="square">
            <a:spAutoFit/>
          </a:bodyPr>
          <a:lstStyle/>
          <a:p>
            <a:pPr lvl="0" algn="ctr"/>
            <a:r>
              <a:rPr lang="es-CO" sz="1300" b="1" dirty="0">
                <a:solidFill>
                  <a:schemeClr val="bg1"/>
                </a:solidFill>
                <a:latin typeface="Arial" panose="020B0604020202020204" pitchFamily="34" charset="0"/>
                <a:cs typeface="Arial" panose="020B0604020202020204" pitchFamily="34" charset="0"/>
              </a:rPr>
              <a:t>Su vuelo se demora entre</a:t>
            </a:r>
          </a:p>
          <a:p>
            <a:pPr lvl="0" algn="ctr"/>
            <a:r>
              <a:rPr lang="es-CO" sz="1300" b="1" dirty="0">
                <a:solidFill>
                  <a:schemeClr val="bg1"/>
                </a:solidFill>
                <a:latin typeface="Arial" panose="020B0604020202020204" pitchFamily="34" charset="0"/>
                <a:cs typeface="Arial" panose="020B0604020202020204" pitchFamily="34" charset="0"/>
              </a:rPr>
              <a:t> 3 y 5 horas</a:t>
            </a:r>
          </a:p>
        </p:txBody>
      </p:sp>
      <p:sp>
        <p:nvSpPr>
          <p:cNvPr id="83" name="82 Rectángulo"/>
          <p:cNvSpPr/>
          <p:nvPr/>
        </p:nvSpPr>
        <p:spPr>
          <a:xfrm>
            <a:off x="1774035" y="2456984"/>
            <a:ext cx="1872208" cy="769441"/>
          </a:xfrm>
          <a:prstGeom prst="rect">
            <a:avLst/>
          </a:prstGeom>
        </p:spPr>
        <p:txBody>
          <a:bodyPr wrap="square">
            <a:spAutoFit/>
          </a:bodyPr>
          <a:lstStyle/>
          <a:p>
            <a:pPr lvl="0">
              <a:buNone/>
            </a:pPr>
            <a:r>
              <a:rPr lang="es-CO" sz="1100" dirty="0">
                <a:latin typeface="Arial" panose="020B0604020202020204" pitchFamily="34" charset="0"/>
                <a:cs typeface="Arial" panose="020B0604020202020204" pitchFamily="34" charset="0"/>
              </a:rPr>
              <a:t>Tiquetes, Bonos, millas o 30 % del valor del trayecto.</a:t>
            </a:r>
          </a:p>
          <a:p>
            <a:pPr lvl="0">
              <a:buNone/>
            </a:pPr>
            <a:r>
              <a:rPr lang="es-CO" sz="1100" dirty="0">
                <a:latin typeface="Arial" panose="020B0604020202020204" pitchFamily="34" charset="0"/>
                <a:cs typeface="Arial" panose="020B0604020202020204" pitchFamily="34" charset="0"/>
              </a:rPr>
              <a:t>Hospedaje y gastos de traslado, según el caso</a:t>
            </a:r>
          </a:p>
        </p:txBody>
      </p:sp>
      <p:sp>
        <p:nvSpPr>
          <p:cNvPr id="84" name="83 Rectángulo"/>
          <p:cNvSpPr/>
          <p:nvPr/>
        </p:nvSpPr>
        <p:spPr>
          <a:xfrm>
            <a:off x="349490" y="2495455"/>
            <a:ext cx="1280529" cy="692497"/>
          </a:xfrm>
          <a:prstGeom prst="rect">
            <a:avLst/>
          </a:prstGeom>
        </p:spPr>
        <p:txBody>
          <a:bodyPr wrap="square">
            <a:spAutoFit/>
          </a:bodyPr>
          <a:lstStyle/>
          <a:p>
            <a:pPr lvl="0" algn="ctr"/>
            <a:r>
              <a:rPr lang="es-CO" sz="1300" b="1" dirty="0">
                <a:solidFill>
                  <a:schemeClr val="bg1"/>
                </a:solidFill>
                <a:latin typeface="Arial" panose="020B0604020202020204" pitchFamily="34" charset="0"/>
                <a:cs typeface="Arial" panose="020B0604020202020204" pitchFamily="34" charset="0"/>
              </a:rPr>
              <a:t>Su vuelo se demora más de 5 horas</a:t>
            </a:r>
          </a:p>
        </p:txBody>
      </p:sp>
      <p:sp>
        <p:nvSpPr>
          <p:cNvPr id="54" name="53 Forma libre"/>
          <p:cNvSpPr/>
          <p:nvPr/>
        </p:nvSpPr>
        <p:spPr>
          <a:xfrm>
            <a:off x="133263" y="1469287"/>
            <a:ext cx="1558985" cy="894225"/>
          </a:xfrm>
          <a:custGeom>
            <a:avLst/>
            <a:gdLst>
              <a:gd name="connsiteX0" fmla="*/ 0 w 1326421"/>
              <a:gd name="connsiteY0" fmla="*/ 0 h 425762"/>
              <a:gd name="connsiteX1" fmla="*/ 1326421 w 1326421"/>
              <a:gd name="connsiteY1" fmla="*/ 0 h 425762"/>
              <a:gd name="connsiteX2" fmla="*/ 1326421 w 1326421"/>
              <a:gd name="connsiteY2" fmla="*/ 425762 h 425762"/>
              <a:gd name="connsiteX3" fmla="*/ 0 w 1326421"/>
              <a:gd name="connsiteY3" fmla="*/ 425762 h 425762"/>
              <a:gd name="connsiteX4" fmla="*/ 0 w 1326421"/>
              <a:gd name="connsiteY4" fmla="*/ 0 h 425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6421" h="425762">
                <a:moveTo>
                  <a:pt x="0" y="0"/>
                </a:moveTo>
                <a:lnTo>
                  <a:pt x="1326421" y="0"/>
                </a:lnTo>
                <a:lnTo>
                  <a:pt x="1326421" y="425762"/>
                </a:lnTo>
                <a:lnTo>
                  <a:pt x="0" y="425762"/>
                </a:lnTo>
                <a:lnTo>
                  <a:pt x="0" y="0"/>
                </a:lnTo>
                <a:close/>
              </a:path>
            </a:pathLst>
          </a:custGeom>
          <a:effectLst>
            <a:outerShdw blurRad="50800" dist="38100" dir="5400000" algn="t" rotWithShape="0">
              <a:prstClr val="black">
                <a:alpha val="40000"/>
              </a:prstClr>
            </a:outerShdw>
          </a:effectLst>
          <a:scene3d>
            <a:camera prst="orthographicFront"/>
            <a:lightRig rig="flat" dir="t"/>
          </a:scene3d>
          <a:sp3d prstMaterial="plastic">
            <a:bevelT w="120900" h="88900"/>
            <a:bevelB w="88900" h="31750" prst="angle"/>
          </a:sp3d>
        </p:spPr>
        <p:style>
          <a:lnRef idx="1">
            <a:schemeClr val="accent4">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87630" tIns="0" rIns="421532" bIns="0" numCol="1" spcCol="1270" anchor="ctr" anchorCtr="0">
            <a:noAutofit/>
          </a:bodyPr>
          <a:lstStyle/>
          <a:p>
            <a:pPr lvl="0" algn="l" defTabSz="1022350">
              <a:lnSpc>
                <a:spcPct val="90000"/>
              </a:lnSpc>
              <a:spcBef>
                <a:spcPct val="0"/>
              </a:spcBef>
              <a:spcAft>
                <a:spcPct val="35000"/>
              </a:spcAft>
            </a:pPr>
            <a:endParaRPr lang="es-CO" sz="2300" kern="1200" dirty="0"/>
          </a:p>
        </p:txBody>
      </p:sp>
      <p:sp>
        <p:nvSpPr>
          <p:cNvPr id="76" name="75 Rectángulo"/>
          <p:cNvSpPr/>
          <p:nvPr/>
        </p:nvSpPr>
        <p:spPr>
          <a:xfrm>
            <a:off x="313950" y="1552840"/>
            <a:ext cx="1280529" cy="692497"/>
          </a:xfrm>
          <a:prstGeom prst="rect">
            <a:avLst/>
          </a:prstGeom>
        </p:spPr>
        <p:txBody>
          <a:bodyPr wrap="square">
            <a:spAutoFit/>
          </a:bodyPr>
          <a:lstStyle/>
          <a:p>
            <a:pPr lvl="0" algn="ctr"/>
            <a:r>
              <a:rPr lang="es-CO" sz="1300" b="1" dirty="0">
                <a:solidFill>
                  <a:schemeClr val="bg1"/>
                </a:solidFill>
                <a:latin typeface="Arial" panose="020B0604020202020204" pitchFamily="34" charset="0"/>
                <a:cs typeface="Arial" panose="020B0604020202020204" pitchFamily="34" charset="0"/>
              </a:rPr>
              <a:t>Su vuelo se demora entre</a:t>
            </a:r>
          </a:p>
          <a:p>
            <a:pPr lvl="0" algn="ctr"/>
            <a:r>
              <a:rPr lang="es-CO" sz="1300" b="1" dirty="0">
                <a:solidFill>
                  <a:schemeClr val="bg1"/>
                </a:solidFill>
                <a:latin typeface="Arial" panose="020B0604020202020204" pitchFamily="34" charset="0"/>
                <a:cs typeface="Arial" panose="020B0604020202020204" pitchFamily="34" charset="0"/>
              </a:rPr>
              <a:t> 1 y 3 horas</a:t>
            </a:r>
          </a:p>
        </p:txBody>
      </p:sp>
      <p:sp>
        <p:nvSpPr>
          <p:cNvPr id="87" name="86 Rectángulo"/>
          <p:cNvSpPr/>
          <p:nvPr/>
        </p:nvSpPr>
        <p:spPr>
          <a:xfrm>
            <a:off x="339143" y="3872661"/>
            <a:ext cx="1280529" cy="492443"/>
          </a:xfrm>
          <a:prstGeom prst="rect">
            <a:avLst/>
          </a:prstGeom>
        </p:spPr>
        <p:txBody>
          <a:bodyPr wrap="square">
            <a:spAutoFit/>
          </a:bodyPr>
          <a:lstStyle/>
          <a:p>
            <a:pPr lvl="0" algn="ctr"/>
            <a:r>
              <a:rPr lang="es-CO" sz="1300" b="1" dirty="0">
                <a:solidFill>
                  <a:schemeClr val="bg1"/>
                </a:solidFill>
                <a:latin typeface="Arial" panose="020B0604020202020204" pitchFamily="34" charset="0"/>
                <a:cs typeface="Arial" panose="020B0604020202020204" pitchFamily="34" charset="0"/>
              </a:rPr>
              <a:t>Su vuelo se interrumpe</a:t>
            </a:r>
          </a:p>
        </p:txBody>
      </p:sp>
      <p:sp>
        <p:nvSpPr>
          <p:cNvPr id="88" name="87 Rectángulo"/>
          <p:cNvSpPr/>
          <p:nvPr/>
        </p:nvSpPr>
        <p:spPr>
          <a:xfrm>
            <a:off x="349490" y="4768439"/>
            <a:ext cx="1280529" cy="492443"/>
          </a:xfrm>
          <a:prstGeom prst="rect">
            <a:avLst/>
          </a:prstGeom>
        </p:spPr>
        <p:txBody>
          <a:bodyPr wrap="square">
            <a:spAutoFit/>
          </a:bodyPr>
          <a:lstStyle/>
          <a:p>
            <a:pPr lvl="0" algn="ctr"/>
            <a:r>
              <a:rPr lang="es-CO" sz="1300" b="1" dirty="0">
                <a:solidFill>
                  <a:schemeClr val="bg1"/>
                </a:solidFill>
                <a:latin typeface="Arial" panose="020B0604020202020204" pitchFamily="34" charset="0"/>
                <a:cs typeface="Arial" panose="020B0604020202020204" pitchFamily="34" charset="0"/>
              </a:rPr>
              <a:t>Su vuelo se cancela</a:t>
            </a:r>
          </a:p>
        </p:txBody>
      </p:sp>
      <p:sp>
        <p:nvSpPr>
          <p:cNvPr id="89" name="88 Rectángulo"/>
          <p:cNvSpPr/>
          <p:nvPr/>
        </p:nvSpPr>
        <p:spPr>
          <a:xfrm>
            <a:off x="1928192" y="3739679"/>
            <a:ext cx="2476955" cy="769441"/>
          </a:xfrm>
          <a:prstGeom prst="rect">
            <a:avLst/>
          </a:prstGeom>
        </p:spPr>
        <p:txBody>
          <a:bodyPr wrap="square">
            <a:spAutoFit/>
          </a:bodyPr>
          <a:lstStyle/>
          <a:p>
            <a:pPr lvl="0">
              <a:buFont typeface="Arial" panose="020B0604020202020204" pitchFamily="34" charset="0"/>
              <a:buNone/>
            </a:pPr>
            <a:r>
              <a:rPr lang="es-CO" sz="1100" dirty="0">
                <a:latin typeface="Arial" panose="020B0604020202020204" pitchFamily="34" charset="0"/>
                <a:cs typeface="Arial" panose="020B0604020202020204" pitchFamily="34" charset="0"/>
              </a:rPr>
              <a:t>Devolución proporcional del precio del tramo no cubierto</a:t>
            </a:r>
          </a:p>
          <a:p>
            <a:pPr lvl="0">
              <a:buNone/>
            </a:pPr>
            <a:r>
              <a:rPr lang="es-CO" sz="1100" dirty="0">
                <a:latin typeface="Arial" panose="020B0604020202020204" pitchFamily="34" charset="0"/>
                <a:cs typeface="Arial" panose="020B0604020202020204" pitchFamily="34" charset="0"/>
              </a:rPr>
              <a:t>Refrigerio y comunicación telefónica no mayor a 3 minutos</a:t>
            </a:r>
          </a:p>
        </p:txBody>
      </p:sp>
      <p:sp>
        <p:nvSpPr>
          <p:cNvPr id="90" name="89 Rectángulo"/>
          <p:cNvSpPr/>
          <p:nvPr/>
        </p:nvSpPr>
        <p:spPr>
          <a:xfrm>
            <a:off x="1928191" y="4660719"/>
            <a:ext cx="2476955" cy="769441"/>
          </a:xfrm>
          <a:prstGeom prst="rect">
            <a:avLst/>
          </a:prstGeom>
        </p:spPr>
        <p:txBody>
          <a:bodyPr wrap="square">
            <a:spAutoFit/>
          </a:bodyPr>
          <a:lstStyle/>
          <a:p>
            <a:pPr lvl="0">
              <a:buNone/>
            </a:pPr>
            <a:r>
              <a:rPr lang="es-CO" sz="1100" dirty="0">
                <a:latin typeface="Arial" panose="020B0604020202020204" pitchFamily="34" charset="0"/>
                <a:cs typeface="Arial" panose="020B0604020202020204" pitchFamily="34" charset="0"/>
              </a:rPr>
              <a:t>Reintegro del precio del pasaje, refrigerio y comunicación telefónica</a:t>
            </a:r>
          </a:p>
          <a:p>
            <a:pPr lvl="0">
              <a:buNone/>
            </a:pPr>
            <a:r>
              <a:rPr lang="es-CO" sz="1100" dirty="0">
                <a:latin typeface="Arial" panose="020B0604020202020204" pitchFamily="34" charset="0"/>
                <a:cs typeface="Arial" panose="020B0604020202020204" pitchFamily="34" charset="0"/>
              </a:rPr>
              <a:t>Hospedaje y gastos de traslado, según el caso</a:t>
            </a:r>
          </a:p>
        </p:txBody>
      </p:sp>
      <p:sp>
        <p:nvSpPr>
          <p:cNvPr id="92" name="91 Rectángulo"/>
          <p:cNvSpPr/>
          <p:nvPr/>
        </p:nvSpPr>
        <p:spPr>
          <a:xfrm>
            <a:off x="4999520" y="4349562"/>
            <a:ext cx="1280529" cy="492443"/>
          </a:xfrm>
          <a:prstGeom prst="rect">
            <a:avLst/>
          </a:prstGeom>
        </p:spPr>
        <p:txBody>
          <a:bodyPr wrap="square">
            <a:spAutoFit/>
          </a:bodyPr>
          <a:lstStyle/>
          <a:p>
            <a:pPr lvl="0" algn="ctr"/>
            <a:r>
              <a:rPr lang="es-CO" sz="1300" b="1" dirty="0">
                <a:solidFill>
                  <a:schemeClr val="bg1"/>
                </a:solidFill>
                <a:latin typeface="Arial" panose="020B0604020202020204" pitchFamily="34" charset="0"/>
                <a:cs typeface="Arial" panose="020B0604020202020204" pitchFamily="34" charset="0"/>
              </a:rPr>
              <a:t>Su vuelo fue cancelado</a:t>
            </a:r>
          </a:p>
        </p:txBody>
      </p:sp>
      <p:sp>
        <p:nvSpPr>
          <p:cNvPr id="95" name="94 Rectángulo"/>
          <p:cNvSpPr/>
          <p:nvPr/>
        </p:nvSpPr>
        <p:spPr>
          <a:xfrm>
            <a:off x="6586785" y="3492353"/>
            <a:ext cx="2195076" cy="646331"/>
          </a:xfrm>
          <a:prstGeom prst="rect">
            <a:avLst/>
          </a:prstGeom>
        </p:spPr>
        <p:txBody>
          <a:bodyPr wrap="square">
            <a:spAutoFit/>
          </a:bodyPr>
          <a:lstStyle/>
          <a:p>
            <a:pPr lvl="0">
              <a:buNone/>
            </a:pPr>
            <a:r>
              <a:rPr lang="es-CO" sz="1200" dirty="0">
                <a:latin typeface="Arial" panose="020B0604020202020204" pitchFamily="34" charset="0"/>
                <a:cs typeface="Arial" panose="020B0604020202020204" pitchFamily="34" charset="0"/>
              </a:rPr>
              <a:t>Asegurar que el pasajero sea transportado sin costo adicional</a:t>
            </a:r>
          </a:p>
        </p:txBody>
      </p:sp>
      <p:sp>
        <p:nvSpPr>
          <p:cNvPr id="96" name="95 Rectángulo"/>
          <p:cNvSpPr/>
          <p:nvPr/>
        </p:nvSpPr>
        <p:spPr>
          <a:xfrm>
            <a:off x="6605041" y="4332349"/>
            <a:ext cx="2286000" cy="600164"/>
          </a:xfrm>
          <a:prstGeom prst="rect">
            <a:avLst/>
          </a:prstGeom>
        </p:spPr>
        <p:txBody>
          <a:bodyPr wrap="square">
            <a:spAutoFit/>
          </a:bodyPr>
          <a:lstStyle/>
          <a:p>
            <a:pPr lvl="0">
              <a:buNone/>
            </a:pPr>
            <a:r>
              <a:rPr lang="es-CO" sz="1100" dirty="0">
                <a:latin typeface="Arial" panose="020B0604020202020204" pitchFamily="34" charset="0"/>
                <a:cs typeface="Arial" panose="020B0604020202020204" pitchFamily="34" charset="0"/>
              </a:rPr>
              <a:t>Devolución del precio pagado</a:t>
            </a:r>
          </a:p>
          <a:p>
            <a:pPr lvl="0">
              <a:buNone/>
            </a:pPr>
            <a:r>
              <a:rPr lang="es-CO" sz="1100" dirty="0">
                <a:latin typeface="Arial" panose="020B0604020202020204" pitchFamily="34" charset="0"/>
                <a:cs typeface="Arial" panose="020B0604020202020204" pitchFamily="34" charset="0"/>
              </a:rPr>
              <a:t>Asegurar que el pasajero sea transportado sin costo adicional</a:t>
            </a:r>
          </a:p>
        </p:txBody>
      </p:sp>
      <p:sp>
        <p:nvSpPr>
          <p:cNvPr id="91" name="90 Rectángulo"/>
          <p:cNvSpPr/>
          <p:nvPr/>
        </p:nvSpPr>
        <p:spPr>
          <a:xfrm>
            <a:off x="4999521" y="3534163"/>
            <a:ext cx="1280529" cy="492443"/>
          </a:xfrm>
          <a:prstGeom prst="rect">
            <a:avLst/>
          </a:prstGeom>
        </p:spPr>
        <p:txBody>
          <a:bodyPr wrap="square">
            <a:spAutoFit/>
          </a:bodyPr>
          <a:lstStyle/>
          <a:p>
            <a:pPr lvl="0" algn="ctr"/>
            <a:r>
              <a:rPr lang="es-CO" sz="1300" b="1" dirty="0">
                <a:solidFill>
                  <a:schemeClr val="bg1"/>
                </a:solidFill>
                <a:latin typeface="Arial" panose="020B0604020202020204" pitchFamily="34" charset="0"/>
                <a:cs typeface="Arial" panose="020B0604020202020204" pitchFamily="34" charset="0"/>
              </a:rPr>
              <a:t>Su vuelo está sobrevendido</a:t>
            </a:r>
          </a:p>
        </p:txBody>
      </p:sp>
    </p:spTree>
    <p:extLst>
      <p:ext uri="{BB962C8B-B14F-4D97-AF65-F5344CB8AC3E}">
        <p14:creationId xmlns:p14="http://schemas.microsoft.com/office/powerpoint/2010/main" val="1002284994"/>
      </p:ext>
    </p:extLst>
  </p:cSld>
  <p:clrMapOvr>
    <a:masterClrMapping/>
  </p:clrMapOvr>
  <mc:AlternateContent xmlns:mc="http://schemas.openxmlformats.org/markup-compatibility/2006" xmlns:p14="http://schemas.microsoft.com/office/powerpoint/2010/main">
    <mc:Choice Requires="p14">
      <p:transition spd="slow" p14:dur="2000" advTm="21000"/>
    </mc:Choice>
    <mc:Fallback xmlns="">
      <p:transition spd="slow" advTm="21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sp>
        <p:nvSpPr>
          <p:cNvPr id="5" name="Rectángulo 4"/>
          <p:cNvSpPr/>
          <p:nvPr/>
        </p:nvSpPr>
        <p:spPr>
          <a:xfrm>
            <a:off x="15010" y="179929"/>
            <a:ext cx="7428778" cy="64807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2" name="CuadroTexto 1"/>
          <p:cNvSpPr txBox="1"/>
          <p:nvPr/>
        </p:nvSpPr>
        <p:spPr>
          <a:xfrm>
            <a:off x="179512" y="251937"/>
            <a:ext cx="7416823" cy="584775"/>
          </a:xfrm>
          <a:prstGeom prst="rect">
            <a:avLst/>
          </a:prstGeom>
          <a:noFill/>
        </p:spPr>
        <p:txBody>
          <a:bodyPr wrap="square" rtlCol="0">
            <a:spAutoFit/>
          </a:bodyPr>
          <a:lstStyle/>
          <a:p>
            <a:pPr lvl="0">
              <a:defRPr/>
            </a:pPr>
            <a:r>
              <a:rPr lang="es-CO" sz="1600" b="1" dirty="0">
                <a:latin typeface="Arial" pitchFamily="34" charset="0"/>
                <a:cs typeface="Arial" pitchFamily="34" charset="0"/>
              </a:rPr>
              <a:t>COMPORTAMIENTO DE PASAJEROS Y CARGA DE ENERO A SEPTIEMBRE DE 2016</a:t>
            </a:r>
          </a:p>
        </p:txBody>
      </p:sp>
      <p:sp>
        <p:nvSpPr>
          <p:cNvPr id="6" name="Rectángulo 5"/>
          <p:cNvSpPr/>
          <p:nvPr/>
        </p:nvSpPr>
        <p:spPr>
          <a:xfrm>
            <a:off x="642143" y="4060229"/>
            <a:ext cx="7853362" cy="1384995"/>
          </a:xfrm>
          <a:prstGeom prst="rect">
            <a:avLst/>
          </a:prstGeom>
        </p:spPr>
        <p:txBody>
          <a:bodyPr>
            <a:spAutoFit/>
          </a:bodyPr>
          <a:lstStyle/>
          <a:p>
            <a:pPr marL="285750" indent="-285750">
              <a:buFontTx/>
              <a:buChar char="-"/>
              <a:defRPr/>
            </a:pPr>
            <a:r>
              <a:rPr lang="es-CO" sz="1600" dirty="0">
                <a:solidFill>
                  <a:schemeClr val="bg2">
                    <a:lumMod val="10000"/>
                  </a:schemeClr>
                </a:solidFill>
              </a:rPr>
              <a:t>Durante la vigencia enero- septiembre de 2016, se movilizaron </a:t>
            </a:r>
            <a:r>
              <a:rPr lang="es-CO" dirty="0">
                <a:solidFill>
                  <a:schemeClr val="bg2">
                    <a:lumMod val="10000"/>
                  </a:schemeClr>
                </a:solidFill>
              </a:rPr>
              <a:t>26,4</a:t>
            </a:r>
            <a:r>
              <a:rPr lang="es-CO" sz="1600" dirty="0">
                <a:solidFill>
                  <a:schemeClr val="bg2">
                    <a:lumMod val="10000"/>
                  </a:schemeClr>
                </a:solidFill>
              </a:rPr>
              <a:t> millones de pasajeros.  Esto representa un 5,29% más que el año inmediatamente anterior</a:t>
            </a:r>
          </a:p>
          <a:p>
            <a:pPr marL="285750" indent="-285750">
              <a:buFontTx/>
              <a:buChar char="-"/>
              <a:defRPr/>
            </a:pPr>
            <a:endParaRPr lang="es-CO" sz="1600" dirty="0">
              <a:solidFill>
                <a:schemeClr val="bg2">
                  <a:lumMod val="10000"/>
                </a:schemeClr>
              </a:solidFill>
            </a:endParaRPr>
          </a:p>
          <a:p>
            <a:pPr marL="285750" indent="-285750">
              <a:buFontTx/>
              <a:buChar char="-"/>
              <a:defRPr/>
            </a:pPr>
            <a:r>
              <a:rPr lang="es-CO" sz="1600" dirty="0">
                <a:solidFill>
                  <a:schemeClr val="bg2">
                    <a:lumMod val="10000"/>
                  </a:schemeClr>
                </a:solidFill>
              </a:rPr>
              <a:t>Durante la vigencia enero-septiembre de 2016 se movilizaron </a:t>
            </a:r>
            <a:r>
              <a:rPr lang="es-CO" dirty="0">
                <a:solidFill>
                  <a:schemeClr val="bg2">
                    <a:lumMod val="10000"/>
                  </a:schemeClr>
                </a:solidFill>
              </a:rPr>
              <a:t>580,310</a:t>
            </a:r>
            <a:r>
              <a:rPr lang="es-CO" sz="1600" dirty="0">
                <a:solidFill>
                  <a:schemeClr val="bg2">
                    <a:lumMod val="10000"/>
                  </a:schemeClr>
                </a:solidFill>
              </a:rPr>
              <a:t> toneladas de carga. Esto representa un  2,54%  más que el año inmediatamente anterior.</a:t>
            </a:r>
          </a:p>
        </p:txBody>
      </p:sp>
      <p:pic>
        <p:nvPicPr>
          <p:cNvPr id="7" name="Imagen 2"/>
          <p:cNvPicPr>
            <a:picLocks noChangeAspect="1"/>
          </p:cNvPicPr>
          <p:nvPr/>
        </p:nvPicPr>
        <p:blipFill>
          <a:blip r:embed="rId3">
            <a:extLst>
              <a:ext uri="{28A0092B-C50C-407E-A947-70E740481C1C}">
                <a14:useLocalDpi xmlns:a14="http://schemas.microsoft.com/office/drawing/2010/main" val="0"/>
              </a:ext>
            </a:extLst>
          </a:blip>
          <a:srcRect l="12376" t="7584" r="12653" b="7784"/>
          <a:stretch>
            <a:fillRect/>
          </a:stretch>
        </p:blipFill>
        <p:spPr bwMode="auto">
          <a:xfrm>
            <a:off x="1693862" y="1145728"/>
            <a:ext cx="5749925"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4176618"/>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sp>
        <p:nvSpPr>
          <p:cNvPr id="5" name="Rectángulo 4"/>
          <p:cNvSpPr/>
          <p:nvPr/>
        </p:nvSpPr>
        <p:spPr>
          <a:xfrm>
            <a:off x="15010" y="44624"/>
            <a:ext cx="7429046" cy="64807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2" name="CuadroTexto 1"/>
          <p:cNvSpPr txBox="1"/>
          <p:nvPr/>
        </p:nvSpPr>
        <p:spPr>
          <a:xfrm>
            <a:off x="179512" y="183994"/>
            <a:ext cx="7416823" cy="338554"/>
          </a:xfrm>
          <a:prstGeom prst="rect">
            <a:avLst/>
          </a:prstGeom>
          <a:noFill/>
        </p:spPr>
        <p:txBody>
          <a:bodyPr wrap="square" rtlCol="0">
            <a:spAutoFit/>
          </a:bodyPr>
          <a:lstStyle/>
          <a:p>
            <a:pPr lvl="0">
              <a:defRPr/>
            </a:pPr>
            <a:r>
              <a:rPr lang="es-ES" sz="1600" b="1" dirty="0">
                <a:solidFill>
                  <a:srgbClr val="002060"/>
                </a:solidFill>
                <a:latin typeface="Arial" panose="020B0604020202020204" pitchFamily="34" charset="0"/>
                <a:cs typeface="Arial" panose="020B0604020202020204" pitchFamily="34" charset="0"/>
              </a:rPr>
              <a:t>MOVIMIENTO DE PASAJEROS DE ENERO A SEPTIEMBRE 2016 VS 2015</a:t>
            </a:r>
            <a:endParaRPr kumimoji="0" lang="es-CO" sz="16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 name="CuadroTexto 2"/>
          <p:cNvSpPr txBox="1">
            <a:spLocks noChangeArrowheads="1"/>
          </p:cNvSpPr>
          <p:nvPr/>
        </p:nvSpPr>
        <p:spPr bwMode="auto">
          <a:xfrm>
            <a:off x="179512" y="4993037"/>
            <a:ext cx="8568952"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spcBef>
                <a:spcPct val="0"/>
              </a:spcBef>
              <a:buClrTx/>
              <a:buFontTx/>
              <a:buNone/>
            </a:pPr>
            <a:r>
              <a:rPr lang="es-CO" altLang="es-CO" sz="1900" dirty="0">
                <a:solidFill>
                  <a:srgbClr val="002060"/>
                </a:solidFill>
                <a:latin typeface="Calibri" panose="020F0502020204030204" pitchFamily="34" charset="0"/>
              </a:rPr>
              <a:t>En el periodo enero-septiembre de 2016, el número de pasajeros transportados se incrementó en un  </a:t>
            </a:r>
            <a:r>
              <a:rPr lang="es-CO" altLang="es-CO" sz="1900" b="1" dirty="0">
                <a:solidFill>
                  <a:srgbClr val="002060"/>
                </a:solidFill>
                <a:latin typeface="Calibri" panose="020F0502020204030204" pitchFamily="34" charset="0"/>
              </a:rPr>
              <a:t>millón 325 mil </a:t>
            </a:r>
            <a:r>
              <a:rPr lang="es-CO" altLang="es-CO" sz="1900" dirty="0">
                <a:solidFill>
                  <a:srgbClr val="002060"/>
                </a:solidFill>
                <a:latin typeface="Calibri" panose="020F0502020204030204" pitchFamily="34" charset="0"/>
              </a:rPr>
              <a:t>pasajeros con relación al mismo periodo del año anterior. </a:t>
            </a:r>
          </a:p>
        </p:txBody>
      </p:sp>
      <p:graphicFrame>
        <p:nvGraphicFramePr>
          <p:cNvPr id="7" name="Gráfico 6"/>
          <p:cNvGraphicFramePr>
            <a:graphicFrameLocks/>
          </p:cNvGraphicFramePr>
          <p:nvPr>
            <p:extLst>
              <p:ext uri="{D42A27DB-BD31-4B8C-83A1-F6EECF244321}">
                <p14:modId xmlns:p14="http://schemas.microsoft.com/office/powerpoint/2010/main" val="4080581665"/>
              </p:ext>
            </p:extLst>
          </p:nvPr>
        </p:nvGraphicFramePr>
        <p:xfrm>
          <a:off x="457199" y="955191"/>
          <a:ext cx="7758675" cy="40378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51573717"/>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sp>
        <p:nvSpPr>
          <p:cNvPr id="5" name="Rectángulo 4"/>
          <p:cNvSpPr/>
          <p:nvPr/>
        </p:nvSpPr>
        <p:spPr>
          <a:xfrm>
            <a:off x="15010" y="44624"/>
            <a:ext cx="7437310" cy="64807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2" name="CuadroTexto 1"/>
          <p:cNvSpPr txBox="1"/>
          <p:nvPr/>
        </p:nvSpPr>
        <p:spPr>
          <a:xfrm>
            <a:off x="146781" y="44624"/>
            <a:ext cx="6873491" cy="646331"/>
          </a:xfrm>
          <a:prstGeom prst="rect">
            <a:avLst/>
          </a:prstGeom>
          <a:noFill/>
        </p:spPr>
        <p:txBody>
          <a:bodyPr wrap="square" rtlCol="0">
            <a:spAutoFit/>
          </a:bodyPr>
          <a:lstStyle/>
          <a:p>
            <a:pPr lvl="0">
              <a:defRPr/>
            </a:pPr>
            <a:r>
              <a:rPr lang="es-ES" dirty="0">
                <a:solidFill>
                  <a:srgbClr val="002060"/>
                </a:solidFill>
                <a:latin typeface="Arial" panose="020B0604020202020204" pitchFamily="34" charset="0"/>
                <a:cs typeface="Arial" panose="020B0604020202020204" pitchFamily="34" charset="0"/>
              </a:rPr>
              <a:t>Total Carga movilizada enero a septiembre 2016 (TON)</a:t>
            </a:r>
            <a:br>
              <a:rPr lang="es-ES" dirty="0">
                <a:solidFill>
                  <a:srgbClr val="002060"/>
                </a:solidFill>
                <a:latin typeface="Arial" panose="020B0604020202020204" pitchFamily="34" charset="0"/>
                <a:cs typeface="Arial" panose="020B0604020202020204" pitchFamily="34" charset="0"/>
              </a:rPr>
            </a:br>
            <a:r>
              <a:rPr lang="es-ES" dirty="0">
                <a:solidFill>
                  <a:srgbClr val="002060"/>
                </a:solidFill>
                <a:latin typeface="Arial" panose="020B0604020202020204" pitchFamily="34" charset="0"/>
                <a:cs typeface="Arial" panose="020B0604020202020204" pitchFamily="34" charset="0"/>
              </a:rPr>
              <a:t>(Integra carga y correo)</a:t>
            </a:r>
            <a:endParaRPr kumimoji="0" lang="es-CO"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aphicFrame>
        <p:nvGraphicFramePr>
          <p:cNvPr id="6" name="Gráfico 5"/>
          <p:cNvGraphicFramePr>
            <a:graphicFrameLocks/>
          </p:cNvGraphicFramePr>
          <p:nvPr>
            <p:extLst>
              <p:ext uri="{D42A27DB-BD31-4B8C-83A1-F6EECF244321}">
                <p14:modId xmlns:p14="http://schemas.microsoft.com/office/powerpoint/2010/main" val="1411239402"/>
              </p:ext>
            </p:extLst>
          </p:nvPr>
        </p:nvGraphicFramePr>
        <p:xfrm>
          <a:off x="667018" y="1052736"/>
          <a:ext cx="7898863" cy="3661899"/>
        </p:xfrm>
        <a:graphic>
          <a:graphicData uri="http://schemas.openxmlformats.org/drawingml/2006/chart">
            <c:chart xmlns:c="http://schemas.openxmlformats.org/drawingml/2006/chart" xmlns:r="http://schemas.openxmlformats.org/officeDocument/2006/relationships" r:id="rId3"/>
          </a:graphicData>
        </a:graphic>
      </p:graphicFrame>
      <p:sp>
        <p:nvSpPr>
          <p:cNvPr id="7" name="CuadroTexto 2"/>
          <p:cNvSpPr txBox="1">
            <a:spLocks noChangeArrowheads="1"/>
          </p:cNvSpPr>
          <p:nvPr/>
        </p:nvSpPr>
        <p:spPr bwMode="auto">
          <a:xfrm>
            <a:off x="665192" y="4869160"/>
            <a:ext cx="760068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spcBef>
                <a:spcPct val="0"/>
              </a:spcBef>
              <a:buClrTx/>
              <a:buFontTx/>
              <a:buNone/>
              <a:defRPr/>
            </a:pPr>
            <a:r>
              <a:rPr lang="es-CO" altLang="es-CO" sz="1800" b="1" dirty="0">
                <a:solidFill>
                  <a:srgbClr val="002060"/>
                </a:solidFill>
                <a:latin typeface="Calibri" panose="020F0502020204030204" pitchFamily="34" charset="0"/>
              </a:rPr>
              <a:t>580 </a:t>
            </a:r>
            <a:r>
              <a:rPr lang="es-CO" altLang="es-CO" sz="1800" dirty="0">
                <a:solidFill>
                  <a:srgbClr val="002060"/>
                </a:solidFill>
                <a:latin typeface="Calibri" panose="020F0502020204030204" pitchFamily="34" charset="0"/>
              </a:rPr>
              <a:t>mil toneladas de carga se movilizaron de enero a septiembre de 2016. </a:t>
            </a:r>
          </a:p>
          <a:p>
            <a:pPr>
              <a:spcBef>
                <a:spcPct val="0"/>
              </a:spcBef>
              <a:buClrTx/>
              <a:buFontTx/>
              <a:buNone/>
              <a:defRPr/>
            </a:pPr>
            <a:r>
              <a:rPr lang="es-CO" altLang="es-CO" sz="1800" b="1" dirty="0">
                <a:solidFill>
                  <a:srgbClr val="002060"/>
                </a:solidFill>
                <a:latin typeface="Calibri" panose="020F0502020204030204" pitchFamily="34" charset="0"/>
              </a:rPr>
              <a:t>14 mil 400 </a:t>
            </a:r>
            <a:r>
              <a:rPr lang="es-CO" altLang="es-CO" sz="1800" dirty="0">
                <a:solidFill>
                  <a:srgbClr val="002060"/>
                </a:solidFill>
                <a:latin typeface="Calibri" panose="020F0502020204030204" pitchFamily="34" charset="0"/>
              </a:rPr>
              <a:t>toneladas más </a:t>
            </a:r>
            <a:r>
              <a:rPr lang="es-CO" sz="1800" dirty="0">
                <a:solidFill>
                  <a:srgbClr val="002060"/>
                </a:solidFill>
                <a:latin typeface="Calibri" panose="020F0502020204030204" pitchFamily="34" charset="0"/>
              </a:rPr>
              <a:t>que en el mismo periodo de 2015.</a:t>
            </a:r>
            <a:endParaRPr lang="es-CO" altLang="es-CO" sz="1800" dirty="0">
              <a:solidFill>
                <a:srgbClr val="002060"/>
              </a:solidFill>
              <a:latin typeface="Calibri" panose="020F0502020204030204" pitchFamily="34" charset="0"/>
            </a:endParaRPr>
          </a:p>
        </p:txBody>
      </p:sp>
    </p:spTree>
    <p:extLst>
      <p:ext uri="{BB962C8B-B14F-4D97-AF65-F5344CB8AC3E}">
        <p14:creationId xmlns:p14="http://schemas.microsoft.com/office/powerpoint/2010/main" val="105844131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sp>
        <p:nvSpPr>
          <p:cNvPr id="5" name="Rectángulo 4"/>
          <p:cNvSpPr/>
          <p:nvPr/>
        </p:nvSpPr>
        <p:spPr>
          <a:xfrm>
            <a:off x="15009" y="44624"/>
            <a:ext cx="7581325" cy="64807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 name="CuadroTexto 1"/>
          <p:cNvSpPr txBox="1"/>
          <p:nvPr/>
        </p:nvSpPr>
        <p:spPr>
          <a:xfrm>
            <a:off x="179512" y="44624"/>
            <a:ext cx="7416823" cy="646331"/>
          </a:xfrm>
          <a:prstGeom prst="rect">
            <a:avLst/>
          </a:prstGeom>
          <a:noFill/>
        </p:spPr>
        <p:txBody>
          <a:bodyPr wrap="square" rtlCol="0">
            <a:spAutoFit/>
          </a:bodyPr>
          <a:lstStyle/>
          <a:p>
            <a:pPr lvl="0">
              <a:defRPr/>
            </a:pPr>
            <a:r>
              <a:rPr lang="es-ES" dirty="0">
                <a:solidFill>
                  <a:srgbClr val="002060"/>
                </a:solidFill>
                <a:latin typeface="Arial" panose="020B0604020202020204" pitchFamily="34" charset="0"/>
                <a:cs typeface="Arial" panose="020B0604020202020204" pitchFamily="34" charset="0"/>
              </a:rPr>
              <a:t>COMPENSACIONES Y **OTROS PAGOS AL USUARIO REALIZADOS POR LAS AEROLÍNEAS</a:t>
            </a:r>
            <a:endParaRPr kumimoji="0" lang="es-CO"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 name="Título 1"/>
          <p:cNvSpPr>
            <a:spLocks noGrp="1"/>
          </p:cNvSpPr>
          <p:nvPr>
            <p:ph type="title"/>
          </p:nvPr>
        </p:nvSpPr>
        <p:spPr>
          <a:xfrm>
            <a:off x="323528" y="791047"/>
            <a:ext cx="8260281" cy="477639"/>
          </a:xfrm>
          <a:extLst/>
        </p:spPr>
        <p:txBody>
          <a:bodyPr>
            <a:normAutofit/>
          </a:bodyPr>
          <a:lstStyle/>
          <a:p>
            <a:pPr>
              <a:defRPr/>
            </a:pPr>
            <a:r>
              <a:rPr lang="es-ES" sz="1800" dirty="0">
                <a:solidFill>
                  <a:srgbClr val="002060"/>
                </a:solidFill>
                <a:latin typeface="Arial" panose="020B0604020202020204" pitchFamily="34" charset="0"/>
                <a:cs typeface="Arial" panose="020B0604020202020204" pitchFamily="34" charset="0"/>
              </a:rPr>
              <a:t>Enero – Septiembre 2016 - (millones $)</a:t>
            </a:r>
            <a:endParaRPr lang="es-CO" sz="1800" dirty="0">
              <a:solidFill>
                <a:srgbClr val="002060"/>
              </a:solidFill>
              <a:latin typeface="Calibri" panose="020F0502020204030204" pitchFamily="34" charset="0"/>
              <a:ea typeface="+mn-ea"/>
              <a:cs typeface="Arial" panose="020B0604020202020204" pitchFamily="34" charset="0"/>
            </a:endParaRPr>
          </a:p>
        </p:txBody>
      </p:sp>
      <p:sp>
        <p:nvSpPr>
          <p:cNvPr id="6" name="CuadroTexto 6"/>
          <p:cNvSpPr txBox="1">
            <a:spLocks noChangeArrowheads="1"/>
          </p:cNvSpPr>
          <p:nvPr/>
        </p:nvSpPr>
        <p:spPr bwMode="auto">
          <a:xfrm>
            <a:off x="179512" y="4405660"/>
            <a:ext cx="900747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spcBef>
                <a:spcPct val="0"/>
              </a:spcBef>
              <a:buClrTx/>
              <a:buFontTx/>
              <a:buNone/>
            </a:pPr>
            <a:r>
              <a:rPr lang="es-CO" altLang="es-CO" sz="2400" dirty="0">
                <a:solidFill>
                  <a:srgbClr val="002060"/>
                </a:solidFill>
              </a:rPr>
              <a:t>34 </a:t>
            </a:r>
            <a:r>
              <a:rPr lang="es-CO" altLang="es-CO" sz="1200" dirty="0">
                <a:solidFill>
                  <a:srgbClr val="002060"/>
                </a:solidFill>
              </a:rPr>
              <a:t>millones corresponden a las compensaciones y otros pagos al usuario entregados a los pasajeros durante lo corrido del 2016 por las aerolíneas. </a:t>
            </a:r>
          </a:p>
          <a:p>
            <a:pPr>
              <a:spcBef>
                <a:spcPct val="0"/>
              </a:spcBef>
              <a:buClrTx/>
              <a:buFontTx/>
              <a:buNone/>
            </a:pPr>
            <a:endParaRPr lang="es-CO" altLang="es-CO" sz="1200" dirty="0">
              <a:solidFill>
                <a:srgbClr val="002060"/>
              </a:solidFill>
            </a:endParaRPr>
          </a:p>
          <a:p>
            <a:pPr>
              <a:spcBef>
                <a:spcPct val="0"/>
              </a:spcBef>
              <a:buClrTx/>
              <a:buFontTx/>
              <a:buNone/>
            </a:pPr>
            <a:r>
              <a:rPr lang="es-CO" altLang="es-CO" sz="1200" b="1" dirty="0">
                <a:solidFill>
                  <a:srgbClr val="002060"/>
                </a:solidFill>
              </a:rPr>
              <a:t>*Compensaciones: </a:t>
            </a:r>
            <a:r>
              <a:rPr lang="es-CO" altLang="es-CO" sz="1200" dirty="0">
                <a:solidFill>
                  <a:srgbClr val="002060"/>
                </a:solidFill>
              </a:rPr>
              <a:t>Hechos imputables a las aerolíneas que afectan al pasajero de acuerdo con los Reglamentos Aeronáuticos de Colombia-RAC</a:t>
            </a:r>
          </a:p>
          <a:p>
            <a:pPr>
              <a:spcBef>
                <a:spcPct val="0"/>
              </a:spcBef>
              <a:buClrTx/>
              <a:buFontTx/>
              <a:buNone/>
            </a:pPr>
            <a:r>
              <a:rPr lang="es-CO" altLang="es-CO" sz="1200" b="1" dirty="0">
                <a:solidFill>
                  <a:srgbClr val="002060"/>
                </a:solidFill>
              </a:rPr>
              <a:t>**Otros pagos al usuario</a:t>
            </a:r>
            <a:r>
              <a:rPr lang="es-CO" altLang="es-CO" sz="1200" dirty="0">
                <a:solidFill>
                  <a:srgbClr val="002060"/>
                </a:solidFill>
              </a:rPr>
              <a:t>: Pagos realizados por las aerolíneas para mejorar la calidad del servicio.</a:t>
            </a:r>
          </a:p>
        </p:txBody>
      </p:sp>
      <p:pic>
        <p:nvPicPr>
          <p:cNvPr id="7"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268760"/>
            <a:ext cx="6838950"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0321880"/>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sp>
        <p:nvSpPr>
          <p:cNvPr id="5" name="Rectángulo 4"/>
          <p:cNvSpPr/>
          <p:nvPr/>
        </p:nvSpPr>
        <p:spPr>
          <a:xfrm>
            <a:off x="15010" y="44624"/>
            <a:ext cx="7437310" cy="64807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2" name="CuadroTexto 1"/>
          <p:cNvSpPr txBox="1"/>
          <p:nvPr/>
        </p:nvSpPr>
        <p:spPr>
          <a:xfrm>
            <a:off x="179512" y="116632"/>
            <a:ext cx="7416823" cy="584775"/>
          </a:xfrm>
          <a:prstGeom prst="rect">
            <a:avLst/>
          </a:prstGeom>
          <a:noFill/>
        </p:spPr>
        <p:txBody>
          <a:bodyPr wrap="square" rtlCol="0">
            <a:spAutoFit/>
          </a:bodyPr>
          <a:lstStyle/>
          <a:p>
            <a:pPr lvl="0">
              <a:defRPr/>
            </a:pPr>
            <a:r>
              <a:rPr lang="es-ES" sz="1600" dirty="0">
                <a:solidFill>
                  <a:srgbClr val="002060"/>
                </a:solidFill>
                <a:latin typeface="Arial" panose="020B0604020202020204" pitchFamily="34" charset="0"/>
                <a:cs typeface="Arial" panose="020B0604020202020204" pitchFamily="34" charset="0"/>
              </a:rPr>
              <a:t>MOTIVO DE COMPENSACIONES Y OTROS PAGOS AL USUARIO 2016, POR LAS AEROLÍNEAS</a:t>
            </a:r>
            <a:endParaRPr kumimoji="0" lang="es-CO" sz="16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pic>
        <p:nvPicPr>
          <p:cNvPr id="6"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196752"/>
            <a:ext cx="7132637"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2"/>
          <p:cNvSpPr txBox="1">
            <a:spLocks noChangeArrowheads="1"/>
          </p:cNvSpPr>
          <p:nvPr/>
        </p:nvSpPr>
        <p:spPr bwMode="auto">
          <a:xfrm>
            <a:off x="437344" y="4725144"/>
            <a:ext cx="83111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just">
              <a:spcBef>
                <a:spcPct val="0"/>
              </a:spcBef>
              <a:buClrTx/>
              <a:buFontTx/>
              <a:buNone/>
            </a:pPr>
            <a:r>
              <a:rPr lang="es-CO" altLang="es-CO" sz="1800" dirty="0">
                <a:solidFill>
                  <a:srgbClr val="002060"/>
                </a:solidFill>
              </a:rPr>
              <a:t>El principal motivo que generó compensaciones y otros pagos al usuario de enero a septiembre de 2016 es vuelos demorados con 38% de los casos.</a:t>
            </a:r>
          </a:p>
        </p:txBody>
      </p:sp>
    </p:spTree>
    <p:extLst>
      <p:ext uri="{BB962C8B-B14F-4D97-AF65-F5344CB8AC3E}">
        <p14:creationId xmlns:p14="http://schemas.microsoft.com/office/powerpoint/2010/main" val="1519183079"/>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sp>
        <p:nvSpPr>
          <p:cNvPr id="5" name="Rectángulo 4"/>
          <p:cNvSpPr/>
          <p:nvPr/>
        </p:nvSpPr>
        <p:spPr>
          <a:xfrm>
            <a:off x="15010" y="44624"/>
            <a:ext cx="7437310" cy="64807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2" name="CuadroTexto 1"/>
          <p:cNvSpPr txBox="1"/>
          <p:nvPr/>
        </p:nvSpPr>
        <p:spPr>
          <a:xfrm>
            <a:off x="179512" y="183994"/>
            <a:ext cx="741682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s-CO" b="1" kern="0" noProof="0" dirty="0">
                <a:solidFill>
                  <a:sysClr val="windowText" lastClr="000000"/>
                </a:solidFill>
                <a:latin typeface="Arial" panose="020B0604020202020204" pitchFamily="34" charset="0"/>
                <a:cs typeface="Arial" panose="020B0604020202020204" pitchFamily="34" charset="0"/>
              </a:rPr>
              <a:t>COMPENSACIONES AL USUARIO</a:t>
            </a:r>
            <a:endParaRPr kumimoji="0" lang="es-CO"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pic>
        <p:nvPicPr>
          <p:cNvPr id="4"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6938" y="1156138"/>
            <a:ext cx="7385050"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2"/>
          <p:cNvSpPr txBox="1">
            <a:spLocks noChangeArrowheads="1"/>
          </p:cNvSpPr>
          <p:nvPr/>
        </p:nvSpPr>
        <p:spPr bwMode="auto">
          <a:xfrm>
            <a:off x="395536" y="4708439"/>
            <a:ext cx="8481934"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just">
              <a:spcBef>
                <a:spcPct val="0"/>
              </a:spcBef>
              <a:buClrTx/>
              <a:buFontTx/>
              <a:buNone/>
            </a:pPr>
            <a:r>
              <a:rPr lang="es-CO" altLang="es-CO" sz="1800" dirty="0">
                <a:solidFill>
                  <a:srgbClr val="002060"/>
                </a:solidFill>
              </a:rPr>
              <a:t>El principal Tipo de compensaciones y otros pagos al usuario realizado de enero a septiembre de 2016 es </a:t>
            </a:r>
            <a:r>
              <a:rPr lang="es-CO" altLang="es-CO" sz="2000" dirty="0">
                <a:solidFill>
                  <a:srgbClr val="002060"/>
                </a:solidFill>
              </a:rPr>
              <a:t>Bonos </a:t>
            </a:r>
            <a:r>
              <a:rPr lang="es-CO" altLang="es-CO" sz="1800" dirty="0">
                <a:solidFill>
                  <a:srgbClr val="002060"/>
                </a:solidFill>
              </a:rPr>
              <a:t>con </a:t>
            </a:r>
            <a:r>
              <a:rPr lang="es-CO" altLang="es-CO" sz="2000" dirty="0">
                <a:solidFill>
                  <a:srgbClr val="002060"/>
                </a:solidFill>
              </a:rPr>
              <a:t>34% </a:t>
            </a:r>
            <a:r>
              <a:rPr lang="es-CO" altLang="es-CO" sz="1800" dirty="0">
                <a:solidFill>
                  <a:srgbClr val="002060"/>
                </a:solidFill>
              </a:rPr>
              <a:t>de participación.</a:t>
            </a:r>
            <a:endParaRPr lang="es-CO" altLang="es-CO" sz="1600" dirty="0">
              <a:solidFill>
                <a:srgbClr val="002060"/>
              </a:solidFill>
            </a:endParaRPr>
          </a:p>
        </p:txBody>
      </p:sp>
    </p:spTree>
    <p:extLst>
      <p:ext uri="{BB962C8B-B14F-4D97-AF65-F5344CB8AC3E}">
        <p14:creationId xmlns:p14="http://schemas.microsoft.com/office/powerpoint/2010/main" val="306262608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a 5"/>
          <p:cNvGraphicFramePr/>
          <p:nvPr>
            <p:extLst>
              <p:ext uri="{D42A27DB-BD31-4B8C-83A1-F6EECF244321}">
                <p14:modId xmlns:p14="http://schemas.microsoft.com/office/powerpoint/2010/main" val="1540112519"/>
              </p:ext>
            </p:extLst>
          </p:nvPr>
        </p:nvGraphicFramePr>
        <p:xfrm>
          <a:off x="4782457" y="2256970"/>
          <a:ext cx="4136571" cy="31024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CuadroTexto 8"/>
          <p:cNvSpPr txBox="1"/>
          <p:nvPr/>
        </p:nvSpPr>
        <p:spPr>
          <a:xfrm>
            <a:off x="4550083" y="1454994"/>
            <a:ext cx="4012893" cy="584775"/>
          </a:xfrm>
          <a:prstGeom prst="rect">
            <a:avLst/>
          </a:prstGeom>
          <a:noFill/>
        </p:spPr>
        <p:txBody>
          <a:bodyPr wrap="none" rtlCol="0">
            <a:spAutoFit/>
          </a:bodyPr>
          <a:lstStyle/>
          <a:p>
            <a:pPr algn="ctr"/>
            <a:r>
              <a:rPr lang="es-CO" sz="1600" dirty="0">
                <a:latin typeface="Arial" panose="020B0604020202020204" pitchFamily="34" charset="0"/>
                <a:cs typeface="Arial" panose="020B0604020202020204" pitchFamily="34" charset="0"/>
              </a:rPr>
              <a:t>COMPONENTES DEL PLAN DE ACCIÓN</a:t>
            </a:r>
          </a:p>
          <a:p>
            <a:pPr algn="ctr"/>
            <a:r>
              <a:rPr lang="es-CO" sz="1600" b="1" dirty="0">
                <a:latin typeface="Arial" panose="020B0604020202020204" pitchFamily="34" charset="0"/>
                <a:cs typeface="Arial" panose="020B0604020202020204" pitchFamily="34" charset="0"/>
              </a:rPr>
              <a:t>COMPROMISOS ESTRATÉGICOS</a:t>
            </a:r>
          </a:p>
        </p:txBody>
      </p:sp>
      <p:sp>
        <p:nvSpPr>
          <p:cNvPr id="11" name="Rectángulo 10"/>
          <p:cNvSpPr/>
          <p:nvPr/>
        </p:nvSpPr>
        <p:spPr>
          <a:xfrm>
            <a:off x="457949" y="1948315"/>
            <a:ext cx="3309792" cy="2762295"/>
          </a:xfrm>
          <a:prstGeom prst="rect">
            <a:avLst/>
          </a:prstGeom>
        </p:spPr>
        <p:txBody>
          <a:bodyPr wrap="square">
            <a:spAutoFit/>
          </a:bodyPr>
          <a:lstStyle/>
          <a:p>
            <a:r>
              <a:rPr lang="es-CO" sz="1600" kern="0" dirty="0">
                <a:solidFill>
                  <a:sysClr val="windowText" lastClr="000000"/>
                </a:solidFill>
                <a:latin typeface="Arial" panose="020B0604020202020204" pitchFamily="34" charset="0"/>
                <a:ea typeface="Calibri" panose="020F0502020204030204" pitchFamily="34" charset="0"/>
                <a:cs typeface="Arial" panose="020B0604020202020204" pitchFamily="34" charset="0"/>
              </a:rPr>
              <a:t>El seguimiento al Plan de Acción contiene los compromisos estratégicos, a través de los cuales se logran los objetivos institucionales y el cumplimiento de aquellas prioridades de inversión programadas - consignadas en los cronogramas de inversión.</a:t>
            </a:r>
          </a:p>
          <a:p>
            <a:endParaRPr lang="es-CO" sz="1600" kern="0" dirty="0">
              <a:solidFill>
                <a:sysClr val="windowText" lastClr="000000"/>
              </a:solidFill>
              <a:latin typeface="Arial" panose="020B0604020202020204" pitchFamily="34" charset="0"/>
              <a:cs typeface="Arial" panose="020B0604020202020204" pitchFamily="34" charset="0"/>
            </a:endParaRPr>
          </a:p>
          <a:p>
            <a:endParaRPr lang="es-CO" sz="1350" kern="0" dirty="0">
              <a:solidFill>
                <a:sysClr val="windowText" lastClr="000000"/>
              </a:solidFill>
            </a:endParaRPr>
          </a:p>
        </p:txBody>
      </p:sp>
      <p:sp>
        <p:nvSpPr>
          <p:cNvPr id="13" name="Rectángulo 12"/>
          <p:cNvSpPr/>
          <p:nvPr/>
        </p:nvSpPr>
        <p:spPr>
          <a:xfrm>
            <a:off x="17342" y="67326"/>
            <a:ext cx="7434978" cy="64807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Rectángulo 13"/>
          <p:cNvSpPr/>
          <p:nvPr/>
        </p:nvSpPr>
        <p:spPr>
          <a:xfrm>
            <a:off x="107504" y="180070"/>
            <a:ext cx="2457852" cy="400110"/>
          </a:xfrm>
          <a:prstGeom prst="rect">
            <a:avLst/>
          </a:prstGeom>
        </p:spPr>
        <p:txBody>
          <a:bodyPr wrap="none">
            <a:spAutoFit/>
          </a:bodyPr>
          <a:lstStyle/>
          <a:p>
            <a:r>
              <a:rPr lang="es-CO" sz="2000" b="1" dirty="0">
                <a:latin typeface="Arial" panose="020B0604020202020204" pitchFamily="34" charset="0"/>
                <a:cs typeface="Arial" panose="020B0604020202020204" pitchFamily="34" charset="0"/>
              </a:rPr>
              <a:t> PLAN DE ACCIÓN</a:t>
            </a:r>
          </a:p>
        </p:txBody>
      </p:sp>
      <p:sp>
        <p:nvSpPr>
          <p:cNvPr id="8" name="19 Elipse"/>
          <p:cNvSpPr/>
          <p:nvPr/>
        </p:nvSpPr>
        <p:spPr>
          <a:xfrm>
            <a:off x="1234736" y="5257704"/>
            <a:ext cx="203387" cy="203387"/>
          </a:xfrm>
          <a:prstGeom prst="ellipse">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solidFill>
                <a:prstClr val="white"/>
              </a:solidFill>
            </a:endParaRPr>
          </a:p>
        </p:txBody>
      </p:sp>
      <p:sp>
        <p:nvSpPr>
          <p:cNvPr id="12" name="19 Elipse"/>
          <p:cNvSpPr/>
          <p:nvPr/>
        </p:nvSpPr>
        <p:spPr>
          <a:xfrm>
            <a:off x="1619672" y="5260388"/>
            <a:ext cx="203387" cy="203387"/>
          </a:xfrm>
          <a:prstGeom prst="ellipse">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solidFill>
                <a:prstClr val="white"/>
              </a:solidFill>
            </a:endParaRPr>
          </a:p>
        </p:txBody>
      </p:sp>
      <p:sp>
        <p:nvSpPr>
          <p:cNvPr id="15" name="19 Elipse"/>
          <p:cNvSpPr/>
          <p:nvPr/>
        </p:nvSpPr>
        <p:spPr>
          <a:xfrm>
            <a:off x="1966787" y="5257704"/>
            <a:ext cx="203387" cy="203387"/>
          </a:xfrm>
          <a:prstGeom prst="ellipse">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solidFill>
                <a:prstClr val="white"/>
              </a:solidFill>
            </a:endParaRPr>
          </a:p>
        </p:txBody>
      </p:sp>
      <p:sp>
        <p:nvSpPr>
          <p:cNvPr id="16" name="19 Elipse"/>
          <p:cNvSpPr/>
          <p:nvPr/>
        </p:nvSpPr>
        <p:spPr>
          <a:xfrm>
            <a:off x="3374622" y="3933056"/>
            <a:ext cx="203387" cy="203387"/>
          </a:xfrm>
          <a:prstGeom prst="ellipse">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solidFill>
                <a:prstClr val="white"/>
              </a:solidFill>
            </a:endParaRPr>
          </a:p>
        </p:txBody>
      </p:sp>
      <p:sp>
        <p:nvSpPr>
          <p:cNvPr id="17" name="19 Elipse"/>
          <p:cNvSpPr/>
          <p:nvPr/>
        </p:nvSpPr>
        <p:spPr>
          <a:xfrm>
            <a:off x="3767741" y="3933055"/>
            <a:ext cx="203387" cy="203387"/>
          </a:xfrm>
          <a:prstGeom prst="ellipse">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solidFill>
                <a:prstClr val="white"/>
              </a:solidFill>
            </a:endParaRPr>
          </a:p>
        </p:txBody>
      </p:sp>
      <p:sp>
        <p:nvSpPr>
          <p:cNvPr id="18" name="19 Elipse"/>
          <p:cNvSpPr/>
          <p:nvPr/>
        </p:nvSpPr>
        <p:spPr>
          <a:xfrm>
            <a:off x="4130659" y="3933055"/>
            <a:ext cx="203387" cy="203387"/>
          </a:xfrm>
          <a:prstGeom prst="ellipse">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solidFill>
                <a:prstClr val="white"/>
              </a:solidFill>
            </a:endParaRPr>
          </a:p>
        </p:txBody>
      </p:sp>
      <p:sp>
        <p:nvSpPr>
          <p:cNvPr id="19" name="19 Elipse"/>
          <p:cNvSpPr/>
          <p:nvPr/>
        </p:nvSpPr>
        <p:spPr>
          <a:xfrm>
            <a:off x="251520" y="1062369"/>
            <a:ext cx="203387" cy="203387"/>
          </a:xfrm>
          <a:prstGeom prst="ellipse">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solidFill>
                <a:prstClr val="white"/>
              </a:solidFill>
            </a:endParaRPr>
          </a:p>
        </p:txBody>
      </p:sp>
      <p:sp>
        <p:nvSpPr>
          <p:cNvPr id="20" name="19 Elipse"/>
          <p:cNvSpPr/>
          <p:nvPr/>
        </p:nvSpPr>
        <p:spPr>
          <a:xfrm>
            <a:off x="563254" y="1067482"/>
            <a:ext cx="203387" cy="203387"/>
          </a:xfrm>
          <a:prstGeom prst="ellipse">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solidFill>
                <a:prstClr val="white"/>
              </a:solidFill>
            </a:endParaRPr>
          </a:p>
        </p:txBody>
      </p:sp>
      <p:sp>
        <p:nvSpPr>
          <p:cNvPr id="21" name="19 Elipse"/>
          <p:cNvSpPr/>
          <p:nvPr/>
        </p:nvSpPr>
        <p:spPr>
          <a:xfrm>
            <a:off x="874988" y="1069989"/>
            <a:ext cx="203387" cy="203387"/>
          </a:xfrm>
          <a:prstGeom prst="ellipse">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solidFill>
                <a:prstClr val="white"/>
              </a:solidFill>
            </a:endParaRPr>
          </a:p>
        </p:txBody>
      </p:sp>
      <p:sp>
        <p:nvSpPr>
          <p:cNvPr id="2" name="CuadroTexto 1"/>
          <p:cNvSpPr txBox="1"/>
          <p:nvPr/>
        </p:nvSpPr>
        <p:spPr>
          <a:xfrm>
            <a:off x="251520" y="5798016"/>
            <a:ext cx="8581589" cy="646331"/>
          </a:xfrm>
          <a:prstGeom prst="rect">
            <a:avLst/>
          </a:prstGeom>
          <a:noFill/>
        </p:spPr>
        <p:txBody>
          <a:bodyPr wrap="square" rtlCol="0">
            <a:spAutoFit/>
          </a:bodyPr>
          <a:lstStyle/>
          <a:p>
            <a:r>
              <a:rPr lang="es-CO" sz="1200" b="1" dirty="0">
                <a:latin typeface="Arial" panose="020B0604020202020204" pitchFamily="34" charset="0"/>
                <a:cs typeface="Arial" panose="020B0604020202020204" pitchFamily="34" charset="0"/>
              </a:rPr>
              <a:t>El Plan de Acción y los seguimientos trimestrales pueden ser consultados en el siguiente link: </a:t>
            </a:r>
            <a:r>
              <a:rPr lang="es-CO" sz="1200" dirty="0">
                <a:latin typeface="Arial" panose="020B0604020202020204" pitchFamily="34" charset="0"/>
                <a:cs typeface="Arial" panose="020B0604020202020204" pitchFamily="34" charset="0"/>
                <a:hlinkClick r:id="rId7"/>
              </a:rPr>
              <a:t>http://www.aerocivil.gov.co/Aerocivil/PlanGestControl/PoliticasPlanesProy/Plan%20de%20Accion/Vigencia%20Actual/Paginas/Seguimiento-Como%20vamos.aspx</a:t>
            </a:r>
            <a:endParaRPr lang="es-CO" dirty="0"/>
          </a:p>
        </p:txBody>
      </p:sp>
    </p:spTree>
    <p:extLst>
      <p:ext uri="{BB962C8B-B14F-4D97-AF65-F5344CB8AC3E}">
        <p14:creationId xmlns:p14="http://schemas.microsoft.com/office/powerpoint/2010/main" val="4067525917"/>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a 5"/>
          <p:cNvGraphicFramePr/>
          <p:nvPr/>
        </p:nvGraphicFramePr>
        <p:xfrm>
          <a:off x="4644572" y="2441636"/>
          <a:ext cx="4136571" cy="15135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CuadroTexto 8"/>
          <p:cNvSpPr txBox="1"/>
          <p:nvPr/>
        </p:nvSpPr>
        <p:spPr>
          <a:xfrm>
            <a:off x="4627075" y="1454994"/>
            <a:ext cx="4012893" cy="584775"/>
          </a:xfrm>
          <a:prstGeom prst="rect">
            <a:avLst/>
          </a:prstGeom>
          <a:noFill/>
        </p:spPr>
        <p:txBody>
          <a:bodyPr wrap="none" rtlCol="0">
            <a:spAutoFit/>
          </a:bodyPr>
          <a:lstStyle/>
          <a:p>
            <a:pPr algn="ctr"/>
            <a:r>
              <a:rPr lang="es-CO" sz="1600" dirty="0">
                <a:latin typeface="Arial" panose="020B0604020202020204" pitchFamily="34" charset="0"/>
                <a:cs typeface="Arial" panose="020B0604020202020204" pitchFamily="34" charset="0"/>
              </a:rPr>
              <a:t>COMPONENTES DEL PLAN DE ACCIÓN</a:t>
            </a:r>
          </a:p>
          <a:p>
            <a:pPr algn="ctr"/>
            <a:r>
              <a:rPr lang="es-CO" sz="1600" b="1" dirty="0">
                <a:latin typeface="Arial" panose="020B0604020202020204" pitchFamily="34" charset="0"/>
                <a:cs typeface="Arial" panose="020B0604020202020204" pitchFamily="34" charset="0"/>
              </a:rPr>
              <a:t>CRONOGRAMA DE INVERSIÓN</a:t>
            </a:r>
          </a:p>
        </p:txBody>
      </p:sp>
      <p:sp>
        <p:nvSpPr>
          <p:cNvPr id="11" name="Rectángulo 10"/>
          <p:cNvSpPr/>
          <p:nvPr/>
        </p:nvSpPr>
        <p:spPr>
          <a:xfrm>
            <a:off x="542128" y="1948315"/>
            <a:ext cx="3429000" cy="2762295"/>
          </a:xfrm>
          <a:prstGeom prst="rect">
            <a:avLst/>
          </a:prstGeom>
        </p:spPr>
        <p:txBody>
          <a:bodyPr>
            <a:spAutoFit/>
          </a:bodyPr>
          <a:lstStyle/>
          <a:p>
            <a:r>
              <a:rPr lang="es-CO" sz="1600" kern="0" dirty="0">
                <a:solidFill>
                  <a:sysClr val="windowText" lastClr="000000"/>
                </a:solidFill>
                <a:latin typeface="Arial" panose="020B0604020202020204" pitchFamily="34" charset="0"/>
                <a:cs typeface="Arial" panose="020B0604020202020204" pitchFamily="34" charset="0"/>
              </a:rPr>
              <a:t>Las áreas que manejan proyectos de inversión como parte de su planeación, establecen los cronogramas de contratación, al inicio de la vigencia, conforme a la priorización de las necesidades. </a:t>
            </a:r>
          </a:p>
          <a:p>
            <a:r>
              <a:rPr lang="es-CO" sz="1600" kern="0" dirty="0">
                <a:solidFill>
                  <a:sysClr val="windowText" lastClr="000000"/>
                </a:solidFill>
                <a:latin typeface="Arial" panose="020B0604020202020204" pitchFamily="34" charset="0"/>
                <a:cs typeface="Arial" panose="020B0604020202020204" pitchFamily="34" charset="0"/>
              </a:rPr>
              <a:t>El cumplimiento de las actividades programadas, durante el primer semestre, tiene un cumplimiento promedio del 73%.</a:t>
            </a:r>
          </a:p>
          <a:p>
            <a:endParaRPr lang="es-CO" sz="1350" kern="0" dirty="0">
              <a:solidFill>
                <a:sysClr val="windowText" lastClr="000000"/>
              </a:solidFill>
              <a:latin typeface="Arial" panose="020B0604020202020204" pitchFamily="34" charset="0"/>
              <a:cs typeface="Arial" panose="020B0604020202020204" pitchFamily="34" charset="0"/>
            </a:endParaRPr>
          </a:p>
        </p:txBody>
      </p:sp>
      <p:sp>
        <p:nvSpPr>
          <p:cNvPr id="13" name="Rectángulo 12"/>
          <p:cNvSpPr/>
          <p:nvPr/>
        </p:nvSpPr>
        <p:spPr>
          <a:xfrm>
            <a:off x="17342" y="67326"/>
            <a:ext cx="7434978" cy="64807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Rectángulo 13"/>
          <p:cNvSpPr/>
          <p:nvPr/>
        </p:nvSpPr>
        <p:spPr>
          <a:xfrm>
            <a:off x="107504" y="180070"/>
            <a:ext cx="2457852" cy="400110"/>
          </a:xfrm>
          <a:prstGeom prst="rect">
            <a:avLst/>
          </a:prstGeom>
        </p:spPr>
        <p:txBody>
          <a:bodyPr wrap="none">
            <a:spAutoFit/>
          </a:bodyPr>
          <a:lstStyle/>
          <a:p>
            <a:r>
              <a:rPr lang="es-CO" sz="2000" b="1" dirty="0">
                <a:latin typeface="Arial" panose="020B0604020202020204" pitchFamily="34" charset="0"/>
                <a:cs typeface="Arial" panose="020B0604020202020204" pitchFamily="34" charset="0"/>
              </a:rPr>
              <a:t> PLAN DE ACCIÓN</a:t>
            </a:r>
          </a:p>
        </p:txBody>
      </p:sp>
      <p:sp>
        <p:nvSpPr>
          <p:cNvPr id="12" name="19 Elipse"/>
          <p:cNvSpPr/>
          <p:nvPr/>
        </p:nvSpPr>
        <p:spPr>
          <a:xfrm>
            <a:off x="317409" y="1128469"/>
            <a:ext cx="203387" cy="203387"/>
          </a:xfrm>
          <a:prstGeom prst="ellipse">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solidFill>
                <a:prstClr val="white"/>
              </a:solidFill>
            </a:endParaRPr>
          </a:p>
        </p:txBody>
      </p:sp>
      <p:sp>
        <p:nvSpPr>
          <p:cNvPr id="15" name="19 Elipse"/>
          <p:cNvSpPr/>
          <p:nvPr/>
        </p:nvSpPr>
        <p:spPr>
          <a:xfrm>
            <a:off x="683568" y="1128469"/>
            <a:ext cx="203387" cy="203387"/>
          </a:xfrm>
          <a:prstGeom prst="ellipse">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solidFill>
                <a:prstClr val="white"/>
              </a:solidFill>
            </a:endParaRPr>
          </a:p>
        </p:txBody>
      </p:sp>
      <p:sp>
        <p:nvSpPr>
          <p:cNvPr id="16" name="19 Elipse"/>
          <p:cNvSpPr/>
          <p:nvPr/>
        </p:nvSpPr>
        <p:spPr>
          <a:xfrm>
            <a:off x="1024453" y="1121643"/>
            <a:ext cx="203387" cy="203387"/>
          </a:xfrm>
          <a:prstGeom prst="ellipse">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solidFill>
                <a:prstClr val="white"/>
              </a:solidFill>
            </a:endParaRPr>
          </a:p>
        </p:txBody>
      </p:sp>
      <p:sp>
        <p:nvSpPr>
          <p:cNvPr id="17" name="19 Elipse"/>
          <p:cNvSpPr/>
          <p:nvPr/>
        </p:nvSpPr>
        <p:spPr>
          <a:xfrm>
            <a:off x="3635896" y="2425777"/>
            <a:ext cx="203387" cy="203387"/>
          </a:xfrm>
          <a:prstGeom prst="ellipse">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solidFill>
                <a:prstClr val="white"/>
              </a:solidFill>
            </a:endParaRPr>
          </a:p>
        </p:txBody>
      </p:sp>
      <p:sp>
        <p:nvSpPr>
          <p:cNvPr id="18" name="19 Elipse"/>
          <p:cNvSpPr/>
          <p:nvPr/>
        </p:nvSpPr>
        <p:spPr>
          <a:xfrm>
            <a:off x="4002769" y="2441636"/>
            <a:ext cx="203387" cy="203387"/>
          </a:xfrm>
          <a:prstGeom prst="ellipse">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solidFill>
                <a:prstClr val="white"/>
              </a:solidFill>
            </a:endParaRPr>
          </a:p>
        </p:txBody>
      </p:sp>
      <p:sp>
        <p:nvSpPr>
          <p:cNvPr id="19" name="19 Elipse"/>
          <p:cNvSpPr/>
          <p:nvPr/>
        </p:nvSpPr>
        <p:spPr>
          <a:xfrm>
            <a:off x="4351878" y="2462228"/>
            <a:ext cx="203387" cy="203387"/>
          </a:xfrm>
          <a:prstGeom prst="ellipse">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solidFill>
                <a:prstClr val="white"/>
              </a:solidFill>
            </a:endParaRPr>
          </a:p>
        </p:txBody>
      </p:sp>
      <p:sp>
        <p:nvSpPr>
          <p:cNvPr id="20" name="19 Elipse"/>
          <p:cNvSpPr/>
          <p:nvPr/>
        </p:nvSpPr>
        <p:spPr>
          <a:xfrm>
            <a:off x="6899473" y="4688289"/>
            <a:ext cx="203387" cy="203387"/>
          </a:xfrm>
          <a:prstGeom prst="ellipse">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solidFill>
                <a:prstClr val="white"/>
              </a:solidFill>
            </a:endParaRPr>
          </a:p>
        </p:txBody>
      </p:sp>
      <p:sp>
        <p:nvSpPr>
          <p:cNvPr id="21" name="19 Elipse"/>
          <p:cNvSpPr/>
          <p:nvPr/>
        </p:nvSpPr>
        <p:spPr>
          <a:xfrm>
            <a:off x="7299304" y="4690705"/>
            <a:ext cx="203387" cy="203387"/>
          </a:xfrm>
          <a:prstGeom prst="ellipse">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solidFill>
                <a:prstClr val="white"/>
              </a:solidFill>
            </a:endParaRPr>
          </a:p>
        </p:txBody>
      </p:sp>
      <p:sp>
        <p:nvSpPr>
          <p:cNvPr id="22" name="19 Elipse"/>
          <p:cNvSpPr/>
          <p:nvPr/>
        </p:nvSpPr>
        <p:spPr>
          <a:xfrm>
            <a:off x="7699135" y="4694889"/>
            <a:ext cx="203387" cy="203387"/>
          </a:xfrm>
          <a:prstGeom prst="ellipse">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solidFill>
                <a:prstClr val="white"/>
              </a:solidFill>
            </a:endParaRPr>
          </a:p>
        </p:txBody>
      </p:sp>
      <p:sp>
        <p:nvSpPr>
          <p:cNvPr id="23" name="CuadroTexto 22"/>
          <p:cNvSpPr txBox="1"/>
          <p:nvPr/>
        </p:nvSpPr>
        <p:spPr>
          <a:xfrm>
            <a:off x="264470" y="5607784"/>
            <a:ext cx="8581589" cy="646331"/>
          </a:xfrm>
          <a:prstGeom prst="rect">
            <a:avLst/>
          </a:prstGeom>
          <a:noFill/>
        </p:spPr>
        <p:txBody>
          <a:bodyPr wrap="square" rtlCol="0">
            <a:spAutoFit/>
          </a:bodyPr>
          <a:lstStyle/>
          <a:p>
            <a:r>
              <a:rPr lang="es-CO" sz="1200" b="1" dirty="0">
                <a:latin typeface="Arial" panose="020B0604020202020204" pitchFamily="34" charset="0"/>
                <a:cs typeface="Arial" panose="020B0604020202020204" pitchFamily="34" charset="0"/>
              </a:rPr>
              <a:t>El Plan de Acción y los seguimientos trimestrales pueden ser consultados en el siguiente link: </a:t>
            </a:r>
            <a:r>
              <a:rPr lang="es-CO" sz="1200" dirty="0">
                <a:latin typeface="Arial" panose="020B0604020202020204" pitchFamily="34" charset="0"/>
                <a:cs typeface="Arial" panose="020B0604020202020204" pitchFamily="34" charset="0"/>
                <a:hlinkClick r:id="rId7"/>
              </a:rPr>
              <a:t>http://www.aerocivil.gov.co/Aerocivil/PlanGestControl/PoliticasPlanesProy/Plan%20de%20Accion/Vigencia%20Actual/Paginas/Seguimiento-Como%20vamos.aspx</a:t>
            </a:r>
            <a:endParaRPr lang="es-CO" dirty="0"/>
          </a:p>
        </p:txBody>
      </p:sp>
    </p:spTree>
    <p:extLst>
      <p:ext uri="{BB962C8B-B14F-4D97-AF65-F5344CB8AC3E}">
        <p14:creationId xmlns:p14="http://schemas.microsoft.com/office/powerpoint/2010/main" val="3506712116"/>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1340768"/>
            <a:ext cx="7776864" cy="3952778"/>
          </a:xfrm>
        </p:spPr>
        <p:txBody>
          <a:bodyPr>
            <a:noAutofit/>
          </a:bodyPr>
          <a:lstStyle/>
          <a:p>
            <a:pPr marL="0" indent="0" algn="just">
              <a:buNone/>
            </a:pPr>
            <a:r>
              <a:rPr lang="es-CO" sz="1800" dirty="0">
                <a:latin typeface="Arial" panose="020B0604020202020204" pitchFamily="34" charset="0"/>
                <a:cs typeface="Arial" panose="020B0604020202020204" pitchFamily="34" charset="0"/>
              </a:rPr>
              <a:t>Recoge </a:t>
            </a:r>
            <a:r>
              <a:rPr lang="es-ES" sz="1800" dirty="0">
                <a:latin typeface="Arial" panose="020B0604020202020204" pitchFamily="34" charset="0"/>
                <a:cs typeface="Arial" panose="020B0604020202020204" pitchFamily="34" charset="0"/>
              </a:rPr>
              <a:t>los lineamientos del Plan Nacional de Desarrollo y la priorización del Ministerio de Transporte como el instrumento que enmarca la actuación de la entidad en el presente cuatrienio, para contribuir al desarrollo de infraestructura, mejorar la competitividad y conectividad del país, así como disminuir tiempos, costos de viajes y brechas entre las regiones. </a:t>
            </a:r>
          </a:p>
          <a:p>
            <a:pPr marL="0" indent="0" algn="just">
              <a:buNone/>
            </a:pPr>
            <a:r>
              <a:rPr lang="es-ES" sz="1800" dirty="0">
                <a:latin typeface="Arial" panose="020B0604020202020204" pitchFamily="34" charset="0"/>
                <a:cs typeface="Arial" panose="020B0604020202020204" pitchFamily="34" charset="0"/>
              </a:rPr>
              <a:t>Se establecen los lineamientos generales para la integración de la planeación y la gestión a través de las Políticas de Desarrollo Administrativo, el Plan Nacional de Desarrollo y el Plan de Navegación Aérea, buscando una alineación con los objetivos estratégicos institucionales, con el fin de orientar a la Entidad en la consecución de las metas del periodo 2015-2018.</a:t>
            </a:r>
            <a:endParaRPr lang="es-CO" sz="1800" dirty="0">
              <a:latin typeface="Arial" panose="020B0604020202020204" pitchFamily="34" charset="0"/>
              <a:cs typeface="Arial" panose="020B0604020202020204" pitchFamily="34" charset="0"/>
            </a:endParaRPr>
          </a:p>
          <a:p>
            <a:pPr marL="0" indent="0" algn="just">
              <a:buNone/>
            </a:pPr>
            <a:endParaRPr lang="es-CO" sz="1800" dirty="0">
              <a:latin typeface="Arial" panose="020B0604020202020204" pitchFamily="34" charset="0"/>
              <a:cs typeface="Arial" panose="020B0604020202020204" pitchFamily="34" charset="0"/>
            </a:endParaRPr>
          </a:p>
        </p:txBody>
      </p:sp>
      <p:sp>
        <p:nvSpPr>
          <p:cNvPr id="4" name="Rectángulo 3"/>
          <p:cNvSpPr/>
          <p:nvPr/>
        </p:nvSpPr>
        <p:spPr>
          <a:xfrm>
            <a:off x="17342" y="67326"/>
            <a:ext cx="7434978" cy="64807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Rectángulo 4"/>
          <p:cNvSpPr/>
          <p:nvPr/>
        </p:nvSpPr>
        <p:spPr>
          <a:xfrm>
            <a:off x="107504" y="180070"/>
            <a:ext cx="5550302" cy="400110"/>
          </a:xfrm>
          <a:prstGeom prst="rect">
            <a:avLst/>
          </a:prstGeom>
        </p:spPr>
        <p:txBody>
          <a:bodyPr wrap="none">
            <a:spAutoFit/>
          </a:bodyPr>
          <a:lstStyle/>
          <a:p>
            <a:r>
              <a:rPr lang="es-CO" sz="2000" b="1" dirty="0">
                <a:latin typeface="Arial" panose="020B0604020202020204" pitchFamily="34" charset="0"/>
                <a:cs typeface="Arial" panose="020B0604020202020204" pitchFamily="34" charset="0"/>
              </a:rPr>
              <a:t> PLAN ESTRATÉGICO INSTITUCIONAL - </a:t>
            </a:r>
            <a:r>
              <a:rPr lang="es-CO" sz="2000" b="1" dirty="0" err="1">
                <a:latin typeface="Arial" panose="020B0604020202020204" pitchFamily="34" charset="0"/>
                <a:cs typeface="Arial" panose="020B0604020202020204" pitchFamily="34" charset="0"/>
              </a:rPr>
              <a:t>PEI</a:t>
            </a:r>
            <a:endParaRPr lang="es-CO" sz="2000" b="1" dirty="0">
              <a:latin typeface="Arial" panose="020B0604020202020204" pitchFamily="34" charset="0"/>
              <a:cs typeface="Arial" panose="020B0604020202020204" pitchFamily="34" charset="0"/>
            </a:endParaRPr>
          </a:p>
        </p:txBody>
      </p:sp>
      <p:sp>
        <p:nvSpPr>
          <p:cNvPr id="6" name="CuadroTexto 5"/>
          <p:cNvSpPr txBox="1"/>
          <p:nvPr/>
        </p:nvSpPr>
        <p:spPr>
          <a:xfrm>
            <a:off x="410343" y="5072530"/>
            <a:ext cx="7920880" cy="600164"/>
          </a:xfrm>
          <a:prstGeom prst="rect">
            <a:avLst/>
          </a:prstGeom>
          <a:noFill/>
        </p:spPr>
        <p:txBody>
          <a:bodyPr wrap="square" rtlCol="0">
            <a:spAutoFit/>
          </a:bodyPr>
          <a:lstStyle/>
          <a:p>
            <a:r>
              <a:rPr lang="es-CO" sz="1100" b="1" dirty="0">
                <a:latin typeface="Arial" panose="020B0604020202020204" pitchFamily="34" charset="0"/>
                <a:cs typeface="Arial" panose="020B0604020202020204" pitchFamily="34" charset="0"/>
              </a:rPr>
              <a:t>El Plan Estratégico Institucional puede ser consultados en el siguiente link:</a:t>
            </a:r>
          </a:p>
          <a:p>
            <a:r>
              <a:rPr lang="es-CO" sz="1100" dirty="0">
                <a:latin typeface="Arial" panose="020B0604020202020204" pitchFamily="34" charset="0"/>
                <a:cs typeface="Arial" panose="020B0604020202020204" pitchFamily="34" charset="0"/>
                <a:hlinkClick r:id="rId3"/>
              </a:rPr>
              <a:t>http://www.aerocivil.gov.co/Aerocivil/PlanGestControl/PoliticasPlanesProy/Politicas-y-Planes/Paginas/Plan%20Estrategico%20Institucional.aspx</a:t>
            </a:r>
            <a:endParaRPr lang="es-CO" sz="1600" dirty="0"/>
          </a:p>
        </p:txBody>
      </p:sp>
    </p:spTree>
    <p:extLst>
      <p:ext uri="{BB962C8B-B14F-4D97-AF65-F5344CB8AC3E}">
        <p14:creationId xmlns:p14="http://schemas.microsoft.com/office/powerpoint/2010/main" val="120840705"/>
      </p:ext>
    </p:extLst>
  </p:cSld>
  <p:clrMapOvr>
    <a:masterClrMapping/>
  </p:clrMapOvr>
  <mc:AlternateContent xmlns:mc="http://schemas.openxmlformats.org/markup-compatibility/2006" xmlns:p14="http://schemas.microsoft.com/office/powerpoint/2010/main">
    <mc:Choice Requires="p14">
      <p:transition spd="slow" p14:dur="2000" advTm="18000"/>
    </mc:Choice>
    <mc:Fallback xmlns="">
      <p:transition spd="slow" advTm="18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pic>
        <p:nvPicPr>
          <p:cNvPr id="1026" name="Picture 2" descr="H:\1001-Prensa\2016\1001.148.3 Fotografias 2016\Recorrido Aeropuerto Yopal 23092016\IMG_068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74" t="27996"/>
          <a:stretch/>
        </p:blipFill>
        <p:spPr bwMode="auto">
          <a:xfrm>
            <a:off x="0" y="-27384"/>
            <a:ext cx="9180512" cy="4495638"/>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180528" y="4005064"/>
            <a:ext cx="9505056" cy="172819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4" name="AutoShape 4" descr="Resultado de imagen para nuevo logo iberi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ysClr val="windowText" lastClr="000000"/>
              </a:solidFill>
              <a:effectLst/>
              <a:uLnTx/>
              <a:uFillTx/>
            </a:endParaRPr>
          </a:p>
        </p:txBody>
      </p:sp>
      <p:pic>
        <p:nvPicPr>
          <p:cNvPr id="4" name="3 Imagen"/>
          <p:cNvPicPr>
            <a:picLocks noChangeAspect="1"/>
          </p:cNvPicPr>
          <p:nvPr/>
        </p:nvPicPr>
        <p:blipFill rotWithShape="1">
          <a:blip r:embed="rId4" cstate="print">
            <a:extLst>
              <a:ext uri="{28A0092B-C50C-407E-A947-70E740481C1C}">
                <a14:useLocalDpi xmlns:a14="http://schemas.microsoft.com/office/drawing/2010/main" val="0"/>
              </a:ext>
            </a:extLst>
          </a:blip>
          <a:srcRect t="57863" b="7887"/>
          <a:stretch/>
        </p:blipFill>
        <p:spPr>
          <a:xfrm>
            <a:off x="-540568" y="2988786"/>
            <a:ext cx="10369152" cy="2743519"/>
          </a:xfrm>
          <a:prstGeom prst="rect">
            <a:avLst/>
          </a:prstGeom>
        </p:spPr>
      </p:pic>
    </p:spTree>
    <p:extLst>
      <p:ext uri="{BB962C8B-B14F-4D97-AF65-F5344CB8AC3E}">
        <p14:creationId xmlns:p14="http://schemas.microsoft.com/office/powerpoint/2010/main" val="180173742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sp>
        <p:nvSpPr>
          <p:cNvPr id="4" name="Rectángulo 3"/>
          <p:cNvSpPr/>
          <p:nvPr/>
        </p:nvSpPr>
        <p:spPr>
          <a:xfrm>
            <a:off x="17342" y="67326"/>
            <a:ext cx="7434978" cy="64807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Rectángulo 4"/>
          <p:cNvSpPr/>
          <p:nvPr/>
        </p:nvSpPr>
        <p:spPr>
          <a:xfrm>
            <a:off x="107504" y="180070"/>
            <a:ext cx="5550302" cy="400110"/>
          </a:xfrm>
          <a:prstGeom prst="rect">
            <a:avLst/>
          </a:prstGeom>
        </p:spPr>
        <p:txBody>
          <a:bodyPr wrap="none">
            <a:spAutoFit/>
          </a:bodyPr>
          <a:lstStyle/>
          <a:p>
            <a:r>
              <a:rPr lang="es-CO" sz="2000" b="1" dirty="0">
                <a:latin typeface="Arial" panose="020B0604020202020204" pitchFamily="34" charset="0"/>
                <a:cs typeface="Arial" panose="020B0604020202020204" pitchFamily="34" charset="0"/>
              </a:rPr>
              <a:t> PLAN ESTRATÉGICO INSTITUCIONAL - </a:t>
            </a:r>
            <a:r>
              <a:rPr lang="es-CO" sz="2000" b="1" dirty="0" err="1">
                <a:latin typeface="Arial" panose="020B0604020202020204" pitchFamily="34" charset="0"/>
                <a:cs typeface="Arial" panose="020B0604020202020204" pitchFamily="34" charset="0"/>
              </a:rPr>
              <a:t>PEI</a:t>
            </a:r>
            <a:endParaRPr lang="es-CO" sz="2000" b="1" dirty="0">
              <a:latin typeface="Arial" panose="020B0604020202020204" pitchFamily="34" charset="0"/>
              <a:cs typeface="Arial" panose="020B0604020202020204" pitchFamily="34" charset="0"/>
            </a:endParaRPr>
          </a:p>
        </p:txBody>
      </p:sp>
      <p:graphicFrame>
        <p:nvGraphicFramePr>
          <p:cNvPr id="2" name="Diagrama 1"/>
          <p:cNvGraphicFramePr/>
          <p:nvPr>
            <p:extLst>
              <p:ext uri="{D42A27DB-BD31-4B8C-83A1-F6EECF244321}">
                <p14:modId xmlns:p14="http://schemas.microsoft.com/office/powerpoint/2010/main" val="2736014803"/>
              </p:ext>
            </p:extLst>
          </p:nvPr>
        </p:nvGraphicFramePr>
        <p:xfrm>
          <a:off x="2699792" y="911767"/>
          <a:ext cx="6619050" cy="42490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p:cNvSpPr txBox="1"/>
          <p:nvPr/>
        </p:nvSpPr>
        <p:spPr>
          <a:xfrm>
            <a:off x="179512" y="5157192"/>
            <a:ext cx="8712968" cy="600164"/>
          </a:xfrm>
          <a:prstGeom prst="rect">
            <a:avLst/>
          </a:prstGeom>
          <a:noFill/>
        </p:spPr>
        <p:txBody>
          <a:bodyPr wrap="square" rtlCol="0">
            <a:spAutoFit/>
          </a:bodyPr>
          <a:lstStyle/>
          <a:p>
            <a:r>
              <a:rPr lang="es-CO" sz="1100" b="1" dirty="0">
                <a:latin typeface="Arial" panose="020B0604020202020204" pitchFamily="34" charset="0"/>
                <a:cs typeface="Arial" panose="020B0604020202020204" pitchFamily="34" charset="0"/>
              </a:rPr>
              <a:t>El Plan Estratégico Institucional puede ser consultados en el siguiente link:</a:t>
            </a:r>
          </a:p>
          <a:p>
            <a:r>
              <a:rPr lang="es-CO" sz="1100" dirty="0">
                <a:latin typeface="Arial" panose="020B0604020202020204" pitchFamily="34" charset="0"/>
                <a:cs typeface="Arial" panose="020B0604020202020204" pitchFamily="34" charset="0"/>
                <a:hlinkClick r:id="rId8"/>
              </a:rPr>
              <a:t>http://www.aerocivil.gov.co/Aerocivil/PlanGestControl/PoliticasPlanesProy/Politicas-y-Planes/Paginas/Plan%20Estrategico%20Institucional.aspx</a:t>
            </a:r>
            <a:endParaRPr lang="es-CO" sz="1600" dirty="0"/>
          </a:p>
        </p:txBody>
      </p:sp>
      <p:pic>
        <p:nvPicPr>
          <p:cNvPr id="2050" name="Picture 2" descr="http://icons.iconarchive.com/icons/siristhius/vista-style/256/Documents-icon.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9511" y="1628800"/>
            <a:ext cx="2931879" cy="2931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46589"/>
      </p:ext>
    </p:extLst>
  </p:cSld>
  <p:clrMapOvr>
    <a:masterClrMapping/>
  </p:clrMapOvr>
  <mc:AlternateContent xmlns:mc="http://schemas.openxmlformats.org/markup-compatibility/2006" xmlns:p14="http://schemas.microsoft.com/office/powerpoint/2010/main">
    <mc:Choice Requires="p14">
      <p:transition spd="slow" p14:dur="2000" advTm="18000"/>
    </mc:Choice>
    <mc:Fallback xmlns="">
      <p:transition spd="slow" advTm="18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graphicFrame>
        <p:nvGraphicFramePr>
          <p:cNvPr id="5" name="Diagrama 4"/>
          <p:cNvGraphicFramePr/>
          <p:nvPr>
            <p:extLst>
              <p:ext uri="{D42A27DB-BD31-4B8C-83A1-F6EECF244321}">
                <p14:modId xmlns:p14="http://schemas.microsoft.com/office/powerpoint/2010/main" val="1786550944"/>
              </p:ext>
            </p:extLst>
          </p:nvPr>
        </p:nvGraphicFramePr>
        <p:xfrm>
          <a:off x="-1260648" y="1484784"/>
          <a:ext cx="6408712" cy="4248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n 5"/>
          <p:cNvPicPr>
            <a:picLocks noChangeAspect="1"/>
          </p:cNvPicPr>
          <p:nvPr/>
        </p:nvPicPr>
        <p:blipFill rotWithShape="1">
          <a:blip r:embed="rId8"/>
          <a:srcRect t="2286" r="27351" b="20072"/>
          <a:stretch/>
        </p:blipFill>
        <p:spPr>
          <a:xfrm>
            <a:off x="3995936" y="1827919"/>
            <a:ext cx="4947550" cy="2609193"/>
          </a:xfrm>
          <a:prstGeom prst="rect">
            <a:avLst/>
          </a:prstGeom>
          <a:ln>
            <a:noFill/>
          </a:ln>
          <a:effectLst>
            <a:outerShdw blurRad="190500" algn="tl" rotWithShape="0">
              <a:srgbClr val="000000">
                <a:alpha val="70000"/>
              </a:srgbClr>
            </a:outerShdw>
          </a:effectLst>
        </p:spPr>
      </p:pic>
      <p:sp>
        <p:nvSpPr>
          <p:cNvPr id="7" name="Rectángulo 6"/>
          <p:cNvSpPr/>
          <p:nvPr/>
        </p:nvSpPr>
        <p:spPr>
          <a:xfrm>
            <a:off x="0" y="44624"/>
            <a:ext cx="7452320" cy="64807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Rectángulo 1"/>
          <p:cNvSpPr/>
          <p:nvPr/>
        </p:nvSpPr>
        <p:spPr>
          <a:xfrm>
            <a:off x="179512" y="148624"/>
            <a:ext cx="4828758" cy="400110"/>
          </a:xfrm>
          <a:prstGeom prst="rect">
            <a:avLst/>
          </a:prstGeom>
        </p:spPr>
        <p:txBody>
          <a:bodyPr wrap="none">
            <a:spAutoFit/>
          </a:bodyPr>
          <a:lstStyle/>
          <a:p>
            <a:r>
              <a:rPr lang="es-CO" sz="2000" b="1" dirty="0">
                <a:latin typeface="Arial" panose="020B0604020202020204" pitchFamily="34" charset="0"/>
                <a:cs typeface="Arial" panose="020B0604020202020204" pitchFamily="34" charset="0"/>
              </a:rPr>
              <a:t>METAS E INDICADORES DE GESTIÓN</a:t>
            </a:r>
          </a:p>
        </p:txBody>
      </p:sp>
      <p:sp>
        <p:nvSpPr>
          <p:cNvPr id="3" name="Rectángulo 2"/>
          <p:cNvSpPr/>
          <p:nvPr/>
        </p:nvSpPr>
        <p:spPr>
          <a:xfrm>
            <a:off x="251520" y="851736"/>
            <a:ext cx="8640960" cy="369332"/>
          </a:xfrm>
          <a:prstGeom prst="rect">
            <a:avLst/>
          </a:prstGeom>
        </p:spPr>
        <p:txBody>
          <a:bodyPr wrap="square">
            <a:spAutoFit/>
          </a:bodyPr>
          <a:lstStyle/>
          <a:p>
            <a:pPr algn="ctr"/>
            <a:r>
              <a:rPr lang="es-CO" b="1" dirty="0">
                <a:latin typeface="Arial" panose="020B0604020202020204" pitchFamily="34" charset="0"/>
                <a:cs typeface="Arial" panose="020B0604020202020204" pitchFamily="34" charset="0"/>
              </a:rPr>
              <a:t>Seguimiento a los Proyectos de Inversión – </a:t>
            </a:r>
            <a:r>
              <a:rPr lang="es-CO" b="1" dirty="0" err="1">
                <a:latin typeface="Arial" panose="020B0604020202020204" pitchFamily="34" charset="0"/>
                <a:cs typeface="Arial" panose="020B0604020202020204" pitchFamily="34" charset="0"/>
              </a:rPr>
              <a:t>SPI</a:t>
            </a:r>
            <a:endParaRPr lang="es-CO" dirty="0"/>
          </a:p>
        </p:txBody>
      </p:sp>
    </p:spTree>
    <p:extLst>
      <p:ext uri="{BB962C8B-B14F-4D97-AF65-F5344CB8AC3E}">
        <p14:creationId xmlns:p14="http://schemas.microsoft.com/office/powerpoint/2010/main" val="99911543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sp>
        <p:nvSpPr>
          <p:cNvPr id="6" name="Rectángulo 5"/>
          <p:cNvSpPr/>
          <p:nvPr/>
        </p:nvSpPr>
        <p:spPr>
          <a:xfrm>
            <a:off x="429425" y="5280251"/>
            <a:ext cx="4591706" cy="219291"/>
          </a:xfrm>
          <a:prstGeom prst="rect">
            <a:avLst/>
          </a:prstGeom>
        </p:spPr>
        <p:txBody>
          <a:bodyPr wrap="square">
            <a:spAutoFit/>
          </a:bodyPr>
          <a:lstStyle/>
          <a:p>
            <a:r>
              <a:rPr lang="es-CO" sz="825" kern="0" dirty="0">
                <a:solidFill>
                  <a:sysClr val="windowText" lastClr="000000"/>
                </a:solidFill>
                <a:latin typeface="Arial" panose="020B0604020202020204" pitchFamily="34" charset="0"/>
                <a:cs typeface="Arial" panose="020B0604020202020204" pitchFamily="34" charset="0"/>
              </a:rPr>
              <a:t>Fuente de información: </a:t>
            </a:r>
            <a:r>
              <a:rPr lang="es-CO" sz="825" kern="0" dirty="0">
                <a:solidFill>
                  <a:sysClr val="windowText" lastClr="000000"/>
                </a:solidFill>
                <a:latin typeface="Arial" panose="020B0604020202020204" pitchFamily="34" charset="0"/>
                <a:cs typeface="Arial" panose="020B0604020202020204" pitchFamily="34" charset="0"/>
                <a:hlinkClick r:id="rId3"/>
              </a:rPr>
              <a:t>http://sinergiapp.dnp.gov.co/#IndicEntidad/2/24/26</a:t>
            </a:r>
            <a:endParaRPr lang="es-CO" sz="825" kern="0" dirty="0">
              <a:solidFill>
                <a:sysClr val="windowText" lastClr="000000"/>
              </a:solidFill>
              <a:latin typeface="Arial" panose="020B0604020202020204" pitchFamily="34" charset="0"/>
              <a:cs typeface="Arial" panose="020B0604020202020204" pitchFamily="34" charset="0"/>
            </a:endParaRPr>
          </a:p>
        </p:txBody>
      </p:sp>
      <p:sp>
        <p:nvSpPr>
          <p:cNvPr id="2" name="Rectángulo 1"/>
          <p:cNvSpPr/>
          <p:nvPr/>
        </p:nvSpPr>
        <p:spPr>
          <a:xfrm>
            <a:off x="4283968" y="1372082"/>
            <a:ext cx="4249035" cy="584775"/>
          </a:xfrm>
          <a:prstGeom prst="rect">
            <a:avLst/>
          </a:prstGeom>
        </p:spPr>
        <p:txBody>
          <a:bodyPr wrap="square">
            <a:spAutoFit/>
          </a:bodyPr>
          <a:lstStyle/>
          <a:p>
            <a:pPr algn="ctr"/>
            <a:r>
              <a:rPr lang="es-CO" sz="1600" kern="0" dirty="0">
                <a:solidFill>
                  <a:srgbClr val="002060"/>
                </a:solidFill>
                <a:latin typeface="Arial" panose="020B0604020202020204" pitchFamily="34" charset="0"/>
                <a:cs typeface="Arial" panose="020B0604020202020204" pitchFamily="34" charset="0"/>
              </a:rPr>
              <a:t>Aeropuertos para la prosperidad intervenidos - avance cuatrienio</a:t>
            </a:r>
          </a:p>
        </p:txBody>
      </p:sp>
      <p:sp>
        <p:nvSpPr>
          <p:cNvPr id="4" name="Rectángulo 3"/>
          <p:cNvSpPr/>
          <p:nvPr/>
        </p:nvSpPr>
        <p:spPr>
          <a:xfrm>
            <a:off x="429425" y="2240349"/>
            <a:ext cx="3167136" cy="2677656"/>
          </a:xfrm>
          <a:prstGeom prst="rect">
            <a:avLst/>
          </a:prstGeom>
        </p:spPr>
        <p:txBody>
          <a:bodyPr wrap="square">
            <a:spAutoFit/>
          </a:bodyPr>
          <a:lstStyle/>
          <a:p>
            <a:r>
              <a:rPr lang="es-CO" sz="1400" b="1" kern="0" dirty="0">
                <a:solidFill>
                  <a:sysClr val="windowText" lastClr="000000"/>
                </a:solidFill>
                <a:latin typeface="Arial" panose="020B0604020202020204" pitchFamily="34" charset="0"/>
                <a:cs typeface="Arial" panose="020B0604020202020204" pitchFamily="34" charset="0"/>
              </a:rPr>
              <a:t>Indicadores  Sinergia</a:t>
            </a:r>
            <a:r>
              <a:rPr lang="es-CO" sz="1400" kern="0" dirty="0">
                <a:solidFill>
                  <a:sysClr val="windowText" lastClr="000000"/>
                </a:solidFill>
                <a:latin typeface="Arial" panose="020B0604020202020204" pitchFamily="34" charset="0"/>
                <a:cs typeface="Arial" panose="020B0604020202020204" pitchFamily="34" charset="0"/>
              </a:rPr>
              <a:t> - Sistema Nacional de Evaluación de Gestión y Resultados- liderado desde el Departamento Nacional de Planeación para el Seguimiento a través de la plataforma en línea en la cual se puede consultar los avances de las principales políticas y programas del Gobierno Nacional, entre ellos el Plan Nacional de Desarrollo 2014 – 2018: Todos por un Nuevo País.</a:t>
            </a:r>
            <a:endParaRPr lang="es-CO" sz="1400" kern="0" dirty="0">
              <a:solidFill>
                <a:sysClr val="windowText" lastClr="000000"/>
              </a:solidFill>
            </a:endParaRPr>
          </a:p>
        </p:txBody>
      </p:sp>
      <p:sp>
        <p:nvSpPr>
          <p:cNvPr id="7" name="Rectángulo 6"/>
          <p:cNvSpPr/>
          <p:nvPr/>
        </p:nvSpPr>
        <p:spPr>
          <a:xfrm>
            <a:off x="17342" y="67326"/>
            <a:ext cx="7434978" cy="64807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8"/>
          <p:cNvSpPr/>
          <p:nvPr/>
        </p:nvSpPr>
        <p:spPr>
          <a:xfrm>
            <a:off x="180639" y="1433826"/>
            <a:ext cx="248786" cy="369332"/>
          </a:xfrm>
          <a:prstGeom prst="rect">
            <a:avLst/>
          </a:prstGeom>
        </p:spPr>
        <p:txBody>
          <a:bodyPr wrap="none">
            <a:spAutoFit/>
          </a:bodyPr>
          <a:lstStyle/>
          <a:p>
            <a:r>
              <a:rPr lang="es-CO" b="1" kern="0" dirty="0">
                <a:solidFill>
                  <a:sysClr val="windowText" lastClr="000000"/>
                </a:solidFill>
                <a:latin typeface="Arial" panose="020B0604020202020204" pitchFamily="34" charset="0"/>
                <a:cs typeface="Arial" panose="020B0604020202020204" pitchFamily="34" charset="0"/>
              </a:rPr>
              <a:t> </a:t>
            </a:r>
          </a:p>
        </p:txBody>
      </p:sp>
      <p:sp>
        <p:nvSpPr>
          <p:cNvPr id="10" name="Rectángulo 9"/>
          <p:cNvSpPr/>
          <p:nvPr/>
        </p:nvSpPr>
        <p:spPr>
          <a:xfrm>
            <a:off x="179512" y="188640"/>
            <a:ext cx="4828758" cy="400110"/>
          </a:xfrm>
          <a:prstGeom prst="rect">
            <a:avLst/>
          </a:prstGeom>
        </p:spPr>
        <p:txBody>
          <a:bodyPr wrap="none">
            <a:spAutoFit/>
          </a:bodyPr>
          <a:lstStyle/>
          <a:p>
            <a:r>
              <a:rPr lang="es-CO" sz="2000" b="1" dirty="0">
                <a:latin typeface="Arial" panose="020B0604020202020204" pitchFamily="34" charset="0"/>
                <a:cs typeface="Arial" panose="020B0604020202020204" pitchFamily="34" charset="0"/>
              </a:rPr>
              <a:t>METAS E INDICADORES DE GESTIÓN</a:t>
            </a:r>
          </a:p>
        </p:txBody>
      </p:sp>
      <p:graphicFrame>
        <p:nvGraphicFramePr>
          <p:cNvPr id="3" name="Diagrama 2"/>
          <p:cNvGraphicFramePr/>
          <p:nvPr>
            <p:extLst>
              <p:ext uri="{D42A27DB-BD31-4B8C-83A1-F6EECF244321}">
                <p14:modId xmlns:p14="http://schemas.microsoft.com/office/powerpoint/2010/main" val="2014099417"/>
              </p:ext>
            </p:extLst>
          </p:nvPr>
        </p:nvGraphicFramePr>
        <p:xfrm>
          <a:off x="3826247" y="1929858"/>
          <a:ext cx="4922217" cy="31863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CuadroTexto 10"/>
          <p:cNvSpPr txBox="1"/>
          <p:nvPr/>
        </p:nvSpPr>
        <p:spPr>
          <a:xfrm>
            <a:off x="3923928" y="2267840"/>
            <a:ext cx="890333" cy="292388"/>
          </a:xfrm>
          <a:prstGeom prst="rect">
            <a:avLst/>
          </a:prstGeom>
          <a:noFill/>
        </p:spPr>
        <p:txBody>
          <a:bodyPr wrap="square" rtlCol="0">
            <a:spAutoFit/>
          </a:bodyPr>
          <a:lstStyle/>
          <a:p>
            <a:r>
              <a:rPr lang="es-CO" sz="1300" b="1" dirty="0">
                <a:latin typeface="Arial" panose="020B0604020202020204" pitchFamily="34" charset="0"/>
                <a:cs typeface="Arial" panose="020B0604020202020204" pitchFamily="34" charset="0"/>
              </a:rPr>
              <a:t>28.57%</a:t>
            </a:r>
          </a:p>
        </p:txBody>
      </p:sp>
      <p:sp>
        <p:nvSpPr>
          <p:cNvPr id="12" name="CuadroTexto 11"/>
          <p:cNvSpPr txBox="1"/>
          <p:nvPr/>
        </p:nvSpPr>
        <p:spPr>
          <a:xfrm>
            <a:off x="4211247" y="3010296"/>
            <a:ext cx="890333" cy="292388"/>
          </a:xfrm>
          <a:prstGeom prst="rect">
            <a:avLst/>
          </a:prstGeom>
          <a:noFill/>
        </p:spPr>
        <p:txBody>
          <a:bodyPr wrap="square" rtlCol="0">
            <a:spAutoFit/>
          </a:bodyPr>
          <a:lstStyle/>
          <a:p>
            <a:r>
              <a:rPr lang="es-CO" sz="1300" b="1" dirty="0">
                <a:latin typeface="Arial" panose="020B0604020202020204" pitchFamily="34" charset="0"/>
                <a:cs typeface="Arial" panose="020B0604020202020204" pitchFamily="34" charset="0"/>
              </a:rPr>
              <a:t>21.43%</a:t>
            </a:r>
          </a:p>
        </p:txBody>
      </p:sp>
      <p:sp>
        <p:nvSpPr>
          <p:cNvPr id="13" name="CuadroTexto 12"/>
          <p:cNvSpPr txBox="1"/>
          <p:nvPr/>
        </p:nvSpPr>
        <p:spPr>
          <a:xfrm>
            <a:off x="3975542" y="4504764"/>
            <a:ext cx="890333" cy="292388"/>
          </a:xfrm>
          <a:prstGeom prst="rect">
            <a:avLst/>
          </a:prstGeom>
          <a:noFill/>
        </p:spPr>
        <p:txBody>
          <a:bodyPr wrap="square" rtlCol="0">
            <a:spAutoFit/>
          </a:bodyPr>
          <a:lstStyle/>
          <a:p>
            <a:r>
              <a:rPr lang="es-CO" sz="1300" b="1" dirty="0">
                <a:latin typeface="Arial" panose="020B0604020202020204" pitchFamily="34" charset="0"/>
                <a:cs typeface="Arial" panose="020B0604020202020204" pitchFamily="34" charset="0"/>
              </a:rPr>
              <a:t>0.00%</a:t>
            </a:r>
          </a:p>
        </p:txBody>
      </p:sp>
      <p:sp>
        <p:nvSpPr>
          <p:cNvPr id="14" name="CuadroTexto 13"/>
          <p:cNvSpPr txBox="1"/>
          <p:nvPr/>
        </p:nvSpPr>
        <p:spPr>
          <a:xfrm>
            <a:off x="4241295" y="3753275"/>
            <a:ext cx="890333" cy="292388"/>
          </a:xfrm>
          <a:prstGeom prst="rect">
            <a:avLst/>
          </a:prstGeom>
          <a:noFill/>
        </p:spPr>
        <p:txBody>
          <a:bodyPr wrap="square" rtlCol="0">
            <a:spAutoFit/>
          </a:bodyPr>
          <a:lstStyle/>
          <a:p>
            <a:r>
              <a:rPr lang="es-CO" sz="1300" b="1" dirty="0">
                <a:latin typeface="Arial" panose="020B0604020202020204" pitchFamily="34" charset="0"/>
                <a:cs typeface="Arial" panose="020B0604020202020204" pitchFamily="34" charset="0"/>
              </a:rPr>
              <a:t>0.00%</a:t>
            </a:r>
          </a:p>
        </p:txBody>
      </p:sp>
    </p:spTree>
    <p:extLst>
      <p:ext uri="{BB962C8B-B14F-4D97-AF65-F5344CB8AC3E}">
        <p14:creationId xmlns:p14="http://schemas.microsoft.com/office/powerpoint/2010/main" val="330932950"/>
      </p:ext>
    </p:extLst>
  </p:cSld>
  <p:clrMapOvr>
    <a:masterClrMapping/>
  </p:clrMapOvr>
  <mc:AlternateContent xmlns:mc="http://schemas.openxmlformats.org/markup-compatibility/2006" xmlns:p14="http://schemas.microsoft.com/office/powerpoint/2010/main">
    <mc:Choice Requires="p14">
      <p:transition spd="slow" p14:dur="2000" advTm="18000"/>
    </mc:Choice>
    <mc:Fallback xmlns="">
      <p:transition spd="slow" advTm="18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pic>
        <p:nvPicPr>
          <p:cNvPr id="19" name="Imagen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20204"/>
            <a:ext cx="4122610" cy="3260985"/>
          </a:xfrm>
          <a:prstGeom prst="rect">
            <a:avLst/>
          </a:prstGeom>
        </p:spPr>
      </p:pic>
      <p:sp>
        <p:nvSpPr>
          <p:cNvPr id="3" name="2 Marcador de contenido"/>
          <p:cNvSpPr>
            <a:spLocks noGrp="1"/>
          </p:cNvSpPr>
          <p:nvPr>
            <p:ph idx="1"/>
          </p:nvPr>
        </p:nvSpPr>
        <p:spPr>
          <a:xfrm>
            <a:off x="1348255" y="0"/>
            <a:ext cx="6346977" cy="3395356"/>
          </a:xfrm>
        </p:spPr>
        <p:txBody>
          <a:bodyPr>
            <a:noAutofit/>
          </a:bodyPr>
          <a:lstStyle/>
          <a:p>
            <a:pPr marL="0" indent="0" algn="just">
              <a:buNone/>
            </a:pPr>
            <a:endParaRPr lang="es-CO" sz="1500" dirty="0">
              <a:latin typeface="Arial" panose="020B0604020202020204" pitchFamily="34" charset="0"/>
              <a:cs typeface="Arial" panose="020B0604020202020204" pitchFamily="34" charset="0"/>
            </a:endParaRPr>
          </a:p>
          <a:p>
            <a:pPr algn="just"/>
            <a:endParaRPr lang="es-CO" sz="1500" dirty="0">
              <a:latin typeface="Arial" panose="020B0604020202020204" pitchFamily="34" charset="0"/>
              <a:cs typeface="Arial" panose="020B0604020202020204" pitchFamily="34" charset="0"/>
            </a:endParaRPr>
          </a:p>
        </p:txBody>
      </p:sp>
      <p:sp>
        <p:nvSpPr>
          <p:cNvPr id="6" name="Rectángulo 5"/>
          <p:cNvSpPr/>
          <p:nvPr/>
        </p:nvSpPr>
        <p:spPr>
          <a:xfrm>
            <a:off x="329748" y="5426662"/>
            <a:ext cx="4591706" cy="219291"/>
          </a:xfrm>
          <a:prstGeom prst="rect">
            <a:avLst/>
          </a:prstGeom>
        </p:spPr>
        <p:txBody>
          <a:bodyPr wrap="square">
            <a:spAutoFit/>
          </a:bodyPr>
          <a:lstStyle/>
          <a:p>
            <a:r>
              <a:rPr lang="es-CO" sz="825" kern="0" dirty="0">
                <a:solidFill>
                  <a:sysClr val="windowText" lastClr="000000"/>
                </a:solidFill>
                <a:latin typeface="Arial" panose="020B0604020202020204" pitchFamily="34" charset="0"/>
                <a:cs typeface="Arial" panose="020B0604020202020204" pitchFamily="34" charset="0"/>
              </a:rPr>
              <a:t>Fuente de información: </a:t>
            </a:r>
            <a:r>
              <a:rPr lang="es-CO" sz="825" kern="0" dirty="0">
                <a:solidFill>
                  <a:sysClr val="windowText" lastClr="000000"/>
                </a:solidFill>
                <a:latin typeface="Arial" panose="020B0604020202020204" pitchFamily="34" charset="0"/>
                <a:cs typeface="Arial" panose="020B0604020202020204" pitchFamily="34" charset="0"/>
                <a:hlinkClick r:id="rId4"/>
              </a:rPr>
              <a:t>http://sinergiapp.dnp.gov.co/#IndicEntidad/2/24/26</a:t>
            </a:r>
            <a:endParaRPr lang="es-CO" sz="825" kern="0" dirty="0">
              <a:solidFill>
                <a:sysClr val="windowText" lastClr="000000"/>
              </a:solidFill>
              <a:latin typeface="Arial" panose="020B0604020202020204" pitchFamily="34" charset="0"/>
              <a:cs typeface="Arial" panose="020B0604020202020204" pitchFamily="34" charset="0"/>
            </a:endParaRPr>
          </a:p>
        </p:txBody>
      </p:sp>
      <p:sp>
        <p:nvSpPr>
          <p:cNvPr id="7" name="Rectángulo 6"/>
          <p:cNvSpPr/>
          <p:nvPr/>
        </p:nvSpPr>
        <p:spPr>
          <a:xfrm>
            <a:off x="17342" y="67326"/>
            <a:ext cx="7434978" cy="64807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p:cNvSpPr/>
          <p:nvPr/>
        </p:nvSpPr>
        <p:spPr>
          <a:xfrm>
            <a:off x="803296" y="855229"/>
            <a:ext cx="6912768" cy="584775"/>
          </a:xfrm>
          <a:prstGeom prst="rect">
            <a:avLst/>
          </a:prstGeom>
        </p:spPr>
        <p:txBody>
          <a:bodyPr wrap="square">
            <a:spAutoFit/>
          </a:bodyPr>
          <a:lstStyle/>
          <a:p>
            <a:pPr algn="ctr">
              <a:defRPr sz="1440" b="1" i="0" u="none" strike="noStrike" kern="1200" baseline="0">
                <a:solidFill>
                  <a:srgbClr val="002060"/>
                </a:solidFill>
                <a:latin typeface="Arial" panose="020B0604020202020204" pitchFamily="34" charset="0"/>
                <a:ea typeface="+mn-ea"/>
                <a:cs typeface="Arial" panose="020B0604020202020204" pitchFamily="34" charset="0"/>
              </a:defRPr>
            </a:pPr>
            <a:r>
              <a:rPr lang="es-CO" sz="1600" b="1" dirty="0">
                <a:solidFill>
                  <a:srgbClr val="002060"/>
                </a:solidFill>
                <a:latin typeface="Arial" panose="020B0604020202020204" pitchFamily="34" charset="0"/>
                <a:cs typeface="Arial" panose="020B0604020202020204" pitchFamily="34" charset="0"/>
              </a:rPr>
              <a:t>Infraestructura de transporte aéreo y aeroportuario  </a:t>
            </a:r>
          </a:p>
          <a:p>
            <a:pPr algn="ctr">
              <a:defRPr sz="1440" b="1" i="0" u="none" strike="noStrike" kern="1200" baseline="0">
                <a:solidFill>
                  <a:srgbClr val="002060"/>
                </a:solidFill>
                <a:latin typeface="Arial" panose="020B0604020202020204" pitchFamily="34" charset="0"/>
                <a:ea typeface="+mn-ea"/>
                <a:cs typeface="Arial" panose="020B0604020202020204" pitchFamily="34" charset="0"/>
              </a:defRPr>
            </a:pPr>
            <a:r>
              <a:rPr lang="es-CO" sz="1600" b="1" dirty="0">
                <a:solidFill>
                  <a:srgbClr val="002060"/>
                </a:solidFill>
                <a:latin typeface="Arial" panose="020B0604020202020204" pitchFamily="34" charset="0"/>
                <a:cs typeface="Arial" panose="020B0604020202020204" pitchFamily="34" charset="0"/>
              </a:rPr>
              <a:t>avance cuatrienio</a:t>
            </a:r>
          </a:p>
        </p:txBody>
      </p:sp>
      <p:sp>
        <p:nvSpPr>
          <p:cNvPr id="9" name="Rectángulo 8"/>
          <p:cNvSpPr/>
          <p:nvPr/>
        </p:nvSpPr>
        <p:spPr>
          <a:xfrm>
            <a:off x="107504" y="180070"/>
            <a:ext cx="4828758" cy="400110"/>
          </a:xfrm>
          <a:prstGeom prst="rect">
            <a:avLst/>
          </a:prstGeom>
        </p:spPr>
        <p:txBody>
          <a:bodyPr wrap="none">
            <a:spAutoFit/>
          </a:bodyPr>
          <a:lstStyle/>
          <a:p>
            <a:r>
              <a:rPr lang="es-CO" sz="2000" b="1" dirty="0">
                <a:latin typeface="Arial" panose="020B0604020202020204" pitchFamily="34" charset="0"/>
                <a:cs typeface="Arial" panose="020B0604020202020204" pitchFamily="34" charset="0"/>
              </a:rPr>
              <a:t>METAS E INDICADORES DE GESTIÓN</a:t>
            </a:r>
          </a:p>
        </p:txBody>
      </p:sp>
      <p:sp>
        <p:nvSpPr>
          <p:cNvPr id="15" name="CuadroTexto 14"/>
          <p:cNvSpPr txBox="1"/>
          <p:nvPr/>
        </p:nvSpPr>
        <p:spPr>
          <a:xfrm>
            <a:off x="1476078" y="5830858"/>
            <a:ext cx="875561" cy="369332"/>
          </a:xfrm>
          <a:prstGeom prst="rect">
            <a:avLst/>
          </a:prstGeom>
          <a:noFill/>
        </p:spPr>
        <p:txBody>
          <a:bodyPr wrap="none" rtlCol="0">
            <a:spAutoFit/>
          </a:bodyPr>
          <a:lstStyle/>
          <a:p>
            <a:r>
              <a:rPr lang="es-CO" dirty="0"/>
              <a:t>14,71%</a:t>
            </a:r>
          </a:p>
        </p:txBody>
      </p:sp>
      <p:grpSp>
        <p:nvGrpSpPr>
          <p:cNvPr id="17" name="Grupo 16"/>
          <p:cNvGrpSpPr/>
          <p:nvPr/>
        </p:nvGrpSpPr>
        <p:grpSpPr>
          <a:xfrm>
            <a:off x="3391544" y="1309216"/>
            <a:ext cx="5284912" cy="4064000"/>
            <a:chOff x="1237704" y="1285230"/>
            <a:chExt cx="6096000" cy="4064000"/>
          </a:xfrm>
        </p:grpSpPr>
        <p:grpSp>
          <p:nvGrpSpPr>
            <p:cNvPr id="5" name="Grupo 4"/>
            <p:cNvGrpSpPr/>
            <p:nvPr/>
          </p:nvGrpSpPr>
          <p:grpSpPr>
            <a:xfrm>
              <a:off x="1237704" y="1285230"/>
              <a:ext cx="6096000" cy="4064000"/>
              <a:chOff x="1473744" y="2564904"/>
              <a:chExt cx="6096000" cy="4064000"/>
            </a:xfrm>
          </p:grpSpPr>
          <p:graphicFrame>
            <p:nvGraphicFramePr>
              <p:cNvPr id="2" name="Diagrama 1"/>
              <p:cNvGraphicFramePr/>
              <p:nvPr>
                <p:extLst>
                  <p:ext uri="{D42A27DB-BD31-4B8C-83A1-F6EECF244321}">
                    <p14:modId xmlns:p14="http://schemas.microsoft.com/office/powerpoint/2010/main" val="1185985292"/>
                  </p:ext>
                </p:extLst>
              </p:nvPr>
            </p:nvGraphicFramePr>
            <p:xfrm>
              <a:off x="1473744" y="2564904"/>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CuadroTexto 3"/>
              <p:cNvSpPr txBox="1"/>
              <p:nvPr/>
            </p:nvSpPr>
            <p:spPr>
              <a:xfrm>
                <a:off x="1531008" y="2850301"/>
                <a:ext cx="662361" cy="261610"/>
              </a:xfrm>
              <a:prstGeom prst="rect">
                <a:avLst/>
              </a:prstGeom>
              <a:noFill/>
            </p:spPr>
            <p:txBody>
              <a:bodyPr wrap="none" rtlCol="0">
                <a:spAutoFit/>
              </a:bodyPr>
              <a:lstStyle/>
              <a:p>
                <a:r>
                  <a:rPr lang="es-CO" sz="1100" b="1" dirty="0">
                    <a:latin typeface="Arial" panose="020B0604020202020204" pitchFamily="34" charset="0"/>
                    <a:cs typeface="Arial" panose="020B0604020202020204" pitchFamily="34" charset="0"/>
                  </a:rPr>
                  <a:t>79,26%</a:t>
                </a:r>
              </a:p>
            </p:txBody>
          </p:sp>
          <p:sp>
            <p:nvSpPr>
              <p:cNvPr id="12" name="CuadroTexto 11"/>
              <p:cNvSpPr txBox="1"/>
              <p:nvPr/>
            </p:nvSpPr>
            <p:spPr>
              <a:xfrm>
                <a:off x="1862189" y="3513691"/>
                <a:ext cx="662361" cy="261610"/>
              </a:xfrm>
              <a:prstGeom prst="rect">
                <a:avLst/>
              </a:prstGeom>
              <a:noFill/>
            </p:spPr>
            <p:txBody>
              <a:bodyPr wrap="none" rtlCol="0">
                <a:spAutoFit/>
              </a:bodyPr>
              <a:lstStyle/>
              <a:p>
                <a:r>
                  <a:rPr lang="es-CO" sz="1100" b="1" dirty="0">
                    <a:latin typeface="Arial" panose="020B0604020202020204" pitchFamily="34" charset="0"/>
                    <a:cs typeface="Arial" panose="020B0604020202020204" pitchFamily="34" charset="0"/>
                  </a:rPr>
                  <a:t>74,20%</a:t>
                </a:r>
              </a:p>
            </p:txBody>
          </p:sp>
          <p:sp>
            <p:nvSpPr>
              <p:cNvPr id="13" name="CuadroTexto 12"/>
              <p:cNvSpPr txBox="1"/>
              <p:nvPr/>
            </p:nvSpPr>
            <p:spPr>
              <a:xfrm>
                <a:off x="2062575" y="4165441"/>
                <a:ext cx="662361" cy="261610"/>
              </a:xfrm>
              <a:prstGeom prst="rect">
                <a:avLst/>
              </a:prstGeom>
              <a:noFill/>
            </p:spPr>
            <p:txBody>
              <a:bodyPr wrap="none" rtlCol="0">
                <a:spAutoFit/>
              </a:bodyPr>
              <a:lstStyle/>
              <a:p>
                <a:r>
                  <a:rPr lang="es-CO" sz="1100" b="1" dirty="0">
                    <a:latin typeface="Arial" panose="020B0604020202020204" pitchFamily="34" charset="0"/>
                    <a:cs typeface="Arial" panose="020B0604020202020204" pitchFamily="34" charset="0"/>
                  </a:rPr>
                  <a:t>30,91%</a:t>
                </a:r>
              </a:p>
            </p:txBody>
          </p:sp>
        </p:grpSp>
        <p:sp>
          <p:nvSpPr>
            <p:cNvPr id="14" name="CuadroTexto 13"/>
            <p:cNvSpPr txBox="1"/>
            <p:nvPr/>
          </p:nvSpPr>
          <p:spPr>
            <a:xfrm>
              <a:off x="1787740" y="3492796"/>
              <a:ext cx="662361" cy="261610"/>
            </a:xfrm>
            <a:prstGeom prst="rect">
              <a:avLst/>
            </a:prstGeom>
            <a:noFill/>
          </p:spPr>
          <p:txBody>
            <a:bodyPr wrap="none" rtlCol="0">
              <a:spAutoFit/>
            </a:bodyPr>
            <a:lstStyle/>
            <a:p>
              <a:r>
                <a:rPr lang="es-CO" sz="1100" b="1" dirty="0">
                  <a:latin typeface="Arial" panose="020B0604020202020204" pitchFamily="34" charset="0"/>
                  <a:cs typeface="Arial" panose="020B0604020202020204" pitchFamily="34" charset="0"/>
                </a:rPr>
                <a:t>14,71%</a:t>
              </a:r>
            </a:p>
          </p:txBody>
        </p:sp>
        <p:sp>
          <p:nvSpPr>
            <p:cNvPr id="11" name="CuadroTexto 10"/>
            <p:cNvSpPr txBox="1"/>
            <p:nvPr/>
          </p:nvSpPr>
          <p:spPr>
            <a:xfrm>
              <a:off x="1643022" y="4152822"/>
              <a:ext cx="662361" cy="261610"/>
            </a:xfrm>
            <a:prstGeom prst="rect">
              <a:avLst/>
            </a:prstGeom>
            <a:noFill/>
          </p:spPr>
          <p:txBody>
            <a:bodyPr wrap="none" rtlCol="0">
              <a:spAutoFit/>
            </a:bodyPr>
            <a:lstStyle/>
            <a:p>
              <a:r>
                <a:rPr lang="es-CO" sz="1100" b="1" dirty="0">
                  <a:latin typeface="Arial" panose="020B0604020202020204" pitchFamily="34" charset="0"/>
                  <a:cs typeface="Arial" panose="020B0604020202020204" pitchFamily="34" charset="0"/>
                </a:rPr>
                <a:t>27,08%</a:t>
              </a:r>
            </a:p>
          </p:txBody>
        </p:sp>
        <p:sp>
          <p:nvSpPr>
            <p:cNvPr id="16" name="CuadroTexto 15"/>
            <p:cNvSpPr txBox="1"/>
            <p:nvPr/>
          </p:nvSpPr>
          <p:spPr>
            <a:xfrm>
              <a:off x="1237704" y="4761437"/>
              <a:ext cx="662361" cy="261610"/>
            </a:xfrm>
            <a:prstGeom prst="rect">
              <a:avLst/>
            </a:prstGeom>
            <a:noFill/>
          </p:spPr>
          <p:txBody>
            <a:bodyPr wrap="none" rtlCol="0">
              <a:spAutoFit/>
            </a:bodyPr>
            <a:lstStyle/>
            <a:p>
              <a:r>
                <a:rPr lang="es-CO" sz="1100" b="1" dirty="0">
                  <a:latin typeface="Arial" panose="020B0604020202020204" pitchFamily="34" charset="0"/>
                  <a:cs typeface="Arial" panose="020B0604020202020204" pitchFamily="34" charset="0"/>
                </a:rPr>
                <a:t>29,41%</a:t>
              </a:r>
            </a:p>
          </p:txBody>
        </p:sp>
      </p:grpSp>
    </p:spTree>
    <p:extLst>
      <p:ext uri="{BB962C8B-B14F-4D97-AF65-F5344CB8AC3E}">
        <p14:creationId xmlns:p14="http://schemas.microsoft.com/office/powerpoint/2010/main" val="1100934055"/>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nvPr>
        </p:nvGraphicFramePr>
        <p:xfrm>
          <a:off x="1187624" y="1556792"/>
          <a:ext cx="7200800" cy="4032448"/>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ángulo 3"/>
          <p:cNvSpPr/>
          <p:nvPr/>
        </p:nvSpPr>
        <p:spPr>
          <a:xfrm>
            <a:off x="15010" y="44624"/>
            <a:ext cx="7437310" cy="64807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8" name="Rectángulo 7"/>
          <p:cNvSpPr/>
          <p:nvPr/>
        </p:nvSpPr>
        <p:spPr>
          <a:xfrm>
            <a:off x="179512" y="213993"/>
            <a:ext cx="7920880"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COMPARATIVO EJECUCIÓN PRESUPUESTAL GASTOS</a:t>
            </a:r>
          </a:p>
        </p:txBody>
      </p:sp>
    </p:spTree>
    <p:extLst>
      <p:ext uri="{BB962C8B-B14F-4D97-AF65-F5344CB8AC3E}">
        <p14:creationId xmlns:p14="http://schemas.microsoft.com/office/powerpoint/2010/main" val="4150335034"/>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sp>
        <p:nvSpPr>
          <p:cNvPr id="7" name="Rectángulo 6"/>
          <p:cNvSpPr/>
          <p:nvPr/>
        </p:nvSpPr>
        <p:spPr>
          <a:xfrm>
            <a:off x="0" y="44624"/>
            <a:ext cx="7452320" cy="64807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Rectángulo 1"/>
          <p:cNvSpPr/>
          <p:nvPr/>
        </p:nvSpPr>
        <p:spPr>
          <a:xfrm>
            <a:off x="148879" y="181393"/>
            <a:ext cx="6799385" cy="369332"/>
          </a:xfrm>
          <a:prstGeom prst="rect">
            <a:avLst/>
          </a:prstGeom>
        </p:spPr>
        <p:txBody>
          <a:bodyPr wrap="square">
            <a:spAutoFit/>
          </a:bodyPr>
          <a:lstStyle/>
          <a:p>
            <a:r>
              <a:rPr lang="es-CO" b="1" dirty="0">
                <a:latin typeface="Arial" panose="020B0604020202020204" pitchFamily="34" charset="0"/>
                <a:cs typeface="Arial" panose="020B0604020202020204" pitchFamily="34" charset="0"/>
              </a:rPr>
              <a:t>PLAN ANTICORRUPCIÓN Y DE ATENCIÓN AL CIUDADANO</a:t>
            </a:r>
          </a:p>
        </p:txBody>
      </p:sp>
      <p:graphicFrame>
        <p:nvGraphicFramePr>
          <p:cNvPr id="6" name="Diagrama 5"/>
          <p:cNvGraphicFramePr/>
          <p:nvPr>
            <p:extLst>
              <p:ext uri="{D42A27DB-BD31-4B8C-83A1-F6EECF244321}">
                <p14:modId xmlns:p14="http://schemas.microsoft.com/office/powerpoint/2010/main" val="1124147081"/>
              </p:ext>
            </p:extLst>
          </p:nvPr>
        </p:nvGraphicFramePr>
        <p:xfrm>
          <a:off x="1331640" y="908720"/>
          <a:ext cx="7096302"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ángulo 2"/>
          <p:cNvSpPr/>
          <p:nvPr/>
        </p:nvSpPr>
        <p:spPr>
          <a:xfrm>
            <a:off x="179512" y="5000216"/>
            <a:ext cx="8765218" cy="492443"/>
          </a:xfrm>
          <a:prstGeom prst="rect">
            <a:avLst/>
          </a:prstGeom>
        </p:spPr>
        <p:txBody>
          <a:bodyPr wrap="square">
            <a:spAutoFit/>
          </a:bodyPr>
          <a:lstStyle/>
          <a:p>
            <a:r>
              <a:rPr lang="es-CO" sz="1400" b="1" dirty="0">
                <a:latin typeface="Arial" panose="020B0604020202020204" pitchFamily="34" charset="0"/>
                <a:cs typeface="Arial" panose="020B0604020202020204" pitchFamily="34" charset="0"/>
              </a:rPr>
              <a:t>Para más información:</a:t>
            </a:r>
            <a:endParaRPr lang="es-CO" sz="1400" b="1" dirty="0">
              <a:latin typeface="Arial" panose="020B0604020202020204" pitchFamily="34" charset="0"/>
              <a:cs typeface="Arial" panose="020B0604020202020204" pitchFamily="34" charset="0"/>
              <a:hlinkClick r:id="rId8"/>
            </a:endParaRPr>
          </a:p>
          <a:p>
            <a:r>
              <a:rPr lang="es-CO" sz="1100" dirty="0">
                <a:latin typeface="Arial" panose="020B0604020202020204" pitchFamily="34" charset="0"/>
                <a:cs typeface="Arial" panose="020B0604020202020204" pitchFamily="34" charset="0"/>
                <a:hlinkClick r:id="rId8"/>
              </a:rPr>
              <a:t>http://www.aerocivil.gov.co/Aerocivil/PlanGestControl/PoliticasPlanesProy/Planes-Participacion-Aprobados/Paginas/Inicio.aspx</a:t>
            </a:r>
            <a:endParaRPr lang="es-CO" sz="1100" dirty="0"/>
          </a:p>
        </p:txBody>
      </p:sp>
      <p:sp>
        <p:nvSpPr>
          <p:cNvPr id="4" name="CuadroTexto 3"/>
          <p:cNvSpPr txBox="1"/>
          <p:nvPr/>
        </p:nvSpPr>
        <p:spPr>
          <a:xfrm>
            <a:off x="168964" y="943203"/>
            <a:ext cx="4560864" cy="307777"/>
          </a:xfrm>
          <a:prstGeom prst="rect">
            <a:avLst/>
          </a:prstGeom>
          <a:noFill/>
        </p:spPr>
        <p:txBody>
          <a:bodyPr wrap="none" rtlCol="0">
            <a:spAutoFit/>
          </a:bodyPr>
          <a:lstStyle/>
          <a:p>
            <a:r>
              <a:rPr lang="es-CO" sz="1400" dirty="0">
                <a:latin typeface="Arial" panose="020B0604020202020204" pitchFamily="34" charset="0"/>
                <a:cs typeface="Arial" panose="020B0604020202020204" pitchFamily="34" charset="0"/>
              </a:rPr>
              <a:t>De acuerdo a lo establecido en el Decreto 124 de 2016</a:t>
            </a:r>
          </a:p>
        </p:txBody>
      </p:sp>
    </p:spTree>
    <p:extLst>
      <p:ext uri="{BB962C8B-B14F-4D97-AF65-F5344CB8AC3E}">
        <p14:creationId xmlns:p14="http://schemas.microsoft.com/office/powerpoint/2010/main" val="3427526812"/>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sp>
        <p:nvSpPr>
          <p:cNvPr id="4" name="Rectángulo 3"/>
          <p:cNvSpPr/>
          <p:nvPr/>
        </p:nvSpPr>
        <p:spPr>
          <a:xfrm>
            <a:off x="0" y="37299"/>
            <a:ext cx="7452320" cy="64807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Rectángulo 1"/>
          <p:cNvSpPr/>
          <p:nvPr/>
        </p:nvSpPr>
        <p:spPr>
          <a:xfrm>
            <a:off x="160850" y="176669"/>
            <a:ext cx="5780147" cy="369332"/>
          </a:xfrm>
          <a:prstGeom prst="rect">
            <a:avLst/>
          </a:prstGeom>
        </p:spPr>
        <p:txBody>
          <a:bodyPr wrap="square">
            <a:spAutoFit/>
          </a:bodyPr>
          <a:lstStyle/>
          <a:p>
            <a:r>
              <a:rPr lang="es-CO" b="1" kern="0" dirty="0">
                <a:latin typeface="Arial" panose="020B0604020202020204" pitchFamily="34" charset="0"/>
                <a:cs typeface="Arial" panose="020B0604020202020204" pitchFamily="34" charset="0"/>
              </a:rPr>
              <a:t>TRÁMITES</a:t>
            </a:r>
          </a:p>
        </p:txBody>
      </p:sp>
      <p:graphicFrame>
        <p:nvGraphicFramePr>
          <p:cNvPr id="6" name="Diagrama 5"/>
          <p:cNvGraphicFramePr/>
          <p:nvPr>
            <p:extLst>
              <p:ext uri="{D42A27DB-BD31-4B8C-83A1-F6EECF244321}">
                <p14:modId xmlns:p14="http://schemas.microsoft.com/office/powerpoint/2010/main" val="3983501442"/>
              </p:ext>
            </p:extLst>
          </p:nvPr>
        </p:nvGraphicFramePr>
        <p:xfrm>
          <a:off x="971600" y="980728"/>
          <a:ext cx="7200800" cy="4608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31145191"/>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981834"/>
            <a:ext cx="3110934" cy="2340607"/>
          </a:xfrm>
          <a:prstGeom prst="rect">
            <a:avLst/>
          </a:prstGeom>
        </p:spPr>
      </p:pic>
      <p:sp>
        <p:nvSpPr>
          <p:cNvPr id="2" name="Rectángulo 1"/>
          <p:cNvSpPr/>
          <p:nvPr/>
        </p:nvSpPr>
        <p:spPr>
          <a:xfrm>
            <a:off x="3352241" y="1044517"/>
            <a:ext cx="5760640" cy="2616101"/>
          </a:xfrm>
          <a:prstGeom prst="rect">
            <a:avLst/>
          </a:prstGeom>
        </p:spPr>
        <p:txBody>
          <a:bodyPr wrap="square">
            <a:spAutoFit/>
          </a:bodyPr>
          <a:lstStyle/>
          <a:p>
            <a:pPr lvl="0" algn="just">
              <a:defRPr/>
            </a:pPr>
            <a:r>
              <a:rPr kumimoji="0" lang="es-CO" sz="1600" b="0" i="0" u="none" strike="noStrike" kern="0" cap="none" spc="0" normalizeH="0" baseline="0" noProof="0" dirty="0">
                <a:ln>
                  <a:noFill/>
                </a:ln>
                <a:solidFill>
                  <a:schemeClr val="bg2">
                    <a:lumMod val="25000"/>
                  </a:schemeClr>
                </a:solidFill>
                <a:effectLst/>
                <a:uLnTx/>
                <a:uFillTx/>
                <a:latin typeface="Arial" panose="020B0604020202020204" pitchFamily="34" charset="0"/>
                <a:cs typeface="Arial" panose="020B0604020202020204" pitchFamily="34" charset="0"/>
              </a:rPr>
              <a:t>El Plan </a:t>
            </a:r>
            <a:r>
              <a:rPr lang="es-CO" sz="1600" kern="0" dirty="0">
                <a:solidFill>
                  <a:schemeClr val="bg2">
                    <a:lumMod val="25000"/>
                  </a:schemeClr>
                </a:solidFill>
                <a:latin typeface="Arial" panose="020B0604020202020204" pitchFamily="34" charset="0"/>
                <a:cs typeface="Arial" panose="020B0604020202020204" pitchFamily="34" charset="0"/>
              </a:rPr>
              <a:t>Institucional de </a:t>
            </a:r>
            <a:r>
              <a:rPr kumimoji="0" lang="es-CO" sz="1600" b="0" i="0" u="none" strike="noStrike" kern="0" cap="none" spc="0" normalizeH="0" baseline="0" noProof="0" dirty="0">
                <a:ln>
                  <a:noFill/>
                </a:ln>
                <a:solidFill>
                  <a:schemeClr val="bg2">
                    <a:lumMod val="25000"/>
                  </a:schemeClr>
                </a:solidFill>
                <a:effectLst/>
                <a:uLnTx/>
                <a:uFillTx/>
                <a:latin typeface="Arial" panose="020B0604020202020204" pitchFamily="34" charset="0"/>
                <a:cs typeface="Arial" panose="020B0604020202020204" pitchFamily="34" charset="0"/>
              </a:rPr>
              <a:t>Capacitación - PIC, es liderado por el Centro de Estudios de Ciencias Aeronáuticas - CEA, que apoyado por los Directivos del Nivel Central y Regional establecen las necesidades de capacitación de la entidad. </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chemeClr val="bg2">
                  <a:lumMod val="25000"/>
                </a:schemeClr>
              </a:solidFill>
              <a:effectLst/>
              <a:uLnTx/>
              <a:uFillTx/>
              <a:latin typeface="Arial" panose="020B0604020202020204" pitchFamily="34" charset="0"/>
              <a:cs typeface="Arial" panose="020B0604020202020204"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s-CO" sz="1600" b="1"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Marco normativo que lo rige:</a:t>
            </a:r>
          </a:p>
          <a:p>
            <a:pPr marL="0" marR="0" lvl="0" indent="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CO" sz="1600" b="0" i="0" u="none" strike="noStrike" kern="0" cap="none" spc="0" normalizeH="0" baseline="0" noProof="0" dirty="0">
                <a:ln>
                  <a:noFill/>
                </a:ln>
                <a:solidFill>
                  <a:schemeClr val="bg2">
                    <a:lumMod val="25000"/>
                  </a:schemeClr>
                </a:solidFill>
                <a:effectLst/>
                <a:uLnTx/>
                <a:uFillTx/>
                <a:latin typeface="Arial" panose="020B0604020202020204" pitchFamily="34" charset="0"/>
                <a:cs typeface="Arial" panose="020B0604020202020204" pitchFamily="34" charset="0"/>
              </a:rPr>
              <a:t>Decreto Ley 790 de 2005</a:t>
            </a:r>
          </a:p>
          <a:p>
            <a:pPr marL="0" marR="0" lvl="0" indent="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CO" sz="1600" b="0" i="0" u="none" strike="noStrike" kern="0" cap="none" spc="0" normalizeH="0" baseline="0" noProof="0" dirty="0">
                <a:ln>
                  <a:noFill/>
                </a:ln>
                <a:solidFill>
                  <a:schemeClr val="bg2">
                    <a:lumMod val="25000"/>
                  </a:schemeClr>
                </a:solidFill>
                <a:effectLst/>
                <a:uLnTx/>
                <a:uFillTx/>
                <a:latin typeface="Arial" panose="020B0604020202020204" pitchFamily="34" charset="0"/>
                <a:cs typeface="Arial" panose="020B0604020202020204" pitchFamily="34" charset="0"/>
              </a:rPr>
              <a:t>Decreto 260 de 2004 </a:t>
            </a:r>
          </a:p>
          <a:p>
            <a:pPr marL="0" marR="0" lvl="0" indent="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CO" sz="1600" b="0" i="0" u="none" strike="noStrike" kern="0" cap="none" spc="0" normalizeH="0" baseline="0" noProof="0" dirty="0">
                <a:ln>
                  <a:noFill/>
                </a:ln>
                <a:solidFill>
                  <a:schemeClr val="bg2">
                    <a:lumMod val="25000"/>
                  </a:schemeClr>
                </a:solidFill>
                <a:effectLst/>
                <a:uLnTx/>
                <a:uFillTx/>
                <a:latin typeface="Arial" panose="020B0604020202020204" pitchFamily="34" charset="0"/>
                <a:cs typeface="Arial" panose="020B0604020202020204" pitchFamily="34" charset="0"/>
              </a:rPr>
              <a:t>Resolución No. 882 de 2015</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chemeClr val="bg2">
                  <a:lumMod val="25000"/>
                </a:schemeClr>
              </a:solidFill>
              <a:effectLst/>
              <a:uLnTx/>
              <a:uFillTx/>
              <a:latin typeface="Arial" panose="020B0604020202020204" pitchFamily="34" charset="0"/>
              <a:cs typeface="Arial" panose="020B0604020202020204" pitchFamily="34" charset="0"/>
            </a:endParaRPr>
          </a:p>
        </p:txBody>
      </p:sp>
      <p:sp>
        <p:nvSpPr>
          <p:cNvPr id="5" name="Rectángulo 4"/>
          <p:cNvSpPr/>
          <p:nvPr/>
        </p:nvSpPr>
        <p:spPr>
          <a:xfrm>
            <a:off x="251520" y="3501930"/>
            <a:ext cx="8424936" cy="861774"/>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CO" sz="1600" b="0" i="0" u="none" strike="noStrike" kern="0" cap="none" spc="0" normalizeH="0" baseline="0" noProof="0" dirty="0">
                <a:ln>
                  <a:noFill/>
                </a:ln>
                <a:solidFill>
                  <a:schemeClr val="bg2">
                    <a:lumMod val="25000"/>
                  </a:schemeClr>
                </a:solidFill>
                <a:effectLst/>
                <a:uLnTx/>
                <a:uFillTx/>
                <a:latin typeface="Arial" panose="020B0604020202020204" pitchFamily="34" charset="0"/>
                <a:cs typeface="Arial" panose="020B0604020202020204" pitchFamily="34" charset="0"/>
              </a:rPr>
              <a:t>En el siguiente cuadro podemos ver el avance de las metas propuestas para el presente año con corte al 31 de agosto de 2016:</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chemeClr val="bg2">
                  <a:lumMod val="25000"/>
                </a:schemeClr>
              </a:solidFill>
              <a:effectLst/>
              <a:uLnTx/>
              <a:uFillTx/>
              <a:latin typeface="Arial" panose="020B0604020202020204" pitchFamily="34" charset="0"/>
              <a:cs typeface="Arial" panose="020B0604020202020204" pitchFamily="34" charset="0"/>
            </a:endParaRPr>
          </a:p>
        </p:txBody>
      </p:sp>
      <p:sp>
        <p:nvSpPr>
          <p:cNvPr id="9" name="Rectángulo 8"/>
          <p:cNvSpPr/>
          <p:nvPr/>
        </p:nvSpPr>
        <p:spPr>
          <a:xfrm>
            <a:off x="0" y="60820"/>
            <a:ext cx="7452320" cy="648072"/>
          </a:xfrm>
          <a:prstGeom prst="rect">
            <a:avLst/>
          </a:prstGeom>
          <a:solidFill>
            <a:srgbClr val="FFF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s-CO" sz="18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PLAN INSTITUCIONAL DE CAPACITACIÓN – PIC </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ysClr val="windowText" lastClr="000000"/>
              </a:solidFill>
              <a:effectLst/>
              <a:uLnTx/>
              <a:uFillTx/>
            </a:endParaRPr>
          </a:p>
        </p:txBody>
      </p:sp>
      <p:pic>
        <p:nvPicPr>
          <p:cNvPr id="8" name="Imagen 7"/>
          <p:cNvPicPr>
            <a:picLocks noChangeAspect="1"/>
          </p:cNvPicPr>
          <p:nvPr/>
        </p:nvPicPr>
        <p:blipFill>
          <a:blip r:embed="rId4"/>
          <a:stretch>
            <a:fillRect/>
          </a:stretch>
        </p:blipFill>
        <p:spPr>
          <a:xfrm>
            <a:off x="1662971" y="4206502"/>
            <a:ext cx="5947594" cy="1407767"/>
          </a:xfrm>
          <a:prstGeom prst="rect">
            <a:avLst/>
          </a:prstGeom>
        </p:spPr>
      </p:pic>
    </p:spTree>
    <p:extLst>
      <p:ext uri="{BB962C8B-B14F-4D97-AF65-F5344CB8AC3E}">
        <p14:creationId xmlns:p14="http://schemas.microsoft.com/office/powerpoint/2010/main" val="3754247499"/>
      </p:ext>
    </p:extLst>
  </p:cSld>
  <p:clrMapOvr>
    <a:masterClrMapping/>
  </p:clrMapOvr>
  <mc:AlternateContent xmlns:mc="http://schemas.openxmlformats.org/markup-compatibility/2006" xmlns:p14="http://schemas.microsoft.com/office/powerpoint/2010/main">
    <mc:Choice Requires="p14">
      <p:transition spd="slow" p14:dur="2000" advTm="19000"/>
    </mc:Choice>
    <mc:Fallback xmlns="">
      <p:transition spd="slow" advTm="19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pic>
        <p:nvPicPr>
          <p:cNvPr id="15" name="Imagen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3283" y="1340768"/>
            <a:ext cx="2004814" cy="1503611"/>
          </a:xfrm>
          <a:prstGeom prst="rect">
            <a:avLst/>
          </a:prstGeom>
        </p:spPr>
      </p:pic>
      <p:sp>
        <p:nvSpPr>
          <p:cNvPr id="4" name="Rectángulo 3"/>
          <p:cNvSpPr/>
          <p:nvPr/>
        </p:nvSpPr>
        <p:spPr>
          <a:xfrm>
            <a:off x="-1" y="44624"/>
            <a:ext cx="7485639" cy="648072"/>
          </a:xfrm>
          <a:prstGeom prst="rect">
            <a:avLst/>
          </a:prstGeom>
          <a:solidFill>
            <a:srgbClr val="FFF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CO" b="1" kern="0" dirty="0">
              <a:solidFill>
                <a:srgbClr val="002060"/>
              </a:solidFill>
              <a:latin typeface="Arial" panose="020B0604020202020204" pitchFamily="34" charset="0"/>
              <a:cs typeface="Arial" panose="020B0604020202020204" pitchFamily="34" charset="0"/>
            </a:endParaRPr>
          </a:p>
          <a:p>
            <a:r>
              <a:rPr lang="es-CO" b="1" kern="0" dirty="0">
                <a:solidFill>
                  <a:srgbClr val="002060"/>
                </a:solidFill>
                <a:latin typeface="Arial" panose="020B0604020202020204" pitchFamily="34" charset="0"/>
                <a:cs typeface="Arial" panose="020B0604020202020204" pitchFamily="34" charset="0"/>
              </a:rPr>
              <a:t>   </a:t>
            </a:r>
            <a:r>
              <a:rPr lang="es-CO" b="1" kern="0" dirty="0">
                <a:solidFill>
                  <a:schemeClr val="tx1"/>
                </a:solidFill>
                <a:latin typeface="Arial" panose="020B0604020202020204" pitchFamily="34" charset="0"/>
                <a:cs typeface="Arial" panose="020B0604020202020204" pitchFamily="34" charset="0"/>
              </a:rPr>
              <a:t>PLAN DE BIENESTAR SOCIAL</a:t>
            </a:r>
          </a:p>
          <a:p>
            <a:endParaRPr lang="es-CO" b="1" kern="0" dirty="0">
              <a:solidFill>
                <a:srgbClr val="002060"/>
              </a:solidFill>
              <a:latin typeface="Arial" panose="020B0604020202020204" pitchFamily="34" charset="0"/>
              <a:cs typeface="Arial" panose="020B0604020202020204" pitchFamily="34" charset="0"/>
            </a:endParaRPr>
          </a:p>
        </p:txBody>
      </p:sp>
      <p:grpSp>
        <p:nvGrpSpPr>
          <p:cNvPr id="12" name="Grupo 11"/>
          <p:cNvGrpSpPr/>
          <p:nvPr/>
        </p:nvGrpSpPr>
        <p:grpSpPr>
          <a:xfrm>
            <a:off x="1403648" y="1608784"/>
            <a:ext cx="6265962" cy="3908448"/>
            <a:chOff x="4042636" y="1868915"/>
            <a:chExt cx="5329858" cy="3908448"/>
          </a:xfrm>
        </p:grpSpPr>
        <p:grpSp>
          <p:nvGrpSpPr>
            <p:cNvPr id="2" name="Grupo 1"/>
            <p:cNvGrpSpPr/>
            <p:nvPr/>
          </p:nvGrpSpPr>
          <p:grpSpPr>
            <a:xfrm>
              <a:off x="4042636" y="1868915"/>
              <a:ext cx="5101364" cy="3866738"/>
              <a:chOff x="4042636" y="1868915"/>
              <a:chExt cx="5101364" cy="3866738"/>
            </a:xfrm>
          </p:grpSpPr>
          <p:sp>
            <p:nvSpPr>
              <p:cNvPr id="6" name="Rectángulo 5"/>
              <p:cNvSpPr/>
              <p:nvPr/>
            </p:nvSpPr>
            <p:spPr>
              <a:xfrm>
                <a:off x="4067944" y="2981684"/>
                <a:ext cx="5076056" cy="1033200"/>
              </a:xfrm>
              <a:prstGeom prst="rect">
                <a:avLst/>
              </a:prstGeom>
              <a:solidFill>
                <a:schemeClr val="accent5">
                  <a:lumMod val="20000"/>
                  <a:lumOff val="80000"/>
                  <a:alpha val="90000"/>
                </a:schemeClr>
              </a:solidFill>
              <a:ln>
                <a:solidFill>
                  <a:schemeClr val="tx2"/>
                </a:solidFill>
              </a:ln>
            </p:spPr>
            <p:style>
              <a:lnRef idx="2">
                <a:scrgbClr r="0" g="0" b="0"/>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7" name="Forma libre: forma 6"/>
              <p:cNvSpPr/>
              <p:nvPr/>
            </p:nvSpPr>
            <p:spPr>
              <a:xfrm>
                <a:off x="4139952" y="1868915"/>
                <a:ext cx="3395617" cy="2073961"/>
              </a:xfrm>
              <a:custGeom>
                <a:avLst/>
                <a:gdLst>
                  <a:gd name="connsiteX0" fmla="*/ 0 w 3395617"/>
                  <a:gd name="connsiteY0" fmla="*/ 279557 h 1677309"/>
                  <a:gd name="connsiteX1" fmla="*/ 279557 w 3395617"/>
                  <a:gd name="connsiteY1" fmla="*/ 0 h 1677309"/>
                  <a:gd name="connsiteX2" fmla="*/ 3116060 w 3395617"/>
                  <a:gd name="connsiteY2" fmla="*/ 0 h 1677309"/>
                  <a:gd name="connsiteX3" fmla="*/ 3395617 w 3395617"/>
                  <a:gd name="connsiteY3" fmla="*/ 279557 h 1677309"/>
                  <a:gd name="connsiteX4" fmla="*/ 3395617 w 3395617"/>
                  <a:gd name="connsiteY4" fmla="*/ 1397752 h 1677309"/>
                  <a:gd name="connsiteX5" fmla="*/ 3116060 w 3395617"/>
                  <a:gd name="connsiteY5" fmla="*/ 1677309 h 1677309"/>
                  <a:gd name="connsiteX6" fmla="*/ 279557 w 3395617"/>
                  <a:gd name="connsiteY6" fmla="*/ 1677309 h 1677309"/>
                  <a:gd name="connsiteX7" fmla="*/ 0 w 3395617"/>
                  <a:gd name="connsiteY7" fmla="*/ 1397752 h 1677309"/>
                  <a:gd name="connsiteX8" fmla="*/ 0 w 3395617"/>
                  <a:gd name="connsiteY8" fmla="*/ 279557 h 167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5617" h="1677309">
                    <a:moveTo>
                      <a:pt x="0" y="279557"/>
                    </a:moveTo>
                    <a:cubicBezTo>
                      <a:pt x="0" y="125162"/>
                      <a:pt x="125162" y="0"/>
                      <a:pt x="279557" y="0"/>
                    </a:cubicBezTo>
                    <a:lnTo>
                      <a:pt x="3116060" y="0"/>
                    </a:lnTo>
                    <a:cubicBezTo>
                      <a:pt x="3270455" y="0"/>
                      <a:pt x="3395617" y="125162"/>
                      <a:pt x="3395617" y="279557"/>
                    </a:cubicBezTo>
                    <a:lnTo>
                      <a:pt x="3395617" y="1397752"/>
                    </a:lnTo>
                    <a:cubicBezTo>
                      <a:pt x="3395617" y="1552147"/>
                      <a:pt x="3270455" y="1677309"/>
                      <a:pt x="3116060" y="1677309"/>
                    </a:cubicBezTo>
                    <a:lnTo>
                      <a:pt x="279557" y="1677309"/>
                    </a:lnTo>
                    <a:cubicBezTo>
                      <a:pt x="125162" y="1677309"/>
                      <a:pt x="0" y="1552147"/>
                      <a:pt x="0" y="1397752"/>
                    </a:cubicBezTo>
                    <a:lnTo>
                      <a:pt x="0" y="279557"/>
                    </a:lnTo>
                    <a:close/>
                  </a:path>
                </a:pathLst>
              </a:custGeom>
              <a:ln>
                <a:solidFill>
                  <a:schemeClr val="tx2"/>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16183" tIns="81879" rIns="216183" bIns="81879" numCol="1" spcCol="1270" anchor="ctr" anchorCtr="0">
                <a:noAutofit/>
              </a:bodyPr>
              <a:lstStyle/>
              <a:p>
                <a:pPr marL="171450" marR="0" lvl="0" indent="-171450" algn="just" defTabSz="533400" eaLnBrk="1" fontAlgn="auto" latinLnBrk="0" hangingPunct="1">
                  <a:lnSpc>
                    <a:spcPct val="90000"/>
                  </a:lnSpc>
                  <a:spcBef>
                    <a:spcPct val="0"/>
                  </a:spcBef>
                  <a:spcAft>
                    <a:spcPct val="35000"/>
                  </a:spcAft>
                  <a:buClrTx/>
                  <a:buSzTx/>
                  <a:buFont typeface="Wingdings" panose="05000000000000000000" pitchFamily="2" charset="2"/>
                  <a:buChar char="v"/>
                  <a:tabLst>
                    <a:tab pos="36000" algn="l"/>
                  </a:tabLst>
                  <a:defRPr/>
                </a:pPr>
                <a:r>
                  <a:rPr kumimoji="0" lang="es-CO" sz="12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Eventos deportivos y recreativos.</a:t>
                </a:r>
              </a:p>
              <a:p>
                <a:pPr marL="171450" marR="0" lvl="0" indent="-171450" algn="just" defTabSz="533400" eaLnBrk="1" fontAlgn="auto" latinLnBrk="0" hangingPunct="1">
                  <a:lnSpc>
                    <a:spcPct val="90000"/>
                  </a:lnSpc>
                  <a:spcBef>
                    <a:spcPct val="0"/>
                  </a:spcBef>
                  <a:spcAft>
                    <a:spcPct val="35000"/>
                  </a:spcAft>
                  <a:buClrTx/>
                  <a:buSzTx/>
                  <a:buFont typeface="Wingdings" panose="05000000000000000000" pitchFamily="2" charset="2"/>
                  <a:buChar char="v"/>
                  <a:tabLst/>
                  <a:defRPr/>
                </a:pPr>
                <a:r>
                  <a:rPr kumimoji="0" lang="es-CO" sz="12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Vacaciones recreativas Preparación para el futuro pensionado.</a:t>
                </a:r>
              </a:p>
              <a:p>
                <a:pPr marL="171450" marR="0" lvl="0" indent="-171450" algn="just" defTabSz="533400" eaLnBrk="1" fontAlgn="auto" latinLnBrk="0" hangingPunct="1">
                  <a:lnSpc>
                    <a:spcPct val="90000"/>
                  </a:lnSpc>
                  <a:spcBef>
                    <a:spcPct val="0"/>
                  </a:spcBef>
                  <a:spcAft>
                    <a:spcPct val="35000"/>
                  </a:spcAft>
                  <a:buClrTx/>
                  <a:buSzTx/>
                  <a:buFont typeface="Wingdings" panose="05000000000000000000" pitchFamily="2" charset="2"/>
                  <a:buChar char="v"/>
                  <a:tabLst/>
                  <a:defRPr/>
                </a:pPr>
                <a:r>
                  <a:rPr kumimoji="0" lang="es-CO" sz="12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Formación en artes y oficios.</a:t>
                </a:r>
              </a:p>
              <a:p>
                <a:pPr marL="171450" marR="0" lvl="0" indent="-171450" algn="just" defTabSz="533400" eaLnBrk="1" fontAlgn="auto" latinLnBrk="0" hangingPunct="1">
                  <a:lnSpc>
                    <a:spcPct val="90000"/>
                  </a:lnSpc>
                  <a:spcBef>
                    <a:spcPct val="0"/>
                  </a:spcBef>
                  <a:spcAft>
                    <a:spcPct val="35000"/>
                  </a:spcAft>
                  <a:buClrTx/>
                  <a:buSzTx/>
                  <a:buFont typeface="Wingdings" panose="05000000000000000000" pitchFamily="2" charset="2"/>
                  <a:buChar char="v"/>
                  <a:tabLst/>
                  <a:defRPr/>
                </a:pPr>
                <a:r>
                  <a:rPr kumimoji="0" lang="es-CO" sz="12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Cultura.</a:t>
                </a:r>
              </a:p>
              <a:p>
                <a:pPr marL="171450" marR="0" lvl="0" indent="-171450" algn="just" defTabSz="533400" eaLnBrk="1" fontAlgn="auto" latinLnBrk="0" hangingPunct="1">
                  <a:lnSpc>
                    <a:spcPct val="90000"/>
                  </a:lnSpc>
                  <a:spcBef>
                    <a:spcPct val="0"/>
                  </a:spcBef>
                  <a:spcAft>
                    <a:spcPct val="35000"/>
                  </a:spcAft>
                  <a:buClrTx/>
                  <a:buSzTx/>
                  <a:buFont typeface="Wingdings" panose="05000000000000000000" pitchFamily="2" charset="2"/>
                  <a:buChar char="v"/>
                  <a:tabLst/>
                  <a:defRPr/>
                </a:pPr>
                <a:r>
                  <a:rPr kumimoji="0" lang="es-CO" sz="12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Integración del servidor y su familia.</a:t>
                </a:r>
              </a:p>
              <a:p>
                <a:pPr marL="171450" marR="0" lvl="0" indent="-171450" algn="just" defTabSz="533400" eaLnBrk="1" fontAlgn="auto" latinLnBrk="0" hangingPunct="1">
                  <a:lnSpc>
                    <a:spcPct val="90000"/>
                  </a:lnSpc>
                  <a:spcBef>
                    <a:spcPct val="0"/>
                  </a:spcBef>
                  <a:spcAft>
                    <a:spcPct val="35000"/>
                  </a:spcAft>
                  <a:buClrTx/>
                  <a:buSzTx/>
                  <a:buFont typeface="Wingdings" panose="05000000000000000000" pitchFamily="2" charset="2"/>
                  <a:buChar char="v"/>
                  <a:tabLst/>
                  <a:defRPr/>
                </a:pPr>
                <a:r>
                  <a:rPr kumimoji="0" lang="es-CO" sz="12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Ayudas especiales.</a:t>
                </a:r>
              </a:p>
              <a:p>
                <a:pPr marL="171450" marR="0" lvl="0" indent="-171450" algn="just" defTabSz="533400" eaLnBrk="1" fontAlgn="auto" latinLnBrk="0" hangingPunct="1">
                  <a:lnSpc>
                    <a:spcPct val="90000"/>
                  </a:lnSpc>
                  <a:spcBef>
                    <a:spcPct val="0"/>
                  </a:spcBef>
                  <a:spcAft>
                    <a:spcPct val="35000"/>
                  </a:spcAft>
                  <a:buClrTx/>
                  <a:buSzTx/>
                  <a:buFont typeface="Wingdings" panose="05000000000000000000" pitchFamily="2" charset="2"/>
                  <a:buChar char="v"/>
                  <a:tabLst/>
                  <a:defRPr/>
                </a:pPr>
                <a:r>
                  <a:rPr kumimoji="0" lang="es-CO" sz="12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Ayuda para educación formal.</a:t>
                </a:r>
              </a:p>
              <a:p>
                <a:pPr marL="171450" marR="0" lvl="0" indent="-171450" algn="just" defTabSz="533400" eaLnBrk="1" fontAlgn="auto" latinLnBrk="0" hangingPunct="1">
                  <a:lnSpc>
                    <a:spcPct val="90000"/>
                  </a:lnSpc>
                  <a:spcBef>
                    <a:spcPct val="0"/>
                  </a:spcBef>
                  <a:spcAft>
                    <a:spcPct val="35000"/>
                  </a:spcAft>
                  <a:buClrTx/>
                  <a:buSzTx/>
                  <a:buFont typeface="Wingdings" panose="05000000000000000000" pitchFamily="2" charset="2"/>
                  <a:buChar char="v"/>
                  <a:tabLst/>
                  <a:defRPr/>
                </a:pPr>
                <a:r>
                  <a:rPr kumimoji="0" lang="es-CO" sz="12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Centro vacacionales.</a:t>
                </a:r>
              </a:p>
            </p:txBody>
          </p:sp>
          <p:sp>
            <p:nvSpPr>
              <p:cNvPr id="8" name="Rectángulo 7"/>
              <p:cNvSpPr/>
              <p:nvPr/>
            </p:nvSpPr>
            <p:spPr>
              <a:xfrm>
                <a:off x="4042636" y="4702453"/>
                <a:ext cx="5076056" cy="1033200"/>
              </a:xfrm>
              <a:prstGeom prst="rect">
                <a:avLst/>
              </a:prstGeom>
              <a:solidFill>
                <a:schemeClr val="accent5">
                  <a:lumMod val="20000"/>
                  <a:lumOff val="80000"/>
                  <a:alpha val="90000"/>
                </a:schemeClr>
              </a:solidFill>
              <a:ln>
                <a:solidFill>
                  <a:schemeClr val="tx2"/>
                </a:solidFill>
              </a:ln>
            </p:spPr>
            <p:style>
              <a:lnRef idx="2">
                <a:scrgbClr r="0" g="0" b="0"/>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9" name="Forma libre: forma 8"/>
              <p:cNvSpPr/>
              <p:nvPr/>
            </p:nvSpPr>
            <p:spPr>
              <a:xfrm>
                <a:off x="4114644" y="4105754"/>
                <a:ext cx="3395617" cy="1520144"/>
              </a:xfrm>
              <a:custGeom>
                <a:avLst/>
                <a:gdLst>
                  <a:gd name="connsiteX0" fmla="*/ 0 w 3395617"/>
                  <a:gd name="connsiteY0" fmla="*/ 228301 h 1369779"/>
                  <a:gd name="connsiteX1" fmla="*/ 228301 w 3395617"/>
                  <a:gd name="connsiteY1" fmla="*/ 0 h 1369779"/>
                  <a:gd name="connsiteX2" fmla="*/ 3167316 w 3395617"/>
                  <a:gd name="connsiteY2" fmla="*/ 0 h 1369779"/>
                  <a:gd name="connsiteX3" fmla="*/ 3395617 w 3395617"/>
                  <a:gd name="connsiteY3" fmla="*/ 228301 h 1369779"/>
                  <a:gd name="connsiteX4" fmla="*/ 3395617 w 3395617"/>
                  <a:gd name="connsiteY4" fmla="*/ 1141478 h 1369779"/>
                  <a:gd name="connsiteX5" fmla="*/ 3167316 w 3395617"/>
                  <a:gd name="connsiteY5" fmla="*/ 1369779 h 1369779"/>
                  <a:gd name="connsiteX6" fmla="*/ 228301 w 3395617"/>
                  <a:gd name="connsiteY6" fmla="*/ 1369779 h 1369779"/>
                  <a:gd name="connsiteX7" fmla="*/ 0 w 3395617"/>
                  <a:gd name="connsiteY7" fmla="*/ 1141478 h 1369779"/>
                  <a:gd name="connsiteX8" fmla="*/ 0 w 3395617"/>
                  <a:gd name="connsiteY8" fmla="*/ 228301 h 136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5617" h="1369779">
                    <a:moveTo>
                      <a:pt x="0" y="228301"/>
                    </a:moveTo>
                    <a:cubicBezTo>
                      <a:pt x="0" y="102214"/>
                      <a:pt x="102214" y="0"/>
                      <a:pt x="228301" y="0"/>
                    </a:cubicBezTo>
                    <a:lnTo>
                      <a:pt x="3167316" y="0"/>
                    </a:lnTo>
                    <a:cubicBezTo>
                      <a:pt x="3293403" y="0"/>
                      <a:pt x="3395617" y="102214"/>
                      <a:pt x="3395617" y="228301"/>
                    </a:cubicBezTo>
                    <a:lnTo>
                      <a:pt x="3395617" y="1141478"/>
                    </a:lnTo>
                    <a:cubicBezTo>
                      <a:pt x="3395617" y="1267565"/>
                      <a:pt x="3293403" y="1369779"/>
                      <a:pt x="3167316" y="1369779"/>
                    </a:cubicBezTo>
                    <a:lnTo>
                      <a:pt x="228301" y="1369779"/>
                    </a:lnTo>
                    <a:cubicBezTo>
                      <a:pt x="102214" y="1369779"/>
                      <a:pt x="0" y="1267565"/>
                      <a:pt x="0" y="1141478"/>
                    </a:cubicBezTo>
                    <a:lnTo>
                      <a:pt x="0" y="228301"/>
                    </a:lnTo>
                    <a:close/>
                  </a:path>
                </a:pathLst>
              </a:custGeom>
              <a:ln>
                <a:solidFill>
                  <a:schemeClr val="tx2"/>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01171" tIns="66867" rIns="201171" bIns="66867" numCol="1" spcCol="1270" anchor="ctr" anchorCtr="0">
                <a:noAutofit/>
              </a:bodyPr>
              <a:lstStyle/>
              <a:p>
                <a:pPr marL="0" marR="0" lvl="0" indent="0" algn="l" defTabSz="533400" eaLnBrk="1" fontAlgn="auto" latinLnBrk="0" hangingPunct="1">
                  <a:lnSpc>
                    <a:spcPct val="90000"/>
                  </a:lnSpc>
                  <a:spcBef>
                    <a:spcPct val="0"/>
                  </a:spcBef>
                  <a:spcAft>
                    <a:spcPct val="35000"/>
                  </a:spcAft>
                  <a:buClrTx/>
                  <a:buSzTx/>
                  <a:buFontTx/>
                  <a:buNone/>
                  <a:tabLst/>
                  <a:defRPr/>
                </a:pPr>
                <a:r>
                  <a:rPr kumimoji="0" lang="es-CO" sz="12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Las actividades programadas en el </a:t>
                </a:r>
                <a:r>
                  <a:rPr kumimoji="0" lang="es-CO" sz="12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plan se han ejecutado en un 80% </a:t>
                </a:r>
                <a:r>
                  <a:rPr kumimoji="0" lang="es-CO" sz="12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en el Nivel Central y Regional. </a:t>
                </a:r>
              </a:p>
              <a:p>
                <a:pPr marL="0" marR="0" lvl="0" indent="0" algn="l" defTabSz="533400" eaLnBrk="1" fontAlgn="auto" latinLnBrk="0" hangingPunct="1">
                  <a:lnSpc>
                    <a:spcPct val="90000"/>
                  </a:lnSpc>
                  <a:spcBef>
                    <a:spcPct val="0"/>
                  </a:spcBef>
                  <a:spcAft>
                    <a:spcPct val="35000"/>
                  </a:spcAft>
                  <a:buClrTx/>
                  <a:buSzTx/>
                  <a:buFontTx/>
                  <a:buNone/>
                  <a:tabLst/>
                  <a:defRPr/>
                </a:pPr>
                <a:r>
                  <a:rPr kumimoji="0" lang="es-CO" sz="1200"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Para más información puede consultar el enlace:</a:t>
                </a:r>
              </a:p>
              <a:p>
                <a:pPr marL="0" marR="0" lvl="0" indent="0" algn="l" defTabSz="533400" eaLnBrk="1" fontAlgn="auto" latinLnBrk="0" hangingPunct="1">
                  <a:lnSpc>
                    <a:spcPct val="90000"/>
                  </a:lnSpc>
                  <a:spcBef>
                    <a:spcPct val="0"/>
                  </a:spcBef>
                  <a:spcAft>
                    <a:spcPct val="35000"/>
                  </a:spcAft>
                  <a:buClrTx/>
                  <a:buSzTx/>
                  <a:buFontTx/>
                  <a:buNone/>
                  <a:tabLst/>
                  <a:defRPr/>
                </a:pPr>
                <a:r>
                  <a:rPr kumimoji="0" lang="es-CO" sz="1200"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hlinkClick r:id="rId4"/>
                  </a:rPr>
                  <a:t>http://intranet/Bienestar/FollBien/Paginas/Inicio.aspx</a:t>
                </a:r>
                <a:endParaRPr kumimoji="0" lang="es-CO" sz="1200"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endParaRPr>
              </a:p>
            </p:txBody>
          </p:sp>
        </p:grpSp>
        <p:sp>
          <p:nvSpPr>
            <p:cNvPr id="10" name="CuadroTexto 9"/>
            <p:cNvSpPr txBox="1"/>
            <p:nvPr/>
          </p:nvSpPr>
          <p:spPr>
            <a:xfrm>
              <a:off x="7475984" y="3671725"/>
              <a:ext cx="1740024"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a:ln>
                    <a:noFill/>
                  </a:ln>
                  <a:solidFill>
                    <a:schemeClr val="tx2"/>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ACTIVIDADES</a:t>
              </a:r>
            </a:p>
          </p:txBody>
        </p:sp>
        <p:sp>
          <p:nvSpPr>
            <p:cNvPr id="11" name="CuadroTexto 10"/>
            <p:cNvSpPr txBox="1"/>
            <p:nvPr/>
          </p:nvSpPr>
          <p:spPr>
            <a:xfrm>
              <a:off x="7764654" y="5408031"/>
              <a:ext cx="160784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a:ln>
                    <a:noFill/>
                  </a:ln>
                  <a:solidFill>
                    <a:schemeClr val="tx2"/>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CONSULTA</a:t>
              </a:r>
            </a:p>
          </p:txBody>
        </p:sp>
      </p:grpSp>
    </p:spTree>
    <p:extLst>
      <p:ext uri="{BB962C8B-B14F-4D97-AF65-F5344CB8AC3E}">
        <p14:creationId xmlns:p14="http://schemas.microsoft.com/office/powerpoint/2010/main" val="3745831063"/>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sp>
        <p:nvSpPr>
          <p:cNvPr id="4" name="Rectángulo 3"/>
          <p:cNvSpPr/>
          <p:nvPr/>
        </p:nvSpPr>
        <p:spPr>
          <a:xfrm>
            <a:off x="0" y="44624"/>
            <a:ext cx="7452320" cy="648072"/>
          </a:xfrm>
          <a:prstGeom prst="rect">
            <a:avLst/>
          </a:prstGeom>
          <a:solidFill>
            <a:srgbClr val="FFFF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s-CO" sz="18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CLIMA Y CULTURA ORGANIZACIONAL</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ysClr val="windowText" lastClr="000000"/>
              </a:solidFill>
              <a:effectLst/>
              <a:uLnTx/>
              <a:uFillTx/>
            </a:endParaRPr>
          </a:p>
        </p:txBody>
      </p:sp>
      <p:grpSp>
        <p:nvGrpSpPr>
          <p:cNvPr id="13" name="Grupo 12"/>
          <p:cNvGrpSpPr/>
          <p:nvPr/>
        </p:nvGrpSpPr>
        <p:grpSpPr>
          <a:xfrm>
            <a:off x="564726" y="982933"/>
            <a:ext cx="4655346" cy="2446067"/>
            <a:chOff x="597157" y="957277"/>
            <a:chExt cx="4655346" cy="2446067"/>
          </a:xfrm>
        </p:grpSpPr>
        <p:grpSp>
          <p:nvGrpSpPr>
            <p:cNvPr id="2" name="Grupo 1"/>
            <p:cNvGrpSpPr/>
            <p:nvPr/>
          </p:nvGrpSpPr>
          <p:grpSpPr>
            <a:xfrm>
              <a:off x="597158" y="1263549"/>
              <a:ext cx="4655345" cy="2139795"/>
              <a:chOff x="597158" y="1263549"/>
              <a:chExt cx="4655345" cy="2139795"/>
            </a:xfrm>
          </p:grpSpPr>
          <p:sp>
            <p:nvSpPr>
              <p:cNvPr id="10" name="Forma libre: forma 9"/>
              <p:cNvSpPr/>
              <p:nvPr/>
            </p:nvSpPr>
            <p:spPr>
              <a:xfrm>
                <a:off x="597158" y="1263549"/>
                <a:ext cx="4655345" cy="940929"/>
              </a:xfrm>
              <a:custGeom>
                <a:avLst/>
                <a:gdLst>
                  <a:gd name="connsiteX0" fmla="*/ 0 w 3657315"/>
                  <a:gd name="connsiteY0" fmla="*/ 156825 h 940929"/>
                  <a:gd name="connsiteX1" fmla="*/ 156825 w 3657315"/>
                  <a:gd name="connsiteY1" fmla="*/ 0 h 940929"/>
                  <a:gd name="connsiteX2" fmla="*/ 3500490 w 3657315"/>
                  <a:gd name="connsiteY2" fmla="*/ 0 h 940929"/>
                  <a:gd name="connsiteX3" fmla="*/ 3657315 w 3657315"/>
                  <a:gd name="connsiteY3" fmla="*/ 156825 h 940929"/>
                  <a:gd name="connsiteX4" fmla="*/ 3657315 w 3657315"/>
                  <a:gd name="connsiteY4" fmla="*/ 784104 h 940929"/>
                  <a:gd name="connsiteX5" fmla="*/ 3500490 w 3657315"/>
                  <a:gd name="connsiteY5" fmla="*/ 940929 h 940929"/>
                  <a:gd name="connsiteX6" fmla="*/ 156825 w 3657315"/>
                  <a:gd name="connsiteY6" fmla="*/ 940929 h 940929"/>
                  <a:gd name="connsiteX7" fmla="*/ 0 w 3657315"/>
                  <a:gd name="connsiteY7" fmla="*/ 784104 h 940929"/>
                  <a:gd name="connsiteX8" fmla="*/ 0 w 3657315"/>
                  <a:gd name="connsiteY8" fmla="*/ 156825 h 940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57315" h="940929">
                    <a:moveTo>
                      <a:pt x="0" y="156825"/>
                    </a:moveTo>
                    <a:cubicBezTo>
                      <a:pt x="0" y="70213"/>
                      <a:pt x="70213" y="0"/>
                      <a:pt x="156825" y="0"/>
                    </a:cubicBezTo>
                    <a:lnTo>
                      <a:pt x="3500490" y="0"/>
                    </a:lnTo>
                    <a:cubicBezTo>
                      <a:pt x="3587102" y="0"/>
                      <a:pt x="3657315" y="70213"/>
                      <a:pt x="3657315" y="156825"/>
                    </a:cubicBezTo>
                    <a:lnTo>
                      <a:pt x="3657315" y="784104"/>
                    </a:lnTo>
                    <a:cubicBezTo>
                      <a:pt x="3657315" y="870716"/>
                      <a:pt x="3587102" y="940929"/>
                      <a:pt x="3500490" y="940929"/>
                    </a:cubicBezTo>
                    <a:lnTo>
                      <a:pt x="156825" y="940929"/>
                    </a:lnTo>
                    <a:cubicBezTo>
                      <a:pt x="70213" y="940929"/>
                      <a:pt x="0" y="870716"/>
                      <a:pt x="0" y="784104"/>
                    </a:cubicBezTo>
                    <a:lnTo>
                      <a:pt x="0" y="156825"/>
                    </a:lnTo>
                    <a:close/>
                  </a:path>
                </a:pathLst>
              </a:custGeom>
              <a:ln>
                <a:solidFill>
                  <a:schemeClr val="tx2"/>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90728" tIns="45932" rIns="190728" bIns="45932" numCol="1" spcCol="1270" anchor="ctr" anchorCtr="0">
                <a:noAutofit/>
              </a:bodyPr>
              <a:lstStyle/>
              <a:p>
                <a:pPr marL="0" marR="0" lvl="0" indent="0" algn="just" defTabSz="533400" eaLnBrk="1" fontAlgn="auto" latinLnBrk="0" hangingPunct="1">
                  <a:lnSpc>
                    <a:spcPct val="90000"/>
                  </a:lnSpc>
                  <a:spcBef>
                    <a:spcPct val="0"/>
                  </a:spcBef>
                  <a:spcAft>
                    <a:spcPct val="35000"/>
                  </a:spcAft>
                  <a:buClrTx/>
                  <a:buSzTx/>
                  <a:buFontTx/>
                  <a:buNone/>
                  <a:tabLst>
                    <a:tab pos="36000" algn="l"/>
                  </a:tabLst>
                  <a:defRPr/>
                </a:pPr>
                <a:r>
                  <a:rPr kumimoji="0" lang="es-CO" sz="1200"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La medición de clima organizacional se realiza cada dos años mediante encuesta a los servidores públicos. </a:t>
                </a:r>
                <a:endParaRPr kumimoji="0" lang="es-CO" sz="1200" b="0" i="0" u="none" strike="noStrike" kern="1200" cap="none" spc="0" normalizeH="0" baseline="0" noProof="0" dirty="0">
                  <a:ln>
                    <a:noFill/>
                  </a:ln>
                  <a:solidFill>
                    <a:schemeClr val="tx2"/>
                  </a:solidFill>
                  <a:effectLst/>
                  <a:uLnTx/>
                  <a:uFillTx/>
                </a:endParaRPr>
              </a:p>
            </p:txBody>
          </p:sp>
          <p:sp>
            <p:nvSpPr>
              <p:cNvPr id="12" name="Forma libre: forma 11"/>
              <p:cNvSpPr/>
              <p:nvPr/>
            </p:nvSpPr>
            <p:spPr>
              <a:xfrm>
                <a:off x="607375" y="2724384"/>
                <a:ext cx="4645128" cy="678960"/>
              </a:xfrm>
              <a:custGeom>
                <a:avLst/>
                <a:gdLst>
                  <a:gd name="connsiteX0" fmla="*/ 0 w 3660890"/>
                  <a:gd name="connsiteY0" fmla="*/ 113162 h 678960"/>
                  <a:gd name="connsiteX1" fmla="*/ 113162 w 3660890"/>
                  <a:gd name="connsiteY1" fmla="*/ 0 h 678960"/>
                  <a:gd name="connsiteX2" fmla="*/ 3547728 w 3660890"/>
                  <a:gd name="connsiteY2" fmla="*/ 0 h 678960"/>
                  <a:gd name="connsiteX3" fmla="*/ 3660890 w 3660890"/>
                  <a:gd name="connsiteY3" fmla="*/ 113162 h 678960"/>
                  <a:gd name="connsiteX4" fmla="*/ 3660890 w 3660890"/>
                  <a:gd name="connsiteY4" fmla="*/ 565798 h 678960"/>
                  <a:gd name="connsiteX5" fmla="*/ 3547728 w 3660890"/>
                  <a:gd name="connsiteY5" fmla="*/ 678960 h 678960"/>
                  <a:gd name="connsiteX6" fmla="*/ 113162 w 3660890"/>
                  <a:gd name="connsiteY6" fmla="*/ 678960 h 678960"/>
                  <a:gd name="connsiteX7" fmla="*/ 0 w 3660890"/>
                  <a:gd name="connsiteY7" fmla="*/ 565798 h 678960"/>
                  <a:gd name="connsiteX8" fmla="*/ 0 w 3660890"/>
                  <a:gd name="connsiteY8" fmla="*/ 113162 h 67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890" h="678960">
                    <a:moveTo>
                      <a:pt x="0" y="113162"/>
                    </a:moveTo>
                    <a:cubicBezTo>
                      <a:pt x="0" y="50664"/>
                      <a:pt x="50664" y="0"/>
                      <a:pt x="113162" y="0"/>
                    </a:cubicBezTo>
                    <a:lnTo>
                      <a:pt x="3547728" y="0"/>
                    </a:lnTo>
                    <a:cubicBezTo>
                      <a:pt x="3610226" y="0"/>
                      <a:pt x="3660890" y="50664"/>
                      <a:pt x="3660890" y="113162"/>
                    </a:cubicBezTo>
                    <a:lnTo>
                      <a:pt x="3660890" y="565798"/>
                    </a:lnTo>
                    <a:cubicBezTo>
                      <a:pt x="3660890" y="628296"/>
                      <a:pt x="3610226" y="678960"/>
                      <a:pt x="3547728" y="678960"/>
                    </a:cubicBezTo>
                    <a:lnTo>
                      <a:pt x="113162" y="678960"/>
                    </a:lnTo>
                    <a:cubicBezTo>
                      <a:pt x="50664" y="678960"/>
                      <a:pt x="0" y="628296"/>
                      <a:pt x="0" y="565798"/>
                    </a:cubicBezTo>
                    <a:lnTo>
                      <a:pt x="0" y="113162"/>
                    </a:lnTo>
                    <a:close/>
                  </a:path>
                </a:pathLst>
              </a:custGeom>
              <a:ln>
                <a:solidFill>
                  <a:schemeClr val="tx2"/>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77940" tIns="33144" rIns="177940" bIns="33144" numCol="1" spcCol="1270" anchor="ctr" anchorCtr="0">
                <a:noAutofit/>
              </a:bodyPr>
              <a:lstStyle/>
              <a:p>
                <a:pPr marL="0" marR="0" lvl="0" indent="0" algn="l" defTabSz="533400" eaLnBrk="1" fontAlgn="auto" latinLnBrk="0" hangingPunct="1">
                  <a:lnSpc>
                    <a:spcPct val="90000"/>
                  </a:lnSpc>
                  <a:spcBef>
                    <a:spcPct val="0"/>
                  </a:spcBef>
                  <a:spcAft>
                    <a:spcPct val="35000"/>
                  </a:spcAft>
                  <a:buClrTx/>
                  <a:buSzTx/>
                  <a:buFontTx/>
                  <a:buNone/>
                  <a:tabLst/>
                  <a:defRPr/>
                </a:pPr>
                <a:r>
                  <a:rPr kumimoji="0" lang="es-CO" sz="1200"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Los resultados obtenidos son utilizados para definir estrategias y acciones encaminadas al fortalecimiento institucional.</a:t>
                </a:r>
              </a:p>
            </p:txBody>
          </p:sp>
        </p:grpSp>
        <p:sp>
          <p:nvSpPr>
            <p:cNvPr id="7" name="CuadroTexto 6"/>
            <p:cNvSpPr txBox="1"/>
            <p:nvPr/>
          </p:nvSpPr>
          <p:spPr>
            <a:xfrm>
              <a:off x="597157" y="2384949"/>
              <a:ext cx="199104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a:ln>
                    <a:noFill/>
                  </a:ln>
                  <a:solidFill>
                    <a:schemeClr val="tx2"/>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RESULTADOS</a:t>
              </a:r>
            </a:p>
          </p:txBody>
        </p:sp>
        <p:sp>
          <p:nvSpPr>
            <p:cNvPr id="8" name="CuadroTexto 7"/>
            <p:cNvSpPr txBox="1"/>
            <p:nvPr/>
          </p:nvSpPr>
          <p:spPr>
            <a:xfrm>
              <a:off x="597158" y="957277"/>
              <a:ext cx="136815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a:ln>
                    <a:noFill/>
                  </a:ln>
                  <a:solidFill>
                    <a:schemeClr val="tx2"/>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MEDICIÓN</a:t>
              </a:r>
            </a:p>
          </p:txBody>
        </p:sp>
      </p:grpSp>
      <p:sp>
        <p:nvSpPr>
          <p:cNvPr id="6" name="Forma libre: forma 5"/>
          <p:cNvSpPr/>
          <p:nvPr/>
        </p:nvSpPr>
        <p:spPr>
          <a:xfrm>
            <a:off x="578519" y="3931137"/>
            <a:ext cx="4641553" cy="1309119"/>
          </a:xfrm>
          <a:custGeom>
            <a:avLst/>
            <a:gdLst>
              <a:gd name="connsiteX0" fmla="*/ 0 w 3657315"/>
              <a:gd name="connsiteY0" fmla="*/ 218191 h 1309119"/>
              <a:gd name="connsiteX1" fmla="*/ 218191 w 3657315"/>
              <a:gd name="connsiteY1" fmla="*/ 0 h 1309119"/>
              <a:gd name="connsiteX2" fmla="*/ 3439124 w 3657315"/>
              <a:gd name="connsiteY2" fmla="*/ 0 h 1309119"/>
              <a:gd name="connsiteX3" fmla="*/ 3657315 w 3657315"/>
              <a:gd name="connsiteY3" fmla="*/ 218191 h 1309119"/>
              <a:gd name="connsiteX4" fmla="*/ 3657315 w 3657315"/>
              <a:gd name="connsiteY4" fmla="*/ 1090928 h 1309119"/>
              <a:gd name="connsiteX5" fmla="*/ 3439124 w 3657315"/>
              <a:gd name="connsiteY5" fmla="*/ 1309119 h 1309119"/>
              <a:gd name="connsiteX6" fmla="*/ 218191 w 3657315"/>
              <a:gd name="connsiteY6" fmla="*/ 1309119 h 1309119"/>
              <a:gd name="connsiteX7" fmla="*/ 0 w 3657315"/>
              <a:gd name="connsiteY7" fmla="*/ 1090928 h 1309119"/>
              <a:gd name="connsiteX8" fmla="*/ 0 w 3657315"/>
              <a:gd name="connsiteY8" fmla="*/ 218191 h 130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57315" h="1309119">
                <a:moveTo>
                  <a:pt x="0" y="218191"/>
                </a:moveTo>
                <a:cubicBezTo>
                  <a:pt x="0" y="97687"/>
                  <a:pt x="97687" y="0"/>
                  <a:pt x="218191" y="0"/>
                </a:cubicBezTo>
                <a:lnTo>
                  <a:pt x="3439124" y="0"/>
                </a:lnTo>
                <a:cubicBezTo>
                  <a:pt x="3559628" y="0"/>
                  <a:pt x="3657315" y="97687"/>
                  <a:pt x="3657315" y="218191"/>
                </a:cubicBezTo>
                <a:lnTo>
                  <a:pt x="3657315" y="1090928"/>
                </a:lnTo>
                <a:cubicBezTo>
                  <a:pt x="3657315" y="1211432"/>
                  <a:pt x="3559628" y="1309119"/>
                  <a:pt x="3439124" y="1309119"/>
                </a:cubicBezTo>
                <a:lnTo>
                  <a:pt x="218191" y="1309119"/>
                </a:lnTo>
                <a:cubicBezTo>
                  <a:pt x="97687" y="1309119"/>
                  <a:pt x="0" y="1211432"/>
                  <a:pt x="0" y="1090928"/>
                </a:cubicBezTo>
                <a:lnTo>
                  <a:pt x="0" y="218191"/>
                </a:lnTo>
                <a:close/>
              </a:path>
            </a:pathLst>
          </a:custGeom>
          <a:ln>
            <a:solidFill>
              <a:schemeClr val="tx2"/>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08702" tIns="63906" rIns="208702" bIns="63906" numCol="1" spcCol="1270" anchor="ctr" anchorCtr="0">
            <a:noAutofit/>
          </a:bodyPr>
          <a:lstStyle/>
          <a:p>
            <a:pPr marL="0" marR="0" lvl="0" indent="0" algn="just" defTabSz="533400" eaLnBrk="1" fontAlgn="auto" latinLnBrk="0" hangingPunct="1">
              <a:lnSpc>
                <a:spcPct val="90000"/>
              </a:lnSpc>
              <a:spcBef>
                <a:spcPct val="0"/>
              </a:spcBef>
              <a:spcAft>
                <a:spcPct val="35000"/>
              </a:spcAft>
              <a:buClrTx/>
              <a:buSzTx/>
              <a:buFontTx/>
              <a:buNone/>
              <a:tabLst>
                <a:tab pos="36000" algn="l"/>
              </a:tabLst>
              <a:defRPr/>
            </a:pPr>
            <a:r>
              <a:rPr kumimoji="0" lang="es-CO" sz="1200"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La última medición se realizó en 2015. Dentro  de las  estrategias de mejoramiento utilizadas se creó una serie animada para divulgar aspectos claves de la cultura de la Entidad, la campaña "Servimos con el corazón“, condecoración años de servicio, celebración fechas especiales, entre otros.</a:t>
            </a:r>
            <a:endParaRPr kumimoji="0" lang="es-CO" sz="1200" b="0" i="0" u="none" strike="noStrike" kern="1200" cap="none" spc="0" normalizeH="0" baseline="0" noProof="0" dirty="0">
              <a:ln>
                <a:noFill/>
              </a:ln>
              <a:solidFill>
                <a:schemeClr val="tx2"/>
              </a:solidFill>
              <a:effectLst/>
              <a:uLnTx/>
              <a:uFillTx/>
            </a:endParaRPr>
          </a:p>
        </p:txBody>
      </p:sp>
      <p:sp>
        <p:nvSpPr>
          <p:cNvPr id="16" name="CuadroTexto 15"/>
          <p:cNvSpPr txBox="1"/>
          <p:nvPr/>
        </p:nvSpPr>
        <p:spPr>
          <a:xfrm>
            <a:off x="574944" y="3627918"/>
            <a:ext cx="1680944"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a:ln>
                  <a:noFill/>
                </a:ln>
                <a:solidFill>
                  <a:schemeClr val="tx2"/>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ESTRATEGIA</a:t>
            </a:r>
          </a:p>
        </p:txBody>
      </p:sp>
      <p:pic>
        <p:nvPicPr>
          <p:cNvPr id="18" name="Imagen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2160" y="967754"/>
            <a:ext cx="1984394" cy="1595437"/>
          </a:xfrm>
          <a:prstGeom prst="rect">
            <a:avLst/>
          </a:prstGeom>
        </p:spPr>
      </p:pic>
      <p:pic>
        <p:nvPicPr>
          <p:cNvPr id="20" name="Imagen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1669" y="4364303"/>
            <a:ext cx="1950398" cy="1568104"/>
          </a:xfrm>
          <a:prstGeom prst="rect">
            <a:avLst/>
          </a:prstGeom>
        </p:spPr>
      </p:pic>
      <p:sp>
        <p:nvSpPr>
          <p:cNvPr id="21" name="Rectángulo 20"/>
          <p:cNvSpPr/>
          <p:nvPr/>
        </p:nvSpPr>
        <p:spPr>
          <a:xfrm>
            <a:off x="3130" y="5240256"/>
            <a:ext cx="5754239" cy="461665"/>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CO" sz="1200" b="1" i="1"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Las actividades programadas para el fortalecimiento del clima y la cultura organizacional se han ejecutado en un 80% en el Nivel Central y Regional.</a:t>
            </a:r>
          </a:p>
        </p:txBody>
      </p:sp>
      <p:pic>
        <p:nvPicPr>
          <p:cNvPr id="22" name="Imagen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72" y="2419631"/>
            <a:ext cx="2088232" cy="2088232"/>
          </a:xfrm>
          <a:prstGeom prst="rect">
            <a:avLst/>
          </a:prstGeom>
        </p:spPr>
      </p:pic>
    </p:spTree>
    <p:extLst>
      <p:ext uri="{BB962C8B-B14F-4D97-AF65-F5344CB8AC3E}">
        <p14:creationId xmlns:p14="http://schemas.microsoft.com/office/powerpoint/2010/main" val="702706713"/>
      </p:ext>
    </p:extLst>
  </p:cSld>
  <p:clrMapOvr>
    <a:masterClrMapping/>
  </p:clrMapOvr>
  <mc:AlternateContent xmlns:mc="http://schemas.openxmlformats.org/markup-compatibility/2006" xmlns:p14="http://schemas.microsoft.com/office/powerpoint/2010/main">
    <mc:Choice Requires="p14">
      <p:transition spd="slow" p14:dur="2000" advTm="18000"/>
    </mc:Choice>
    <mc:Fallback xmlns="">
      <p:transition spd="slow" advTm="18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sp>
        <p:nvSpPr>
          <p:cNvPr id="45" name="44 Rectángulo"/>
          <p:cNvSpPr/>
          <p:nvPr/>
        </p:nvSpPr>
        <p:spPr>
          <a:xfrm>
            <a:off x="0" y="1592215"/>
            <a:ext cx="45719" cy="421304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ysClr val="windowText" lastClr="000000"/>
              </a:solidFill>
              <a:effectLst/>
              <a:uLnTx/>
              <a:uFillTx/>
            </a:endParaRPr>
          </a:p>
        </p:txBody>
      </p:sp>
      <p:pic>
        <p:nvPicPr>
          <p:cNvPr id="18" name="17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9326" y="1592215"/>
            <a:ext cx="972689" cy="972689"/>
          </a:xfrm>
          <a:prstGeom prst="rect">
            <a:avLst/>
          </a:prstGeom>
        </p:spPr>
      </p:pic>
      <p:sp>
        <p:nvSpPr>
          <p:cNvPr id="16" name="15 Rectángulo"/>
          <p:cNvSpPr/>
          <p:nvPr/>
        </p:nvSpPr>
        <p:spPr>
          <a:xfrm>
            <a:off x="0" y="188640"/>
            <a:ext cx="3131840" cy="504056"/>
          </a:xfrm>
          <a:prstGeom prst="rect">
            <a:avLst/>
          </a:prstGeom>
          <a:solidFill>
            <a:srgbClr val="FFDC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ysClr val="windowText" lastClr="000000"/>
              </a:solidFill>
              <a:effectLst/>
              <a:uLnTx/>
              <a:uFillTx/>
            </a:endParaRPr>
          </a:p>
        </p:txBody>
      </p:sp>
      <p:sp>
        <p:nvSpPr>
          <p:cNvPr id="11" name="CuadroTexto 10"/>
          <p:cNvSpPr txBox="1"/>
          <p:nvPr/>
        </p:nvSpPr>
        <p:spPr>
          <a:xfrm>
            <a:off x="5413978" y="2603877"/>
            <a:ext cx="3456384" cy="1569660"/>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a:ln>
                  <a:noFill/>
                </a:ln>
                <a:solidFill>
                  <a:sysClr val="windowText" lastClr="000000"/>
                </a:solidFill>
                <a:effectLst/>
                <a:uLnTx/>
                <a:uFillTx/>
                <a:latin typeface="Arial" panose="020B0604020202020204" pitchFamily="34" charset="0"/>
                <a:ea typeface="Times New Roman" panose="02020603050405020304" pitchFamily="18" charset="0"/>
              </a:rPr>
              <a:t>La sanción se dio debido a la información divulgada por la compañía aérea que ofrecía como vuelo directo la ruta Cali/Medellín-Madrid, cuando en realidad incluía una parada en las ciudades de Cali o Medellín, induciendo al error y confusión del usuario por no ser clara, veraz, suficiente, verificable y comprensible, como lo ordena la </a:t>
            </a:r>
            <a:r>
              <a:rPr kumimoji="0" lang="es-ES" sz="1200" b="1" i="0" u="none" strike="noStrike" kern="0" cap="none" spc="0" normalizeH="0" baseline="0" noProof="0" dirty="0">
                <a:ln>
                  <a:noFill/>
                </a:ln>
                <a:solidFill>
                  <a:schemeClr val="tx2"/>
                </a:solidFill>
                <a:effectLst/>
                <a:uLnTx/>
                <a:uFillTx/>
                <a:latin typeface="Arial" panose="020B0604020202020204" pitchFamily="34" charset="0"/>
                <a:ea typeface="Times New Roman" panose="02020603050405020304" pitchFamily="18" charset="0"/>
              </a:rPr>
              <a:t>Resolución 1582 de 2012.</a:t>
            </a:r>
            <a:endParaRPr kumimoji="0" lang="es-CO" sz="1400" b="1" i="0" u="none" strike="noStrike" kern="0" cap="none" spc="0" normalizeH="0" baseline="0" noProof="0" dirty="0">
              <a:ln>
                <a:noFill/>
              </a:ln>
              <a:solidFill>
                <a:schemeClr val="tx2"/>
              </a:solidFill>
              <a:effectLst/>
              <a:uLnTx/>
              <a:uFillTx/>
              <a:latin typeface="Times New Roman" panose="02020603050405020304" pitchFamily="18" charset="0"/>
              <a:ea typeface="Times New Roman" panose="02020603050405020304" pitchFamily="18" charset="0"/>
            </a:endParaRPr>
          </a:p>
        </p:txBody>
      </p:sp>
      <p:pic>
        <p:nvPicPr>
          <p:cNvPr id="21" name="Imagen 20"/>
          <p:cNvPicPr>
            <a:picLocks noChangeAspect="1"/>
          </p:cNvPicPr>
          <p:nvPr/>
        </p:nvPicPr>
        <p:blipFill rotWithShape="1">
          <a:blip r:embed="rId4" cstate="print">
            <a:extLst>
              <a:ext uri="{28A0092B-C50C-407E-A947-70E740481C1C}">
                <a14:useLocalDpi xmlns:a14="http://schemas.microsoft.com/office/drawing/2010/main" val="0"/>
              </a:ext>
            </a:extLst>
          </a:blip>
          <a:srcRect l="14192" t="-46" r="17560" b="-46"/>
          <a:stretch/>
        </p:blipFill>
        <p:spPr>
          <a:xfrm>
            <a:off x="228462" y="1469455"/>
            <a:ext cx="3425776" cy="3346411"/>
          </a:xfrm>
          <a:prstGeom prst="ellipse">
            <a:avLst/>
          </a:prstGeom>
          <a:effectLst>
            <a:outerShdw blurRad="50800" dist="38100" dir="5400000" algn="t" rotWithShape="0">
              <a:prstClr val="black">
                <a:alpha val="40000"/>
              </a:prstClr>
            </a:outerShdw>
          </a:effectLst>
        </p:spPr>
      </p:pic>
      <p:sp>
        <p:nvSpPr>
          <p:cNvPr id="3" name="2 CuadroTexto"/>
          <p:cNvSpPr txBox="1"/>
          <p:nvPr/>
        </p:nvSpPr>
        <p:spPr>
          <a:xfrm>
            <a:off x="251520" y="188640"/>
            <a:ext cx="144016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24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JULIO</a:t>
            </a:r>
          </a:p>
        </p:txBody>
      </p:sp>
      <p:pic>
        <p:nvPicPr>
          <p:cNvPr id="19" name="Imagen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016" y="1106587"/>
            <a:ext cx="971600" cy="725737"/>
          </a:xfrm>
          <a:prstGeom prst="rect">
            <a:avLst/>
          </a:prstGeom>
        </p:spPr>
      </p:pic>
      <p:sp>
        <p:nvSpPr>
          <p:cNvPr id="28" name="CuadroTexto 7"/>
          <p:cNvSpPr txBox="1"/>
          <p:nvPr/>
        </p:nvSpPr>
        <p:spPr>
          <a:xfrm>
            <a:off x="5076056" y="860519"/>
            <a:ext cx="3511011"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a:ln>
                  <a:noFill/>
                </a:ln>
                <a:solidFill>
                  <a:sysClr val="windowText" lastClr="000000"/>
                </a:solidFill>
                <a:effectLst/>
                <a:uLnTx/>
                <a:uFillTx/>
                <a:latin typeface="Arial" panose="020B0604020202020204" pitchFamily="34" charset="0"/>
                <a:ea typeface="Times New Roman" panose="02020603050405020304" pitchFamily="18" charset="0"/>
              </a:rPr>
              <a:t>A los doce días de su posesión como Director General, Alfredo Bocanegra Varón interpuso una sanción a la aerolínea Iberia por publicidad engañosa, con una multa de </a:t>
            </a:r>
            <a:r>
              <a:rPr kumimoji="0" lang="es-ES" sz="1200" b="1" i="0" u="none" strike="noStrike" kern="0" cap="none" spc="0" normalizeH="0" baseline="0" noProof="0" dirty="0">
                <a:ln>
                  <a:noFill/>
                </a:ln>
                <a:solidFill>
                  <a:schemeClr val="tx2"/>
                </a:solidFill>
                <a:effectLst/>
                <a:uLnTx/>
                <a:uFillTx/>
                <a:latin typeface="Arial" panose="020B0604020202020204" pitchFamily="34" charset="0"/>
                <a:ea typeface="Times New Roman" panose="02020603050405020304" pitchFamily="18" charset="0"/>
              </a:rPr>
              <a:t>$290 millones</a:t>
            </a:r>
            <a:r>
              <a:rPr kumimoji="0" lang="es-ES" sz="1200" b="0" i="0" u="none" strike="noStrike" kern="0" cap="none" spc="0" normalizeH="0" baseline="0" noProof="0" dirty="0">
                <a:ln>
                  <a:noFill/>
                </a:ln>
                <a:solidFill>
                  <a:sysClr val="windowText" lastClr="000000"/>
                </a:solidFill>
                <a:effectLst/>
                <a:uLnTx/>
                <a:uFillTx/>
                <a:latin typeface="Arial" panose="020B0604020202020204" pitchFamily="34" charset="0"/>
                <a:ea typeface="Times New Roman" panose="02020603050405020304" pitchFamily="18" charset="0"/>
              </a:rPr>
              <a:t>, que fue ratificada el 21 de octubre ordenando a la aerolínea asumir la multa interpuesta.</a:t>
            </a:r>
            <a:endParaRPr kumimoji="0" lang="es-CO" sz="12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pic>
        <p:nvPicPr>
          <p:cNvPr id="33" name="32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7509" y="4088188"/>
            <a:ext cx="1108547" cy="1108547"/>
          </a:xfrm>
          <a:prstGeom prst="rect">
            <a:avLst/>
          </a:prstGeom>
        </p:spPr>
      </p:pic>
      <p:grpSp>
        <p:nvGrpSpPr>
          <p:cNvPr id="39" name="38 Grupo"/>
          <p:cNvGrpSpPr/>
          <p:nvPr/>
        </p:nvGrpSpPr>
        <p:grpSpPr>
          <a:xfrm>
            <a:off x="5192498" y="4653136"/>
            <a:ext cx="4140287" cy="260431"/>
            <a:chOff x="5192498" y="4653136"/>
            <a:chExt cx="4140287" cy="260431"/>
          </a:xfrm>
        </p:grpSpPr>
        <p:sp>
          <p:nvSpPr>
            <p:cNvPr id="38" name="37 Rectángulo"/>
            <p:cNvSpPr/>
            <p:nvPr/>
          </p:nvSpPr>
          <p:spPr>
            <a:xfrm>
              <a:off x="5322714" y="4761954"/>
              <a:ext cx="4010071" cy="45719"/>
            </a:xfrm>
            <a:prstGeom prst="rect">
              <a:avLst/>
            </a:prstGeom>
            <a:ln>
              <a:noFill/>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34" name="33 Elipse"/>
            <p:cNvSpPr/>
            <p:nvPr/>
          </p:nvSpPr>
          <p:spPr>
            <a:xfrm>
              <a:off x="5234074" y="4696174"/>
              <a:ext cx="177280" cy="177280"/>
            </a:xfrm>
            <a:prstGeom prst="ellipse">
              <a:avLst/>
            </a:prstGeom>
            <a:solidFill>
              <a:srgbClr val="F29400"/>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36" name="35 Elipse"/>
            <p:cNvSpPr/>
            <p:nvPr/>
          </p:nvSpPr>
          <p:spPr>
            <a:xfrm>
              <a:off x="5192498" y="4653136"/>
              <a:ext cx="260431" cy="260431"/>
            </a:xfrm>
            <a:prstGeom prst="ellipse">
              <a:avLst/>
            </a:prstGeom>
            <a:noFill/>
            <a:ln w="28575">
              <a:solidFill>
                <a:srgbClr val="F29400"/>
              </a:solidFill>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grpSp>
      <p:grpSp>
        <p:nvGrpSpPr>
          <p:cNvPr id="41" name="40 Grupo"/>
          <p:cNvGrpSpPr/>
          <p:nvPr/>
        </p:nvGrpSpPr>
        <p:grpSpPr>
          <a:xfrm>
            <a:off x="4699628" y="2078559"/>
            <a:ext cx="4633157" cy="260431"/>
            <a:chOff x="5192498" y="4653136"/>
            <a:chExt cx="4633157" cy="260431"/>
          </a:xfrm>
        </p:grpSpPr>
        <p:sp>
          <p:nvSpPr>
            <p:cNvPr id="42" name="41 Rectángulo"/>
            <p:cNvSpPr/>
            <p:nvPr/>
          </p:nvSpPr>
          <p:spPr>
            <a:xfrm>
              <a:off x="5322714" y="4761954"/>
              <a:ext cx="4502941" cy="45719"/>
            </a:xfrm>
            <a:prstGeom prst="rect">
              <a:avLst/>
            </a:prstGeom>
            <a:ln>
              <a:noFill/>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43" name="42 Elipse"/>
            <p:cNvSpPr/>
            <p:nvPr/>
          </p:nvSpPr>
          <p:spPr>
            <a:xfrm>
              <a:off x="5234074" y="4696174"/>
              <a:ext cx="177280" cy="177280"/>
            </a:xfrm>
            <a:prstGeom prst="ellipse">
              <a:avLst/>
            </a:prstGeom>
            <a:solidFill>
              <a:srgbClr val="F29400"/>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44" name="43 Elipse"/>
            <p:cNvSpPr/>
            <p:nvPr/>
          </p:nvSpPr>
          <p:spPr>
            <a:xfrm>
              <a:off x="5192498" y="4653136"/>
              <a:ext cx="260431" cy="260431"/>
            </a:xfrm>
            <a:prstGeom prst="ellipse">
              <a:avLst/>
            </a:prstGeom>
            <a:noFill/>
            <a:ln w="28575">
              <a:solidFill>
                <a:srgbClr val="F29400"/>
              </a:solidFill>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2454614887"/>
      </p:ext>
    </p:extLst>
  </p:cSld>
  <p:clrMapOvr>
    <a:masterClrMapping/>
  </p:clrMapOvr>
  <mc:AlternateContent xmlns:mc="http://schemas.openxmlformats.org/markup-compatibility/2006" xmlns:p14="http://schemas.microsoft.com/office/powerpoint/2010/main">
    <mc:Choice Requires="p14">
      <p:transition spd="slow" p14:dur="2000" advTm="18000"/>
    </mc:Choice>
    <mc:Fallback xmlns="">
      <p:transition spd="slow" advTm="18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sp>
        <p:nvSpPr>
          <p:cNvPr id="10" name="Rectángulo 9"/>
          <p:cNvSpPr/>
          <p:nvPr/>
        </p:nvSpPr>
        <p:spPr>
          <a:xfrm>
            <a:off x="52353" y="1506981"/>
            <a:ext cx="3384376" cy="76944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6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1.486 </a:t>
            </a:r>
            <a:r>
              <a:rPr kumimoji="0" lang="es-CO" sz="1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Empleos de carrera administrativa en vacancia </a:t>
            </a:r>
            <a:r>
              <a:rPr kumimoji="0" lang="es-CO" sz="14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DEFINITIVA</a:t>
            </a:r>
            <a:r>
              <a:rPr kumimoji="0" lang="es-CO" sz="1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 octubre de 2016, así: </a:t>
            </a:r>
            <a:endParaRPr kumimoji="0" lang="es-CO" sz="1400" b="0" i="0" u="none" strike="noStrike" kern="0" cap="none" spc="0" normalizeH="0" baseline="0" noProof="0" dirty="0">
              <a:ln>
                <a:noFill/>
              </a:ln>
              <a:solidFill>
                <a:srgbClr val="002060"/>
              </a:solidFill>
              <a:effectLst/>
              <a:uLnTx/>
              <a:uFillTx/>
            </a:endParaRPr>
          </a:p>
        </p:txBody>
      </p:sp>
      <p:sp>
        <p:nvSpPr>
          <p:cNvPr id="11" name="Rectángulo 10"/>
          <p:cNvSpPr/>
          <p:nvPr/>
        </p:nvSpPr>
        <p:spPr>
          <a:xfrm>
            <a:off x="0" y="44624"/>
            <a:ext cx="7452320" cy="648072"/>
          </a:xfrm>
          <a:prstGeom prst="rect">
            <a:avLst/>
          </a:prstGeom>
          <a:solidFill>
            <a:srgbClr val="FFFF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s-CO" sz="18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PLAN ANUAL DE VACANTES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ysClr val="windowText" lastClr="000000"/>
              </a:solidFill>
              <a:effectLst/>
              <a:uLnTx/>
              <a:uFillTx/>
            </a:endParaRPr>
          </a:p>
        </p:txBody>
      </p:sp>
      <p:sp>
        <p:nvSpPr>
          <p:cNvPr id="25" name="CuadroTexto 24"/>
          <p:cNvSpPr txBox="1"/>
          <p:nvPr/>
        </p:nvSpPr>
        <p:spPr>
          <a:xfrm>
            <a:off x="4932039" y="7808597"/>
            <a:ext cx="1143262"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600" b="1" i="0" u="none" strike="noStrike" kern="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rPr>
              <a:t>Total: 168</a:t>
            </a:r>
          </a:p>
        </p:txBody>
      </p:sp>
      <p:sp>
        <p:nvSpPr>
          <p:cNvPr id="15" name="Rectángulo 14"/>
          <p:cNvSpPr/>
          <p:nvPr/>
        </p:nvSpPr>
        <p:spPr>
          <a:xfrm>
            <a:off x="164244" y="3219617"/>
            <a:ext cx="2483510" cy="646331"/>
          </a:xfrm>
          <a:prstGeom prst="rect">
            <a:avLst/>
          </a:prstGeom>
        </p:spPr>
        <p:txBody>
          <a:bodyPr wrap="square">
            <a:spAutoFit/>
          </a:bodyP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sz="1400" b="0" i="0" u="none" strike="noStrike" kern="1200" spc="0" baseline="0">
                <a:solidFill>
                  <a:prstClr val="black">
                    <a:lumMod val="65000"/>
                    <a:lumOff val="35000"/>
                  </a:prstClr>
                </a:solidFill>
                <a:latin typeface="+mn-lt"/>
                <a:ea typeface="+mn-ea"/>
                <a:cs typeface="+mn-cs"/>
              </a:defRPr>
            </a:pPr>
            <a:r>
              <a:rPr kumimoji="0" lang="es-CO" sz="12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530</a:t>
            </a:r>
            <a:r>
              <a:rPr kumimoji="0" lang="es-CO" sz="12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 vacantes provistas a octubre 2016 mediante </a:t>
            </a:r>
            <a:r>
              <a:rPr kumimoji="0" lang="es-CO" sz="12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ENCARGO</a:t>
            </a:r>
            <a:endParaRPr kumimoji="0" lang="es-CO" sz="12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endParaRPr>
          </a:p>
        </p:txBody>
      </p:sp>
      <p:pic>
        <p:nvPicPr>
          <p:cNvPr id="2" name="Imagen 1"/>
          <p:cNvPicPr>
            <a:picLocks noChangeAspect="1"/>
          </p:cNvPicPr>
          <p:nvPr/>
        </p:nvPicPr>
        <p:blipFill rotWithShape="1">
          <a:blip r:embed="rId3"/>
          <a:srcRect l="29169" b="38189"/>
          <a:stretch/>
        </p:blipFill>
        <p:spPr>
          <a:xfrm>
            <a:off x="565911" y="3835485"/>
            <a:ext cx="1944216" cy="1496148"/>
          </a:xfrm>
          <a:prstGeom prst="rect">
            <a:avLst/>
          </a:prstGeom>
        </p:spPr>
      </p:pic>
      <p:sp>
        <p:nvSpPr>
          <p:cNvPr id="23" name="Rectángulo 22"/>
          <p:cNvSpPr/>
          <p:nvPr/>
        </p:nvSpPr>
        <p:spPr>
          <a:xfrm>
            <a:off x="3373402" y="3219617"/>
            <a:ext cx="2592288" cy="646331"/>
          </a:xfrm>
          <a:prstGeom prst="rect">
            <a:avLst/>
          </a:prstGeom>
        </p:spPr>
        <p:txBody>
          <a:bodyPr wrap="square">
            <a:spAutoFit/>
          </a:bodyP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sz="1400" b="0" i="0" u="none" strike="noStrike" kern="1200" spc="0" baseline="0">
                <a:solidFill>
                  <a:prstClr val="black">
                    <a:lumMod val="65000"/>
                    <a:lumOff val="35000"/>
                  </a:prstClr>
                </a:solidFill>
                <a:latin typeface="+mn-lt"/>
                <a:ea typeface="+mn-ea"/>
                <a:cs typeface="+mn-cs"/>
              </a:defRPr>
            </a:pPr>
            <a:r>
              <a:rPr kumimoji="0" lang="es-CO" sz="12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788 </a:t>
            </a:r>
            <a:r>
              <a:rPr kumimoji="0" lang="es-CO" sz="12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vacantes provistas a octubre 2016 con nombramientos </a:t>
            </a:r>
            <a:r>
              <a:rPr kumimoji="0" lang="es-CO" sz="12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PROVISIONALES</a:t>
            </a:r>
            <a:r>
              <a:rPr kumimoji="0" lang="es-CO" sz="12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 </a:t>
            </a:r>
          </a:p>
        </p:txBody>
      </p:sp>
      <p:pic>
        <p:nvPicPr>
          <p:cNvPr id="3" name="Imagen 2"/>
          <p:cNvPicPr>
            <a:picLocks noChangeAspect="1"/>
          </p:cNvPicPr>
          <p:nvPr/>
        </p:nvPicPr>
        <p:blipFill>
          <a:blip r:embed="rId4"/>
          <a:stretch>
            <a:fillRect/>
          </a:stretch>
        </p:blipFill>
        <p:spPr>
          <a:xfrm>
            <a:off x="3364166" y="4030183"/>
            <a:ext cx="2546651" cy="1914601"/>
          </a:xfrm>
          <a:prstGeom prst="rect">
            <a:avLst/>
          </a:prstGeom>
        </p:spPr>
      </p:pic>
      <p:sp>
        <p:nvSpPr>
          <p:cNvPr id="26" name="Rectángulo 25"/>
          <p:cNvSpPr/>
          <p:nvPr/>
        </p:nvSpPr>
        <p:spPr>
          <a:xfrm>
            <a:off x="6472086" y="3219617"/>
            <a:ext cx="2465413" cy="461665"/>
          </a:xfrm>
          <a:prstGeom prst="rect">
            <a:avLst/>
          </a:prstGeom>
        </p:spPr>
        <p:txBody>
          <a:bodyPr wrap="square">
            <a:spAutoFit/>
          </a:bodyP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sz="1400" b="0" i="0" u="none" strike="noStrike" kern="1200" spc="0" baseline="0">
                <a:solidFill>
                  <a:prstClr val="black">
                    <a:lumMod val="65000"/>
                    <a:lumOff val="35000"/>
                  </a:prstClr>
                </a:solidFill>
                <a:latin typeface="+mn-lt"/>
                <a:ea typeface="+mn-ea"/>
                <a:cs typeface="+mn-cs"/>
              </a:defRPr>
            </a:pPr>
            <a:r>
              <a:rPr kumimoji="0" lang="es-CO" sz="12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168</a:t>
            </a:r>
            <a:r>
              <a:rPr kumimoji="0" lang="es-CO" sz="12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 empleos de Carrera Administrativa  </a:t>
            </a:r>
            <a:r>
              <a:rPr kumimoji="0" lang="es-CO" sz="12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SIN PROVEER</a:t>
            </a:r>
            <a:endParaRPr kumimoji="0" lang="es-CO" sz="12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endParaRPr>
          </a:p>
        </p:txBody>
      </p:sp>
      <p:graphicFrame>
        <p:nvGraphicFramePr>
          <p:cNvPr id="27" name="Gráfico 26"/>
          <p:cNvGraphicFramePr>
            <a:graphicFrameLocks/>
          </p:cNvGraphicFramePr>
          <p:nvPr>
            <p:extLst/>
          </p:nvPr>
        </p:nvGraphicFramePr>
        <p:xfrm>
          <a:off x="6286811" y="4030183"/>
          <a:ext cx="2646821" cy="1873565"/>
        </p:xfrm>
        <a:graphic>
          <a:graphicData uri="http://schemas.openxmlformats.org/drawingml/2006/chart">
            <c:chart xmlns:c="http://schemas.openxmlformats.org/drawingml/2006/chart" xmlns:r="http://schemas.openxmlformats.org/officeDocument/2006/relationships" r:id="rId5"/>
          </a:graphicData>
        </a:graphic>
      </p:graphicFrame>
      <p:pic>
        <p:nvPicPr>
          <p:cNvPr id="5" name="Imagen 4"/>
          <p:cNvPicPr>
            <a:picLocks noChangeAspect="1"/>
          </p:cNvPicPr>
          <p:nvPr/>
        </p:nvPicPr>
        <p:blipFill rotWithShape="1">
          <a:blip r:embed="rId6"/>
          <a:srcRect l="20738" r="17958" b="35119"/>
          <a:stretch/>
        </p:blipFill>
        <p:spPr>
          <a:xfrm>
            <a:off x="3447670" y="782182"/>
            <a:ext cx="3240360" cy="2219037"/>
          </a:xfrm>
          <a:prstGeom prst="rect">
            <a:avLst/>
          </a:prstGeom>
        </p:spPr>
      </p:pic>
      <p:pic>
        <p:nvPicPr>
          <p:cNvPr id="30" name="Imagen 29"/>
          <p:cNvPicPr>
            <a:picLocks noChangeAspect="1"/>
          </p:cNvPicPr>
          <p:nvPr/>
        </p:nvPicPr>
        <p:blipFill rotWithShape="1">
          <a:blip r:embed="rId6"/>
          <a:srcRect l="26186" t="67289" r="23408"/>
          <a:stretch/>
        </p:blipFill>
        <p:spPr>
          <a:xfrm>
            <a:off x="6479704" y="1332314"/>
            <a:ext cx="2664296" cy="1118774"/>
          </a:xfrm>
          <a:prstGeom prst="rect">
            <a:avLst/>
          </a:prstGeom>
        </p:spPr>
      </p:pic>
      <p:sp>
        <p:nvSpPr>
          <p:cNvPr id="7" name="Rectángulo 6"/>
          <p:cNvSpPr/>
          <p:nvPr/>
        </p:nvSpPr>
        <p:spPr>
          <a:xfrm>
            <a:off x="164244" y="5419654"/>
            <a:ext cx="8935659" cy="40011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0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Nota: </a:t>
            </a:r>
            <a:r>
              <a:rPr kumimoji="0" lang="es-CO" sz="10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El siguiente es el reporte de los empleos de carrera administrativa en vacancia definitiva a octubre de 2016, cabe aclarar que este todavía no ha sido enviado a la CNSC.</a:t>
            </a:r>
          </a:p>
        </p:txBody>
      </p:sp>
    </p:spTree>
    <p:extLst>
      <p:ext uri="{BB962C8B-B14F-4D97-AF65-F5344CB8AC3E}">
        <p14:creationId xmlns:p14="http://schemas.microsoft.com/office/powerpoint/2010/main" val="524119184"/>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sp>
        <p:nvSpPr>
          <p:cNvPr id="5" name="Rectángulo 4"/>
          <p:cNvSpPr/>
          <p:nvPr/>
        </p:nvSpPr>
        <p:spPr>
          <a:xfrm>
            <a:off x="0" y="141968"/>
            <a:ext cx="6876256" cy="478720"/>
          </a:xfrm>
          <a:prstGeom prst="rect">
            <a:avLst/>
          </a:prstGeom>
          <a:solidFill>
            <a:srgbClr val="FFFF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ysClr val="windowText" lastClr="000000"/>
              </a:solidFill>
              <a:effectLst/>
              <a:uLnTx/>
              <a:uFillTx/>
            </a:endParaRPr>
          </a:p>
        </p:txBody>
      </p:sp>
      <p:sp>
        <p:nvSpPr>
          <p:cNvPr id="2" name="Rectángulo 1"/>
          <p:cNvSpPr/>
          <p:nvPr/>
        </p:nvSpPr>
        <p:spPr>
          <a:xfrm>
            <a:off x="179512" y="154012"/>
            <a:ext cx="7632848" cy="369332"/>
          </a:xfrm>
          <a:prstGeom prst="rect">
            <a:avLst/>
          </a:prstGeom>
        </p:spPr>
        <p:txBody>
          <a:bodyPr wrap="square">
            <a:spAutoFit/>
          </a:bodyPr>
          <a:lstStyle/>
          <a:p>
            <a:pPr lvl="0">
              <a:defRPr/>
            </a:pPr>
            <a:r>
              <a:rPr lang="es-CO" b="1" kern="0" dirty="0">
                <a:latin typeface="Arial" panose="020B0604020202020204" pitchFamily="34" charset="0"/>
                <a:cs typeface="Arial" panose="020B0604020202020204" pitchFamily="34" charset="0"/>
              </a:rPr>
              <a:t>INFORME BALANCE GENERAL COMPARATIVO 2015 - 2016</a:t>
            </a:r>
          </a:p>
        </p:txBody>
      </p:sp>
      <p:pic>
        <p:nvPicPr>
          <p:cNvPr id="6" name="Imagen 5"/>
          <p:cNvPicPr>
            <a:picLocks noChangeAspect="1"/>
          </p:cNvPicPr>
          <p:nvPr/>
        </p:nvPicPr>
        <p:blipFill>
          <a:blip r:embed="rId3"/>
          <a:stretch>
            <a:fillRect/>
          </a:stretch>
        </p:blipFill>
        <p:spPr>
          <a:xfrm>
            <a:off x="170916" y="764704"/>
            <a:ext cx="8836352" cy="4968552"/>
          </a:xfrm>
          <a:prstGeom prst="rect">
            <a:avLst/>
          </a:prstGeom>
        </p:spPr>
      </p:pic>
    </p:spTree>
    <p:extLst>
      <p:ext uri="{BB962C8B-B14F-4D97-AF65-F5344CB8AC3E}">
        <p14:creationId xmlns:p14="http://schemas.microsoft.com/office/powerpoint/2010/main" val="550747490"/>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a:stretch>
        </a:blipFill>
        <a:effectLst/>
      </p:bgPr>
    </p:bg>
    <p:spTree>
      <p:nvGrpSpPr>
        <p:cNvPr id="1" name=""/>
        <p:cNvGrpSpPr/>
        <p:nvPr/>
      </p:nvGrpSpPr>
      <p:grpSpPr>
        <a:xfrm>
          <a:off x="0" y="0"/>
          <a:ext cx="0" cy="0"/>
          <a:chOff x="0" y="0"/>
          <a:chExt cx="0" cy="0"/>
        </a:xfrm>
      </p:grpSpPr>
      <p:sp>
        <p:nvSpPr>
          <p:cNvPr id="5" name="Rectángulo 4"/>
          <p:cNvSpPr/>
          <p:nvPr/>
        </p:nvSpPr>
        <p:spPr>
          <a:xfrm>
            <a:off x="15010" y="168290"/>
            <a:ext cx="6717230" cy="524405"/>
          </a:xfrm>
          <a:prstGeom prst="rect">
            <a:avLst/>
          </a:prstGeom>
          <a:solidFill>
            <a:srgbClr val="FFFF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ysClr val="windowText" lastClr="000000"/>
              </a:solidFill>
              <a:effectLst/>
              <a:uLnTx/>
              <a:uFillTx/>
            </a:endParaRPr>
          </a:p>
        </p:txBody>
      </p:sp>
      <p:sp>
        <p:nvSpPr>
          <p:cNvPr id="2" name="CuadroTexto 1"/>
          <p:cNvSpPr txBox="1"/>
          <p:nvPr/>
        </p:nvSpPr>
        <p:spPr>
          <a:xfrm>
            <a:off x="179512" y="168291"/>
            <a:ext cx="7704855"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EJECUCIÓN PRESUPUESTAL GASTOS </a:t>
            </a:r>
          </a:p>
          <a:p>
            <a:pPr>
              <a:defRPr/>
            </a:pPr>
            <a:r>
              <a:rPr lang="es-CO" sz="1400" b="1" kern="0" dirty="0">
                <a:solidFill>
                  <a:sysClr val="windowText" lastClr="000000"/>
                </a:solidFill>
                <a:latin typeface="Arial" panose="020B0604020202020204" pitchFamily="34" charset="0"/>
                <a:cs typeface="Arial" panose="020B0604020202020204" pitchFamily="34" charset="0"/>
              </a:rPr>
              <a:t>Cuadros comparativos de los años 2015 y 2016 (gastos de funcionamiento)</a:t>
            </a:r>
          </a:p>
        </p:txBody>
      </p:sp>
      <p:graphicFrame>
        <p:nvGraphicFramePr>
          <p:cNvPr id="9" name="Objeto 8"/>
          <p:cNvGraphicFramePr>
            <a:graphicFrameLocks noChangeAspect="1"/>
          </p:cNvGraphicFramePr>
          <p:nvPr>
            <p:extLst>
              <p:ext uri="{D42A27DB-BD31-4B8C-83A1-F6EECF244321}">
                <p14:modId xmlns:p14="http://schemas.microsoft.com/office/powerpoint/2010/main" val="655090047"/>
              </p:ext>
            </p:extLst>
          </p:nvPr>
        </p:nvGraphicFramePr>
        <p:xfrm>
          <a:off x="395536" y="836713"/>
          <a:ext cx="8559042" cy="4838244"/>
        </p:xfrm>
        <a:graphic>
          <a:graphicData uri="http://schemas.openxmlformats.org/presentationml/2006/ole">
            <mc:AlternateContent xmlns:mc="http://schemas.openxmlformats.org/markup-compatibility/2006">
              <mc:Choice xmlns:v="urn:schemas-microsoft-com:vml" Requires="v">
                <p:oleObj spid="_x0000_s1056" name="Worksheet" r:id="rId4" imgW="12811185" imgH="3819625" progId="Excel.Sheet.12">
                  <p:embed/>
                </p:oleObj>
              </mc:Choice>
              <mc:Fallback>
                <p:oleObj name="Worksheet" r:id="rId4" imgW="12811185" imgH="3819625" progId="Excel.Sheet.12">
                  <p:embed/>
                  <p:pic>
                    <p:nvPicPr>
                      <p:cNvPr id="5" name="Objeto 4"/>
                      <p:cNvPicPr/>
                      <p:nvPr/>
                    </p:nvPicPr>
                    <p:blipFill>
                      <a:blip r:embed="rId5"/>
                      <a:stretch>
                        <a:fillRect/>
                      </a:stretch>
                    </p:blipFill>
                    <p:spPr>
                      <a:xfrm>
                        <a:off x="395536" y="836713"/>
                        <a:ext cx="8559042" cy="4838244"/>
                      </a:xfrm>
                      <a:prstGeom prst="rect">
                        <a:avLst/>
                      </a:prstGeom>
                    </p:spPr>
                  </p:pic>
                </p:oleObj>
              </mc:Fallback>
            </mc:AlternateContent>
          </a:graphicData>
        </a:graphic>
      </p:graphicFrame>
    </p:spTree>
    <p:extLst>
      <p:ext uri="{BB962C8B-B14F-4D97-AF65-F5344CB8AC3E}">
        <p14:creationId xmlns:p14="http://schemas.microsoft.com/office/powerpoint/2010/main" val="1257284004"/>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a:stretch>
        </a:blipFill>
        <a:effectLst/>
      </p:bgPr>
    </p:bg>
    <p:spTree>
      <p:nvGrpSpPr>
        <p:cNvPr id="1" name=""/>
        <p:cNvGrpSpPr/>
        <p:nvPr/>
      </p:nvGrpSpPr>
      <p:grpSpPr>
        <a:xfrm>
          <a:off x="0" y="0"/>
          <a:ext cx="0" cy="0"/>
          <a:chOff x="0" y="0"/>
          <a:chExt cx="0" cy="0"/>
        </a:xfrm>
      </p:grpSpPr>
      <p:sp>
        <p:nvSpPr>
          <p:cNvPr id="5" name="Rectángulo 4"/>
          <p:cNvSpPr/>
          <p:nvPr/>
        </p:nvSpPr>
        <p:spPr>
          <a:xfrm>
            <a:off x="15010" y="168291"/>
            <a:ext cx="6717230" cy="524405"/>
          </a:xfrm>
          <a:prstGeom prst="rect">
            <a:avLst/>
          </a:prstGeom>
          <a:solidFill>
            <a:srgbClr val="FFFF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2" name="CuadroTexto 1"/>
          <p:cNvSpPr txBox="1"/>
          <p:nvPr/>
        </p:nvSpPr>
        <p:spPr>
          <a:xfrm>
            <a:off x="179512" y="168291"/>
            <a:ext cx="7704855"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EJECUCIÓN PRESUPUESTAL GASTOS </a:t>
            </a:r>
          </a:p>
          <a:p>
            <a:pPr>
              <a:defRPr/>
            </a:pPr>
            <a:r>
              <a:rPr lang="es-CO" sz="1400" b="1" kern="0" dirty="0">
                <a:solidFill>
                  <a:sysClr val="windowText" lastClr="000000"/>
                </a:solidFill>
                <a:latin typeface="Arial" panose="020B0604020202020204" pitchFamily="34" charset="0"/>
                <a:cs typeface="Arial" panose="020B0604020202020204" pitchFamily="34" charset="0"/>
              </a:rPr>
              <a:t>Cuadros comparativos de los años 2015 y 2016 (gastos de funcionamiento)</a:t>
            </a:r>
          </a:p>
        </p:txBody>
      </p:sp>
      <p:graphicFrame>
        <p:nvGraphicFramePr>
          <p:cNvPr id="6" name="Objeto 5"/>
          <p:cNvGraphicFramePr>
            <a:graphicFrameLocks noChangeAspect="1"/>
          </p:cNvGraphicFramePr>
          <p:nvPr>
            <p:extLst>
              <p:ext uri="{D42A27DB-BD31-4B8C-83A1-F6EECF244321}">
                <p14:modId xmlns:p14="http://schemas.microsoft.com/office/powerpoint/2010/main" val="489659053"/>
              </p:ext>
            </p:extLst>
          </p:nvPr>
        </p:nvGraphicFramePr>
        <p:xfrm>
          <a:off x="179512" y="836712"/>
          <a:ext cx="8712967" cy="4896544"/>
        </p:xfrm>
        <a:graphic>
          <a:graphicData uri="http://schemas.openxmlformats.org/presentationml/2006/ole">
            <mc:AlternateContent xmlns:mc="http://schemas.openxmlformats.org/markup-compatibility/2006">
              <mc:Choice xmlns:v="urn:schemas-microsoft-com:vml" Requires="v">
                <p:oleObj spid="_x0000_s2079" name="Worksheet" r:id="rId4" imgW="12087333" imgH="3724431" progId="Excel.Sheet.12">
                  <p:embed/>
                </p:oleObj>
              </mc:Choice>
              <mc:Fallback>
                <p:oleObj name="Worksheet" r:id="rId4" imgW="12087333" imgH="3724431" progId="Excel.Sheet.12">
                  <p:embed/>
                  <p:pic>
                    <p:nvPicPr>
                      <p:cNvPr id="4" name="Objeto 3"/>
                      <p:cNvPicPr/>
                      <p:nvPr/>
                    </p:nvPicPr>
                    <p:blipFill>
                      <a:blip r:embed="rId5"/>
                      <a:stretch>
                        <a:fillRect/>
                      </a:stretch>
                    </p:blipFill>
                    <p:spPr>
                      <a:xfrm>
                        <a:off x="179512" y="836712"/>
                        <a:ext cx="8712967" cy="4896544"/>
                      </a:xfrm>
                      <a:prstGeom prst="rect">
                        <a:avLst/>
                      </a:prstGeom>
                    </p:spPr>
                  </p:pic>
                </p:oleObj>
              </mc:Fallback>
            </mc:AlternateContent>
          </a:graphicData>
        </a:graphic>
      </p:graphicFrame>
    </p:spTree>
    <p:extLst>
      <p:ext uri="{BB962C8B-B14F-4D97-AF65-F5344CB8AC3E}">
        <p14:creationId xmlns:p14="http://schemas.microsoft.com/office/powerpoint/2010/main" val="1006833153"/>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sp>
        <p:nvSpPr>
          <p:cNvPr id="4" name="2 Marcador de contenido"/>
          <p:cNvSpPr>
            <a:spLocks noGrp="1"/>
          </p:cNvSpPr>
          <p:nvPr>
            <p:ph idx="1"/>
          </p:nvPr>
        </p:nvSpPr>
        <p:spPr>
          <a:xfrm>
            <a:off x="179512" y="260648"/>
            <a:ext cx="8712968" cy="4896544"/>
          </a:xfrm>
        </p:spPr>
        <p:txBody>
          <a:bodyPr>
            <a:normAutofit/>
          </a:bodyPr>
          <a:lstStyle/>
          <a:p>
            <a:pPr marL="0" indent="0" algn="ctr">
              <a:buNone/>
            </a:pPr>
            <a:endParaRPr lang="es-CO" sz="2000" b="1" dirty="0">
              <a:solidFill>
                <a:schemeClr val="bg2">
                  <a:lumMod val="25000"/>
                </a:schemeClr>
              </a:solidFill>
              <a:latin typeface="Arial" panose="020B0604020202020204" pitchFamily="34" charset="0"/>
              <a:cs typeface="Arial" panose="020B0604020202020204" pitchFamily="34" charset="0"/>
            </a:endParaRPr>
          </a:p>
          <a:p>
            <a:pPr marL="0" indent="0" algn="ctr">
              <a:buNone/>
            </a:pPr>
            <a:endParaRPr lang="es-CO" sz="2000" b="1" dirty="0">
              <a:solidFill>
                <a:schemeClr val="bg2">
                  <a:lumMod val="25000"/>
                </a:schemeClr>
              </a:solidFill>
              <a:latin typeface="Arial" panose="020B0604020202020204" pitchFamily="34" charset="0"/>
              <a:cs typeface="Arial" panose="020B0604020202020204" pitchFamily="34" charset="0"/>
            </a:endParaRPr>
          </a:p>
          <a:p>
            <a:pPr marL="0" indent="0" algn="ctr">
              <a:buNone/>
            </a:pPr>
            <a:r>
              <a:rPr lang="es-CO" sz="2000" b="1" dirty="0">
                <a:solidFill>
                  <a:schemeClr val="bg2">
                    <a:lumMod val="25000"/>
                  </a:schemeClr>
                </a:solidFill>
                <a:latin typeface="Arial" panose="020B0604020202020204" pitchFamily="34" charset="0"/>
                <a:cs typeface="Arial" panose="020B0604020202020204" pitchFamily="34" charset="0"/>
              </a:rPr>
              <a:t> </a:t>
            </a:r>
          </a:p>
          <a:p>
            <a:pPr marL="0" indent="0" algn="ctr">
              <a:buNone/>
            </a:pPr>
            <a:endParaRPr lang="es-CO" sz="2000" b="1" dirty="0">
              <a:solidFill>
                <a:schemeClr val="bg2">
                  <a:lumMod val="25000"/>
                </a:schemeClr>
              </a:solidFill>
              <a:latin typeface="Arial" panose="020B0604020202020204" pitchFamily="34" charset="0"/>
              <a:cs typeface="Arial" panose="020B0604020202020204" pitchFamily="34" charset="0"/>
            </a:endParaRPr>
          </a:p>
        </p:txBody>
      </p:sp>
      <p:sp>
        <p:nvSpPr>
          <p:cNvPr id="5" name="Rectángulo 4"/>
          <p:cNvSpPr/>
          <p:nvPr/>
        </p:nvSpPr>
        <p:spPr>
          <a:xfrm>
            <a:off x="1" y="179347"/>
            <a:ext cx="4788023" cy="441341"/>
          </a:xfrm>
          <a:prstGeom prst="rect">
            <a:avLst/>
          </a:prstGeom>
          <a:solidFill>
            <a:srgbClr val="FFFF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ysClr val="windowText" lastClr="000000"/>
              </a:solidFill>
              <a:effectLst/>
              <a:uLnTx/>
              <a:uFillTx/>
            </a:endParaRPr>
          </a:p>
        </p:txBody>
      </p:sp>
      <p:sp>
        <p:nvSpPr>
          <p:cNvPr id="2" name="Rectángulo 1"/>
          <p:cNvSpPr/>
          <p:nvPr/>
        </p:nvSpPr>
        <p:spPr>
          <a:xfrm>
            <a:off x="179512" y="251356"/>
            <a:ext cx="6624736" cy="369332"/>
          </a:xfrm>
          <a:prstGeom prst="rect">
            <a:avLst/>
          </a:prstGeom>
        </p:spPr>
        <p:txBody>
          <a:bodyPr wrap="square">
            <a:spAutoFit/>
          </a:bodyPr>
          <a:lstStyle/>
          <a:p>
            <a:pPr lvl="0">
              <a:defRPr/>
            </a:pPr>
            <a:r>
              <a:rPr lang="es-CO" b="1" kern="0" dirty="0">
                <a:latin typeface="Arial" panose="020B0604020202020204" pitchFamily="34" charset="0"/>
                <a:cs typeface="Arial" panose="020B0604020202020204" pitchFamily="34" charset="0"/>
              </a:rPr>
              <a:t>INDICADORES DE LIQUIDEZ 2016 - 2012</a:t>
            </a:r>
          </a:p>
        </p:txBody>
      </p:sp>
      <p:pic>
        <p:nvPicPr>
          <p:cNvPr id="7" name="Marcador de contenido 7"/>
          <p:cNvPicPr>
            <a:picLocks noChangeAspect="1"/>
          </p:cNvPicPr>
          <p:nvPr/>
        </p:nvPicPr>
        <p:blipFill>
          <a:blip r:embed="rId3"/>
          <a:stretch>
            <a:fillRect/>
          </a:stretch>
        </p:blipFill>
        <p:spPr>
          <a:xfrm>
            <a:off x="179513" y="692696"/>
            <a:ext cx="8712968" cy="5175284"/>
          </a:xfrm>
          <a:prstGeom prst="rect">
            <a:avLst/>
          </a:prstGeom>
        </p:spPr>
      </p:pic>
    </p:spTree>
    <p:extLst>
      <p:ext uri="{BB962C8B-B14F-4D97-AF65-F5344CB8AC3E}">
        <p14:creationId xmlns:p14="http://schemas.microsoft.com/office/powerpoint/2010/main" val="3439131323"/>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sp>
        <p:nvSpPr>
          <p:cNvPr id="4" name="2 Marcador de contenido"/>
          <p:cNvSpPr>
            <a:spLocks noGrp="1"/>
          </p:cNvSpPr>
          <p:nvPr>
            <p:ph idx="1"/>
          </p:nvPr>
        </p:nvSpPr>
        <p:spPr>
          <a:xfrm>
            <a:off x="179512" y="260648"/>
            <a:ext cx="8712968" cy="4896544"/>
          </a:xfrm>
        </p:spPr>
        <p:txBody>
          <a:bodyPr>
            <a:normAutofit/>
          </a:bodyPr>
          <a:lstStyle/>
          <a:p>
            <a:pPr marL="0" indent="0" algn="ctr">
              <a:buNone/>
            </a:pPr>
            <a:endParaRPr lang="es-CO" sz="2000" b="1" dirty="0">
              <a:solidFill>
                <a:schemeClr val="bg2">
                  <a:lumMod val="25000"/>
                </a:schemeClr>
              </a:solidFill>
              <a:latin typeface="Arial" panose="020B0604020202020204" pitchFamily="34" charset="0"/>
              <a:cs typeface="Arial" panose="020B0604020202020204" pitchFamily="34" charset="0"/>
            </a:endParaRPr>
          </a:p>
          <a:p>
            <a:pPr marL="0" indent="0" algn="ctr">
              <a:buNone/>
            </a:pPr>
            <a:endParaRPr lang="es-CO" sz="2000" b="1" dirty="0">
              <a:solidFill>
                <a:schemeClr val="bg2">
                  <a:lumMod val="25000"/>
                </a:schemeClr>
              </a:solidFill>
              <a:latin typeface="Arial" panose="020B0604020202020204" pitchFamily="34" charset="0"/>
              <a:cs typeface="Arial" panose="020B0604020202020204" pitchFamily="34" charset="0"/>
            </a:endParaRPr>
          </a:p>
          <a:p>
            <a:pPr marL="0" indent="0" algn="ctr">
              <a:buNone/>
            </a:pPr>
            <a:r>
              <a:rPr lang="es-CO" sz="2000" b="1" dirty="0">
                <a:solidFill>
                  <a:schemeClr val="bg2">
                    <a:lumMod val="25000"/>
                  </a:schemeClr>
                </a:solidFill>
                <a:latin typeface="Arial" panose="020B0604020202020204" pitchFamily="34" charset="0"/>
                <a:cs typeface="Arial" panose="020B0604020202020204" pitchFamily="34" charset="0"/>
              </a:rPr>
              <a:t> </a:t>
            </a:r>
          </a:p>
          <a:p>
            <a:pPr marL="0" indent="0" algn="ctr">
              <a:buNone/>
            </a:pPr>
            <a:endParaRPr lang="es-CO" sz="2000" b="1" dirty="0">
              <a:solidFill>
                <a:schemeClr val="bg2">
                  <a:lumMod val="25000"/>
                </a:schemeClr>
              </a:solidFill>
              <a:latin typeface="Arial" panose="020B0604020202020204" pitchFamily="34" charset="0"/>
              <a:cs typeface="Arial" panose="020B0604020202020204" pitchFamily="34" charset="0"/>
            </a:endParaRPr>
          </a:p>
        </p:txBody>
      </p:sp>
      <p:sp>
        <p:nvSpPr>
          <p:cNvPr id="5" name="Rectángulo 4"/>
          <p:cNvSpPr/>
          <p:nvPr/>
        </p:nvSpPr>
        <p:spPr>
          <a:xfrm>
            <a:off x="6786" y="116632"/>
            <a:ext cx="5645333" cy="513348"/>
          </a:xfrm>
          <a:prstGeom prst="rect">
            <a:avLst/>
          </a:prstGeom>
          <a:solidFill>
            <a:srgbClr val="FFFF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ysClr val="windowText" lastClr="000000"/>
              </a:solidFill>
              <a:effectLst/>
              <a:uLnTx/>
              <a:uFillTx/>
            </a:endParaRPr>
          </a:p>
        </p:txBody>
      </p:sp>
      <p:sp>
        <p:nvSpPr>
          <p:cNvPr id="2" name="Rectángulo 1"/>
          <p:cNvSpPr/>
          <p:nvPr/>
        </p:nvSpPr>
        <p:spPr>
          <a:xfrm>
            <a:off x="179512" y="251356"/>
            <a:ext cx="6624736" cy="369332"/>
          </a:xfrm>
          <a:prstGeom prst="rect">
            <a:avLst/>
          </a:prstGeom>
        </p:spPr>
        <p:txBody>
          <a:bodyPr wrap="square">
            <a:spAutoFit/>
          </a:bodyPr>
          <a:lstStyle/>
          <a:p>
            <a:pPr lvl="0">
              <a:defRPr/>
            </a:pPr>
            <a:r>
              <a:rPr lang="es-CO" b="1" kern="0" dirty="0">
                <a:latin typeface="Arial" panose="020B0604020202020204" pitchFamily="34" charset="0"/>
                <a:cs typeface="Arial" panose="020B0604020202020204" pitchFamily="34" charset="0"/>
              </a:rPr>
              <a:t>INDICADORES DE ENDEUDAMIENTO 2016 - 2012</a:t>
            </a:r>
          </a:p>
        </p:txBody>
      </p:sp>
      <p:pic>
        <p:nvPicPr>
          <p:cNvPr id="6" name="Marcador de contenido 5"/>
          <p:cNvPicPr>
            <a:picLocks noChangeAspect="1"/>
          </p:cNvPicPr>
          <p:nvPr/>
        </p:nvPicPr>
        <p:blipFill>
          <a:blip r:embed="rId3"/>
          <a:stretch>
            <a:fillRect/>
          </a:stretch>
        </p:blipFill>
        <p:spPr>
          <a:xfrm>
            <a:off x="179512" y="629980"/>
            <a:ext cx="8712968" cy="5103275"/>
          </a:xfrm>
          <a:prstGeom prst="rect">
            <a:avLst/>
          </a:prstGeom>
        </p:spPr>
      </p:pic>
    </p:spTree>
    <p:extLst>
      <p:ext uri="{BB962C8B-B14F-4D97-AF65-F5344CB8AC3E}">
        <p14:creationId xmlns:p14="http://schemas.microsoft.com/office/powerpoint/2010/main" val="2978032457"/>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sp>
        <p:nvSpPr>
          <p:cNvPr id="4" name="2 Marcador de contenido"/>
          <p:cNvSpPr>
            <a:spLocks noGrp="1"/>
          </p:cNvSpPr>
          <p:nvPr>
            <p:ph idx="1"/>
          </p:nvPr>
        </p:nvSpPr>
        <p:spPr>
          <a:xfrm>
            <a:off x="179512" y="260648"/>
            <a:ext cx="8712968" cy="4896544"/>
          </a:xfrm>
        </p:spPr>
        <p:txBody>
          <a:bodyPr>
            <a:normAutofit/>
          </a:bodyPr>
          <a:lstStyle/>
          <a:p>
            <a:pPr marL="0" indent="0" algn="ctr">
              <a:buNone/>
            </a:pPr>
            <a:endParaRPr lang="es-CO" sz="2000" b="1" dirty="0">
              <a:solidFill>
                <a:schemeClr val="bg2">
                  <a:lumMod val="25000"/>
                </a:schemeClr>
              </a:solidFill>
              <a:latin typeface="Arial" panose="020B0604020202020204" pitchFamily="34" charset="0"/>
              <a:cs typeface="Arial" panose="020B0604020202020204" pitchFamily="34" charset="0"/>
            </a:endParaRPr>
          </a:p>
          <a:p>
            <a:pPr marL="0" indent="0" algn="ctr">
              <a:buNone/>
            </a:pPr>
            <a:endParaRPr lang="es-CO" sz="2000" b="1" dirty="0">
              <a:solidFill>
                <a:schemeClr val="bg2">
                  <a:lumMod val="25000"/>
                </a:schemeClr>
              </a:solidFill>
              <a:latin typeface="Arial" panose="020B0604020202020204" pitchFamily="34" charset="0"/>
              <a:cs typeface="Arial" panose="020B0604020202020204" pitchFamily="34" charset="0"/>
            </a:endParaRPr>
          </a:p>
          <a:p>
            <a:pPr marL="0" indent="0" algn="ctr">
              <a:buNone/>
            </a:pPr>
            <a:r>
              <a:rPr lang="es-CO" sz="2000" b="1" dirty="0">
                <a:solidFill>
                  <a:schemeClr val="bg2">
                    <a:lumMod val="25000"/>
                  </a:schemeClr>
                </a:solidFill>
                <a:latin typeface="Arial" panose="020B0604020202020204" pitchFamily="34" charset="0"/>
                <a:cs typeface="Arial" panose="020B0604020202020204" pitchFamily="34" charset="0"/>
              </a:rPr>
              <a:t> </a:t>
            </a:r>
          </a:p>
          <a:p>
            <a:pPr marL="0" indent="0" algn="ctr">
              <a:buNone/>
            </a:pPr>
            <a:endParaRPr lang="es-CO" sz="2000" b="1" dirty="0">
              <a:solidFill>
                <a:schemeClr val="bg2">
                  <a:lumMod val="25000"/>
                </a:schemeClr>
              </a:solidFill>
              <a:latin typeface="Arial" panose="020B0604020202020204" pitchFamily="34" charset="0"/>
              <a:cs typeface="Arial" panose="020B0604020202020204" pitchFamily="34" charset="0"/>
            </a:endParaRPr>
          </a:p>
        </p:txBody>
      </p:sp>
      <p:sp>
        <p:nvSpPr>
          <p:cNvPr id="5" name="Rectángulo 4"/>
          <p:cNvSpPr/>
          <p:nvPr/>
        </p:nvSpPr>
        <p:spPr>
          <a:xfrm>
            <a:off x="0" y="44624"/>
            <a:ext cx="7452320" cy="648072"/>
          </a:xfrm>
          <a:prstGeom prst="rect">
            <a:avLst/>
          </a:prstGeom>
          <a:solidFill>
            <a:srgbClr val="FFFF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ysClr val="windowText" lastClr="000000"/>
              </a:solidFill>
              <a:effectLst/>
              <a:uLnTx/>
              <a:uFillTx/>
            </a:endParaRPr>
          </a:p>
        </p:txBody>
      </p:sp>
      <p:graphicFrame>
        <p:nvGraphicFramePr>
          <p:cNvPr id="7" name="Diagrama 6"/>
          <p:cNvGraphicFramePr/>
          <p:nvPr>
            <p:extLst/>
          </p:nvPr>
        </p:nvGraphicFramePr>
        <p:xfrm>
          <a:off x="611560" y="1196752"/>
          <a:ext cx="7704856" cy="3816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19 Elipse"/>
          <p:cNvSpPr/>
          <p:nvPr/>
        </p:nvSpPr>
        <p:spPr>
          <a:xfrm>
            <a:off x="3923928" y="4983490"/>
            <a:ext cx="203387" cy="203387"/>
          </a:xfrm>
          <a:prstGeom prst="ellipse">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white"/>
              </a:solidFill>
              <a:effectLst/>
              <a:uLnTx/>
              <a:uFillTx/>
            </a:endParaRPr>
          </a:p>
        </p:txBody>
      </p:sp>
      <p:sp>
        <p:nvSpPr>
          <p:cNvPr id="9" name="19 Elipse"/>
          <p:cNvSpPr/>
          <p:nvPr/>
        </p:nvSpPr>
        <p:spPr>
          <a:xfrm>
            <a:off x="4404617" y="4983490"/>
            <a:ext cx="203387" cy="203387"/>
          </a:xfrm>
          <a:prstGeom prst="ellipse">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white"/>
              </a:solidFill>
              <a:effectLst/>
              <a:uLnTx/>
              <a:uFillTx/>
            </a:endParaRPr>
          </a:p>
        </p:txBody>
      </p:sp>
      <p:sp>
        <p:nvSpPr>
          <p:cNvPr id="10" name="19 Elipse"/>
          <p:cNvSpPr/>
          <p:nvPr/>
        </p:nvSpPr>
        <p:spPr>
          <a:xfrm>
            <a:off x="4885306" y="4983490"/>
            <a:ext cx="203387" cy="203387"/>
          </a:xfrm>
          <a:prstGeom prst="ellipse">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white"/>
              </a:solidFill>
              <a:effectLst/>
              <a:uLnTx/>
              <a:uFillTx/>
            </a:endParaRPr>
          </a:p>
        </p:txBody>
      </p:sp>
      <p:sp>
        <p:nvSpPr>
          <p:cNvPr id="2" name="Rectángulo 1"/>
          <p:cNvSpPr/>
          <p:nvPr/>
        </p:nvSpPr>
        <p:spPr>
          <a:xfrm>
            <a:off x="179512" y="188640"/>
            <a:ext cx="7056784" cy="646331"/>
          </a:xfrm>
          <a:prstGeom prst="rect">
            <a:avLst/>
          </a:prstGeom>
        </p:spPr>
        <p:txBody>
          <a:bodyPr wrap="square">
            <a:spAutoFit/>
          </a:bodyPr>
          <a:lstStyle/>
          <a:p>
            <a:pPr lvl="0">
              <a:defRPr/>
            </a:pPr>
            <a:r>
              <a:rPr lang="es-CO" b="1" kern="0" dirty="0">
                <a:latin typeface="Arial" panose="020B0604020202020204" pitchFamily="34" charset="0"/>
                <a:cs typeface="Arial" panose="020B0604020202020204" pitchFamily="34" charset="0"/>
              </a:rPr>
              <a:t>PUBLICACIÓN DE LA CONTRATACIÓN A NIVEL NACIONAL </a:t>
            </a:r>
          </a:p>
          <a:p>
            <a:pPr lvl="0">
              <a:defRPr/>
            </a:pPr>
            <a:endParaRPr lang="es-CO" b="1"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5570322"/>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sp>
        <p:nvSpPr>
          <p:cNvPr id="4" name="2 Marcador de contenido"/>
          <p:cNvSpPr>
            <a:spLocks noGrp="1"/>
          </p:cNvSpPr>
          <p:nvPr>
            <p:ph idx="1"/>
          </p:nvPr>
        </p:nvSpPr>
        <p:spPr>
          <a:xfrm>
            <a:off x="179512" y="836712"/>
            <a:ext cx="8712968" cy="4320480"/>
          </a:xfrm>
        </p:spPr>
        <p:txBody>
          <a:bodyPr>
            <a:normAutofit/>
          </a:bodyPr>
          <a:lstStyle/>
          <a:p>
            <a:pPr marL="0" indent="0" algn="ctr">
              <a:buNone/>
            </a:pPr>
            <a:endParaRPr lang="es-CO" sz="2000" b="1" dirty="0">
              <a:solidFill>
                <a:schemeClr val="bg2">
                  <a:lumMod val="25000"/>
                </a:schemeClr>
              </a:solidFill>
              <a:latin typeface="Arial" panose="020B0604020202020204" pitchFamily="34" charset="0"/>
              <a:cs typeface="Arial" panose="020B0604020202020204" pitchFamily="34" charset="0"/>
            </a:endParaRPr>
          </a:p>
          <a:p>
            <a:pPr marL="0" indent="0" algn="ctr">
              <a:buNone/>
            </a:pPr>
            <a:endParaRPr lang="es-CO" sz="2000" b="1" dirty="0">
              <a:solidFill>
                <a:schemeClr val="bg2">
                  <a:lumMod val="25000"/>
                </a:schemeClr>
              </a:solidFill>
              <a:latin typeface="Arial" panose="020B0604020202020204" pitchFamily="34" charset="0"/>
              <a:cs typeface="Arial" panose="020B0604020202020204" pitchFamily="34" charset="0"/>
            </a:endParaRPr>
          </a:p>
          <a:p>
            <a:pPr marL="0" indent="0" algn="ctr">
              <a:buNone/>
            </a:pPr>
            <a:r>
              <a:rPr lang="es-CO" sz="2000" b="1" dirty="0">
                <a:solidFill>
                  <a:schemeClr val="bg2">
                    <a:lumMod val="25000"/>
                  </a:schemeClr>
                </a:solidFill>
                <a:latin typeface="Arial" panose="020B0604020202020204" pitchFamily="34" charset="0"/>
                <a:cs typeface="Arial" panose="020B0604020202020204" pitchFamily="34" charset="0"/>
              </a:rPr>
              <a:t> </a:t>
            </a:r>
          </a:p>
          <a:p>
            <a:pPr marL="0" indent="0" algn="ctr">
              <a:buNone/>
            </a:pPr>
            <a:endParaRPr lang="es-CO" sz="2000" b="1" dirty="0">
              <a:solidFill>
                <a:schemeClr val="bg2">
                  <a:lumMod val="25000"/>
                </a:schemeClr>
              </a:solidFill>
              <a:latin typeface="Arial" panose="020B0604020202020204" pitchFamily="34" charset="0"/>
              <a:cs typeface="Arial" panose="020B0604020202020204" pitchFamily="34" charset="0"/>
            </a:endParaRPr>
          </a:p>
        </p:txBody>
      </p:sp>
      <p:sp>
        <p:nvSpPr>
          <p:cNvPr id="7" name="Rectángulo 6"/>
          <p:cNvSpPr/>
          <p:nvPr/>
        </p:nvSpPr>
        <p:spPr>
          <a:xfrm>
            <a:off x="0" y="44624"/>
            <a:ext cx="7452320" cy="648072"/>
          </a:xfrm>
          <a:prstGeom prst="rect">
            <a:avLst/>
          </a:prstGeom>
          <a:solidFill>
            <a:srgbClr val="FFFF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ysClr val="windowText" lastClr="000000"/>
              </a:solidFill>
              <a:effectLst/>
              <a:uLnTx/>
              <a:uFillTx/>
            </a:endParaRPr>
          </a:p>
        </p:txBody>
      </p:sp>
      <p:pic>
        <p:nvPicPr>
          <p:cNvPr id="2" name="Imagen 1"/>
          <p:cNvPicPr>
            <a:picLocks noChangeAspect="1"/>
          </p:cNvPicPr>
          <p:nvPr/>
        </p:nvPicPr>
        <p:blipFill>
          <a:blip r:embed="rId3"/>
          <a:stretch>
            <a:fillRect/>
          </a:stretch>
        </p:blipFill>
        <p:spPr>
          <a:xfrm>
            <a:off x="251520" y="1429617"/>
            <a:ext cx="4606032" cy="1273267"/>
          </a:xfrm>
          <a:prstGeom prst="rect">
            <a:avLst/>
          </a:prstGeom>
        </p:spPr>
      </p:pic>
      <p:pic>
        <p:nvPicPr>
          <p:cNvPr id="6" name="Imagen 5"/>
          <p:cNvPicPr>
            <a:picLocks noChangeAspect="1"/>
          </p:cNvPicPr>
          <p:nvPr/>
        </p:nvPicPr>
        <p:blipFill rotWithShape="1">
          <a:blip r:embed="rId4"/>
          <a:srcRect l="4917" t="6009" r="1675" b="4285"/>
          <a:stretch/>
        </p:blipFill>
        <p:spPr>
          <a:xfrm>
            <a:off x="3203848" y="2721605"/>
            <a:ext cx="5472608" cy="2832879"/>
          </a:xfrm>
          <a:prstGeom prst="rect">
            <a:avLst/>
          </a:prstGeom>
        </p:spPr>
      </p:pic>
      <p:sp>
        <p:nvSpPr>
          <p:cNvPr id="3" name="Rectángulo 2"/>
          <p:cNvSpPr/>
          <p:nvPr/>
        </p:nvSpPr>
        <p:spPr>
          <a:xfrm>
            <a:off x="151114" y="107921"/>
            <a:ext cx="6662712" cy="584775"/>
          </a:xfrm>
          <a:prstGeom prst="rect">
            <a:avLst/>
          </a:prstGeom>
        </p:spPr>
        <p:txBody>
          <a:bodyPr wrap="square">
            <a:spAutoFit/>
          </a:bodyPr>
          <a:lstStyle/>
          <a:p>
            <a:pPr lvl="0">
              <a:defRPr/>
            </a:pPr>
            <a:r>
              <a:rPr lang="es-CO" sz="1600" b="1" kern="0" dirty="0">
                <a:latin typeface="Arial" panose="020B0604020202020204" pitchFamily="34" charset="0"/>
                <a:cs typeface="Arial" panose="020B0604020202020204" pitchFamily="34" charset="0"/>
              </a:rPr>
              <a:t>DETALLE DE LA CONTRATACIÓN SEGÚN MODALIDAD A NIVEL NACIONAL </a:t>
            </a:r>
          </a:p>
        </p:txBody>
      </p:sp>
    </p:spTree>
    <p:extLst>
      <p:ext uri="{BB962C8B-B14F-4D97-AF65-F5344CB8AC3E}">
        <p14:creationId xmlns:p14="http://schemas.microsoft.com/office/powerpoint/2010/main" val="171974107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687884"/>
            <a:ext cx="2771801" cy="3267077"/>
          </a:xfrm>
          <a:prstGeom prst="rect">
            <a:avLst/>
          </a:prstGeom>
        </p:spPr>
      </p:pic>
      <p:sp>
        <p:nvSpPr>
          <p:cNvPr id="3" name="2 Marcador de contenido"/>
          <p:cNvSpPr>
            <a:spLocks noGrp="1"/>
          </p:cNvSpPr>
          <p:nvPr>
            <p:ph idx="1"/>
          </p:nvPr>
        </p:nvSpPr>
        <p:spPr>
          <a:xfrm>
            <a:off x="7126957" y="2132856"/>
            <a:ext cx="1524969" cy="1374405"/>
          </a:xfrm>
        </p:spPr>
        <p:txBody>
          <a:bodyPr>
            <a:normAutofit fontScale="92500" lnSpcReduction="10000"/>
          </a:bodyPr>
          <a:lstStyle/>
          <a:p>
            <a:pPr marL="0" indent="0">
              <a:buNone/>
            </a:pPr>
            <a:r>
              <a:rPr lang="es-CO" sz="1400" dirty="0">
                <a:solidFill>
                  <a:srgbClr val="00406E"/>
                </a:solidFill>
                <a:latin typeface="Arial" pitchFamily="34" charset="0"/>
                <a:cs typeface="Arial" pitchFamily="34" charset="0"/>
              </a:rPr>
              <a:t>Vigilar el cumplimiento de los reglamentos y procedimientos de seguridad aeronáutica en el territorio nacional. </a:t>
            </a:r>
          </a:p>
          <a:p>
            <a:endParaRPr lang="es-CO" sz="1400" dirty="0">
              <a:solidFill>
                <a:srgbClr val="00406E"/>
              </a:solidFill>
            </a:endParaRPr>
          </a:p>
        </p:txBody>
      </p:sp>
      <p:sp>
        <p:nvSpPr>
          <p:cNvPr id="4" name="CuadroTexto 3"/>
          <p:cNvSpPr txBox="1"/>
          <p:nvPr/>
        </p:nvSpPr>
        <p:spPr>
          <a:xfrm>
            <a:off x="889223" y="1121502"/>
            <a:ext cx="2952328" cy="400110"/>
          </a:xfrm>
          <a:prstGeom prst="rect">
            <a:avLst/>
          </a:prstGeom>
          <a:noFill/>
        </p:spPr>
        <p:txBody>
          <a:bodyPr wrap="square" rtlCol="0">
            <a:spAutoFit/>
          </a:bodyPr>
          <a:lstStyle/>
          <a:p>
            <a:pPr algn="ctr"/>
            <a:r>
              <a:rPr lang="es-CO" sz="2000" b="1" dirty="0">
                <a:solidFill>
                  <a:srgbClr val="1F497D">
                    <a:lumMod val="75000"/>
                  </a:srgbClr>
                </a:solidFill>
                <a:latin typeface="Arial" pitchFamily="34" charset="0"/>
                <a:cs typeface="Arial" pitchFamily="34" charset="0"/>
              </a:rPr>
              <a:t>¿Qué hacemos?</a:t>
            </a:r>
          </a:p>
        </p:txBody>
      </p:sp>
      <p:sp>
        <p:nvSpPr>
          <p:cNvPr id="5" name="Rectángulo 6"/>
          <p:cNvSpPr/>
          <p:nvPr/>
        </p:nvSpPr>
        <p:spPr>
          <a:xfrm>
            <a:off x="0" y="44624"/>
            <a:ext cx="7452320" cy="648072"/>
          </a:xfrm>
          <a:prstGeom prst="rect">
            <a:avLst/>
          </a:prstGeom>
          <a:solidFill>
            <a:srgbClr val="B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prstClr val="white"/>
              </a:solidFill>
            </a:endParaRPr>
          </a:p>
        </p:txBody>
      </p:sp>
      <p:sp>
        <p:nvSpPr>
          <p:cNvPr id="6" name="Rectángulo 7"/>
          <p:cNvSpPr/>
          <p:nvPr/>
        </p:nvSpPr>
        <p:spPr>
          <a:xfrm>
            <a:off x="152628" y="157167"/>
            <a:ext cx="6398266" cy="461665"/>
          </a:xfrm>
          <a:prstGeom prst="rect">
            <a:avLst/>
          </a:prstGeom>
        </p:spPr>
        <p:txBody>
          <a:bodyPr wrap="square">
            <a:spAutoFit/>
          </a:bodyPr>
          <a:lstStyle/>
          <a:p>
            <a:r>
              <a:rPr lang="es-CO" sz="2400" b="1" dirty="0">
                <a:solidFill>
                  <a:prstClr val="black"/>
                </a:solidFill>
                <a:latin typeface="Arial" panose="020B0604020202020204" pitchFamily="34" charset="0"/>
                <a:cs typeface="Arial" panose="020B0604020202020204" pitchFamily="34" charset="0"/>
              </a:rPr>
              <a:t>Secretaria de Seguridad Aérea </a:t>
            </a:r>
          </a:p>
        </p:txBody>
      </p:sp>
      <p:sp>
        <p:nvSpPr>
          <p:cNvPr id="7" name="6 Rectángulo"/>
          <p:cNvSpPr/>
          <p:nvPr/>
        </p:nvSpPr>
        <p:spPr>
          <a:xfrm>
            <a:off x="2878485" y="4146918"/>
            <a:ext cx="1926132" cy="1600438"/>
          </a:xfrm>
          <a:prstGeom prst="rect">
            <a:avLst/>
          </a:prstGeom>
        </p:spPr>
        <p:txBody>
          <a:bodyPr wrap="square">
            <a:spAutoFit/>
          </a:bodyPr>
          <a:lstStyle/>
          <a:p>
            <a:r>
              <a:rPr lang="es-CO" sz="1400" dirty="0">
                <a:solidFill>
                  <a:srgbClr val="00406E"/>
                </a:solidFill>
                <a:latin typeface="Arial" pitchFamily="34" charset="0"/>
                <a:cs typeface="Arial" pitchFamily="34" charset="0"/>
              </a:rPr>
              <a:t>Inspeccionar las operaciones de la aviación civil y de los servicios aéreos conexos, respecto a las condiciones de las aeronaves</a:t>
            </a:r>
            <a:endParaRPr lang="es-CO" sz="1400" dirty="0">
              <a:solidFill>
                <a:srgbClr val="00406E"/>
              </a:solidFill>
            </a:endParaRPr>
          </a:p>
        </p:txBody>
      </p:sp>
      <p:sp>
        <p:nvSpPr>
          <p:cNvPr id="8" name="7 Rectángulo"/>
          <p:cNvSpPr/>
          <p:nvPr/>
        </p:nvSpPr>
        <p:spPr>
          <a:xfrm>
            <a:off x="5137169" y="3167853"/>
            <a:ext cx="1651223" cy="1600438"/>
          </a:xfrm>
          <a:prstGeom prst="rect">
            <a:avLst/>
          </a:prstGeom>
        </p:spPr>
        <p:txBody>
          <a:bodyPr wrap="square">
            <a:spAutoFit/>
          </a:bodyPr>
          <a:lstStyle/>
          <a:p>
            <a:r>
              <a:rPr lang="es-CO" sz="1400" dirty="0">
                <a:solidFill>
                  <a:srgbClr val="00406E"/>
                </a:solidFill>
                <a:latin typeface="Arial" pitchFamily="34" charset="0"/>
                <a:cs typeface="Arial" pitchFamily="34" charset="0"/>
              </a:rPr>
              <a:t>Reconocer la infraestructura en tierra, el personal aeronáutico, el material de vuelo, los equipos y los procedimientos</a:t>
            </a:r>
            <a:endParaRPr lang="es-CO" sz="1400" dirty="0">
              <a:solidFill>
                <a:srgbClr val="00406E"/>
              </a:solidFill>
            </a:endParaRPr>
          </a:p>
        </p:txBody>
      </p:sp>
      <p:grpSp>
        <p:nvGrpSpPr>
          <p:cNvPr id="10" name="9 Grupo"/>
          <p:cNvGrpSpPr/>
          <p:nvPr/>
        </p:nvGrpSpPr>
        <p:grpSpPr>
          <a:xfrm>
            <a:off x="2662462" y="1902544"/>
            <a:ext cx="6039661" cy="3806671"/>
            <a:chOff x="2725551" y="726487"/>
            <a:chExt cx="7158281" cy="4511713"/>
          </a:xfrm>
          <a:solidFill>
            <a:srgbClr val="B1DDED"/>
          </a:solidFill>
          <a:effectLst>
            <a:outerShdw blurRad="50800" dist="38100" dir="8100000" algn="tr" rotWithShape="0">
              <a:schemeClr val="tx2">
                <a:lumMod val="60000"/>
                <a:lumOff val="40000"/>
                <a:alpha val="40000"/>
              </a:schemeClr>
            </a:outerShdw>
          </a:effectLst>
        </p:grpSpPr>
        <p:sp>
          <p:nvSpPr>
            <p:cNvPr id="11" name="10 Forma en L"/>
            <p:cNvSpPr/>
            <p:nvPr/>
          </p:nvSpPr>
          <p:spPr>
            <a:xfrm rot="5400000">
              <a:off x="2868658" y="2909636"/>
              <a:ext cx="2185457" cy="2471671"/>
            </a:xfrm>
            <a:custGeom>
              <a:avLst/>
              <a:gdLst>
                <a:gd name="connsiteX0" fmla="*/ 0 w 961432"/>
                <a:gd name="connsiteY0" fmla="*/ 0 h 2085423"/>
                <a:gd name="connsiteX1" fmla="*/ 154887 w 961432"/>
                <a:gd name="connsiteY1" fmla="*/ 0 h 2085423"/>
                <a:gd name="connsiteX2" fmla="*/ 154887 w 961432"/>
                <a:gd name="connsiteY2" fmla="*/ 1930440 h 2085423"/>
                <a:gd name="connsiteX3" fmla="*/ 961432 w 961432"/>
                <a:gd name="connsiteY3" fmla="*/ 1930440 h 2085423"/>
                <a:gd name="connsiteX4" fmla="*/ 961432 w 961432"/>
                <a:gd name="connsiteY4" fmla="*/ 2085423 h 2085423"/>
                <a:gd name="connsiteX5" fmla="*/ 0 w 961432"/>
                <a:gd name="connsiteY5" fmla="*/ 2085423 h 2085423"/>
                <a:gd name="connsiteX6" fmla="*/ 0 w 961432"/>
                <a:gd name="connsiteY6" fmla="*/ 0 h 2085423"/>
                <a:gd name="connsiteX0" fmla="*/ 0 w 1833304"/>
                <a:gd name="connsiteY0" fmla="*/ 0 h 2085423"/>
                <a:gd name="connsiteX1" fmla="*/ 154887 w 1833304"/>
                <a:gd name="connsiteY1" fmla="*/ 0 h 2085423"/>
                <a:gd name="connsiteX2" fmla="*/ 154887 w 1833304"/>
                <a:gd name="connsiteY2" fmla="*/ 1930440 h 2085423"/>
                <a:gd name="connsiteX3" fmla="*/ 1833304 w 1833304"/>
                <a:gd name="connsiteY3" fmla="*/ 1919807 h 2085423"/>
                <a:gd name="connsiteX4" fmla="*/ 961432 w 1833304"/>
                <a:gd name="connsiteY4" fmla="*/ 2085423 h 2085423"/>
                <a:gd name="connsiteX5" fmla="*/ 0 w 1833304"/>
                <a:gd name="connsiteY5" fmla="*/ 2085423 h 2085423"/>
                <a:gd name="connsiteX6" fmla="*/ 0 w 1833304"/>
                <a:gd name="connsiteY6" fmla="*/ 0 h 2085423"/>
                <a:gd name="connsiteX0" fmla="*/ 0 w 1843937"/>
                <a:gd name="connsiteY0" fmla="*/ 0 h 2085423"/>
                <a:gd name="connsiteX1" fmla="*/ 154887 w 1843937"/>
                <a:gd name="connsiteY1" fmla="*/ 0 h 2085423"/>
                <a:gd name="connsiteX2" fmla="*/ 154887 w 1843937"/>
                <a:gd name="connsiteY2" fmla="*/ 1930440 h 2085423"/>
                <a:gd name="connsiteX3" fmla="*/ 1833304 w 1843937"/>
                <a:gd name="connsiteY3" fmla="*/ 1919807 h 2085423"/>
                <a:gd name="connsiteX4" fmla="*/ 1843937 w 1843937"/>
                <a:gd name="connsiteY4" fmla="*/ 2074790 h 2085423"/>
                <a:gd name="connsiteX5" fmla="*/ 0 w 1843937"/>
                <a:gd name="connsiteY5" fmla="*/ 2085423 h 2085423"/>
                <a:gd name="connsiteX6" fmla="*/ 0 w 1843937"/>
                <a:gd name="connsiteY6" fmla="*/ 0 h 208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3937" h="2085423">
                  <a:moveTo>
                    <a:pt x="0" y="0"/>
                  </a:moveTo>
                  <a:lnTo>
                    <a:pt x="154887" y="0"/>
                  </a:lnTo>
                  <a:lnTo>
                    <a:pt x="154887" y="1930440"/>
                  </a:lnTo>
                  <a:lnTo>
                    <a:pt x="1833304" y="1919807"/>
                  </a:lnTo>
                  <a:lnTo>
                    <a:pt x="1843937" y="2074790"/>
                  </a:lnTo>
                  <a:lnTo>
                    <a:pt x="0" y="2085423"/>
                  </a:lnTo>
                  <a:lnTo>
                    <a:pt x="0" y="0"/>
                  </a:lnTo>
                  <a:close/>
                </a:path>
              </a:pathLst>
            </a:cu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12 Triángulo isósceles"/>
            <p:cNvSpPr/>
            <p:nvPr/>
          </p:nvSpPr>
          <p:spPr>
            <a:xfrm>
              <a:off x="4859170" y="2658461"/>
              <a:ext cx="322983" cy="322983"/>
            </a:xfrm>
            <a:prstGeom prst="triangle">
              <a:avLst>
                <a:gd name="adj" fmla="val 10000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13 Forma en L"/>
            <p:cNvSpPr/>
            <p:nvPr/>
          </p:nvSpPr>
          <p:spPr>
            <a:xfrm rot="5400000">
              <a:off x="5395932" y="1888548"/>
              <a:ext cx="2198059" cy="2247445"/>
            </a:xfrm>
            <a:custGeom>
              <a:avLst/>
              <a:gdLst>
                <a:gd name="connsiteX0" fmla="*/ 0 w 961432"/>
                <a:gd name="connsiteY0" fmla="*/ 0 h 1896238"/>
                <a:gd name="connsiteX1" fmla="*/ 154887 w 961432"/>
                <a:gd name="connsiteY1" fmla="*/ 0 h 1896238"/>
                <a:gd name="connsiteX2" fmla="*/ 154887 w 961432"/>
                <a:gd name="connsiteY2" fmla="*/ 1741255 h 1896238"/>
                <a:gd name="connsiteX3" fmla="*/ 961432 w 961432"/>
                <a:gd name="connsiteY3" fmla="*/ 1741255 h 1896238"/>
                <a:gd name="connsiteX4" fmla="*/ 961432 w 961432"/>
                <a:gd name="connsiteY4" fmla="*/ 1896238 h 1896238"/>
                <a:gd name="connsiteX5" fmla="*/ 0 w 961432"/>
                <a:gd name="connsiteY5" fmla="*/ 1896238 h 1896238"/>
                <a:gd name="connsiteX6" fmla="*/ 0 w 961432"/>
                <a:gd name="connsiteY6" fmla="*/ 0 h 1896238"/>
                <a:gd name="connsiteX0" fmla="*/ 0 w 1865199"/>
                <a:gd name="connsiteY0" fmla="*/ 0 h 1896238"/>
                <a:gd name="connsiteX1" fmla="*/ 154887 w 1865199"/>
                <a:gd name="connsiteY1" fmla="*/ 0 h 1896238"/>
                <a:gd name="connsiteX2" fmla="*/ 154887 w 1865199"/>
                <a:gd name="connsiteY2" fmla="*/ 1741255 h 1896238"/>
                <a:gd name="connsiteX3" fmla="*/ 1865199 w 1865199"/>
                <a:gd name="connsiteY3" fmla="*/ 1709357 h 1896238"/>
                <a:gd name="connsiteX4" fmla="*/ 961432 w 1865199"/>
                <a:gd name="connsiteY4" fmla="*/ 1896238 h 1896238"/>
                <a:gd name="connsiteX5" fmla="*/ 0 w 1865199"/>
                <a:gd name="connsiteY5" fmla="*/ 1896238 h 1896238"/>
                <a:gd name="connsiteX6" fmla="*/ 0 w 1865199"/>
                <a:gd name="connsiteY6" fmla="*/ 0 h 1896238"/>
                <a:gd name="connsiteX0" fmla="*/ 0 w 1865199"/>
                <a:gd name="connsiteY0" fmla="*/ 0 h 1896238"/>
                <a:gd name="connsiteX1" fmla="*/ 154887 w 1865199"/>
                <a:gd name="connsiteY1" fmla="*/ 0 h 1896238"/>
                <a:gd name="connsiteX2" fmla="*/ 154887 w 1865199"/>
                <a:gd name="connsiteY2" fmla="*/ 1741255 h 1896238"/>
                <a:gd name="connsiteX3" fmla="*/ 1865199 w 1865199"/>
                <a:gd name="connsiteY3" fmla="*/ 1709357 h 1896238"/>
                <a:gd name="connsiteX4" fmla="*/ 1854569 w 1865199"/>
                <a:gd name="connsiteY4" fmla="*/ 1885606 h 1896238"/>
                <a:gd name="connsiteX5" fmla="*/ 0 w 1865199"/>
                <a:gd name="connsiteY5" fmla="*/ 1896238 h 1896238"/>
                <a:gd name="connsiteX6" fmla="*/ 0 w 1865199"/>
                <a:gd name="connsiteY6" fmla="*/ 0 h 1896238"/>
                <a:gd name="connsiteX0" fmla="*/ 0 w 1865201"/>
                <a:gd name="connsiteY0" fmla="*/ 0 h 1896238"/>
                <a:gd name="connsiteX1" fmla="*/ 154887 w 1865201"/>
                <a:gd name="connsiteY1" fmla="*/ 0 h 1896238"/>
                <a:gd name="connsiteX2" fmla="*/ 154887 w 1865201"/>
                <a:gd name="connsiteY2" fmla="*/ 1741255 h 1896238"/>
                <a:gd name="connsiteX3" fmla="*/ 1865201 w 1865201"/>
                <a:gd name="connsiteY3" fmla="*/ 1751887 h 1896238"/>
                <a:gd name="connsiteX4" fmla="*/ 1854569 w 1865201"/>
                <a:gd name="connsiteY4" fmla="*/ 1885606 h 1896238"/>
                <a:gd name="connsiteX5" fmla="*/ 0 w 1865201"/>
                <a:gd name="connsiteY5" fmla="*/ 1896238 h 1896238"/>
                <a:gd name="connsiteX6" fmla="*/ 0 w 1865201"/>
                <a:gd name="connsiteY6" fmla="*/ 0 h 1896238"/>
                <a:gd name="connsiteX0" fmla="*/ 0 w 1854570"/>
                <a:gd name="connsiteY0" fmla="*/ 0 h 1896238"/>
                <a:gd name="connsiteX1" fmla="*/ 154887 w 1854570"/>
                <a:gd name="connsiteY1" fmla="*/ 0 h 1896238"/>
                <a:gd name="connsiteX2" fmla="*/ 154887 w 1854570"/>
                <a:gd name="connsiteY2" fmla="*/ 1741255 h 1896238"/>
                <a:gd name="connsiteX3" fmla="*/ 1854570 w 1854570"/>
                <a:gd name="connsiteY3" fmla="*/ 1719989 h 1896238"/>
                <a:gd name="connsiteX4" fmla="*/ 1854569 w 1854570"/>
                <a:gd name="connsiteY4" fmla="*/ 1885606 h 1896238"/>
                <a:gd name="connsiteX5" fmla="*/ 0 w 1854570"/>
                <a:gd name="connsiteY5" fmla="*/ 1896238 h 1896238"/>
                <a:gd name="connsiteX6" fmla="*/ 0 w 1854570"/>
                <a:gd name="connsiteY6" fmla="*/ 0 h 1896238"/>
                <a:gd name="connsiteX0" fmla="*/ 0 w 1854570"/>
                <a:gd name="connsiteY0" fmla="*/ 0 h 1896238"/>
                <a:gd name="connsiteX1" fmla="*/ 154887 w 1854570"/>
                <a:gd name="connsiteY1" fmla="*/ 0 h 1896238"/>
                <a:gd name="connsiteX2" fmla="*/ 144254 w 1854570"/>
                <a:gd name="connsiteY2" fmla="*/ 1709357 h 1896238"/>
                <a:gd name="connsiteX3" fmla="*/ 1854570 w 1854570"/>
                <a:gd name="connsiteY3" fmla="*/ 1719989 h 1896238"/>
                <a:gd name="connsiteX4" fmla="*/ 1854569 w 1854570"/>
                <a:gd name="connsiteY4" fmla="*/ 1885606 h 1896238"/>
                <a:gd name="connsiteX5" fmla="*/ 0 w 1854570"/>
                <a:gd name="connsiteY5" fmla="*/ 1896238 h 1896238"/>
                <a:gd name="connsiteX6" fmla="*/ 0 w 1854570"/>
                <a:gd name="connsiteY6" fmla="*/ 0 h 189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570" h="1896238">
                  <a:moveTo>
                    <a:pt x="0" y="0"/>
                  </a:moveTo>
                  <a:lnTo>
                    <a:pt x="154887" y="0"/>
                  </a:lnTo>
                  <a:cubicBezTo>
                    <a:pt x="151343" y="569786"/>
                    <a:pt x="147798" y="1139571"/>
                    <a:pt x="144254" y="1709357"/>
                  </a:cubicBezTo>
                  <a:lnTo>
                    <a:pt x="1854570" y="1719989"/>
                  </a:lnTo>
                  <a:cubicBezTo>
                    <a:pt x="1854570" y="1775195"/>
                    <a:pt x="1854569" y="1830400"/>
                    <a:pt x="1854569" y="1885606"/>
                  </a:cubicBezTo>
                  <a:lnTo>
                    <a:pt x="0" y="1896238"/>
                  </a:lnTo>
                  <a:lnTo>
                    <a:pt x="0" y="0"/>
                  </a:lnTo>
                  <a:close/>
                </a:path>
              </a:pathLst>
            </a:cu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15 Triángulo isósceles"/>
            <p:cNvSpPr/>
            <p:nvPr/>
          </p:nvSpPr>
          <p:spPr>
            <a:xfrm>
              <a:off x="7334169" y="1456094"/>
              <a:ext cx="322983" cy="322983"/>
            </a:xfrm>
            <a:prstGeom prst="triangle">
              <a:avLst>
                <a:gd name="adj" fmla="val 10000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16 Forma en L"/>
            <p:cNvSpPr/>
            <p:nvPr/>
          </p:nvSpPr>
          <p:spPr>
            <a:xfrm rot="5400000">
              <a:off x="7931264" y="556117"/>
              <a:ext cx="1782198" cy="2122938"/>
            </a:xfrm>
            <a:custGeom>
              <a:avLst/>
              <a:gdLst>
                <a:gd name="connsiteX0" fmla="*/ 0 w 961432"/>
                <a:gd name="connsiteY0" fmla="*/ 0 h 1599801"/>
                <a:gd name="connsiteX1" fmla="*/ 154887 w 961432"/>
                <a:gd name="connsiteY1" fmla="*/ 0 h 1599801"/>
                <a:gd name="connsiteX2" fmla="*/ 154887 w 961432"/>
                <a:gd name="connsiteY2" fmla="*/ 1444818 h 1599801"/>
                <a:gd name="connsiteX3" fmla="*/ 961432 w 961432"/>
                <a:gd name="connsiteY3" fmla="*/ 1444818 h 1599801"/>
                <a:gd name="connsiteX4" fmla="*/ 961432 w 961432"/>
                <a:gd name="connsiteY4" fmla="*/ 1599801 h 1599801"/>
                <a:gd name="connsiteX5" fmla="*/ 0 w 961432"/>
                <a:gd name="connsiteY5" fmla="*/ 1599801 h 1599801"/>
                <a:gd name="connsiteX6" fmla="*/ 0 w 961432"/>
                <a:gd name="connsiteY6" fmla="*/ 0 h 1599801"/>
                <a:gd name="connsiteX0" fmla="*/ 0 w 1482430"/>
                <a:gd name="connsiteY0" fmla="*/ 0 h 1599801"/>
                <a:gd name="connsiteX1" fmla="*/ 154887 w 1482430"/>
                <a:gd name="connsiteY1" fmla="*/ 0 h 1599801"/>
                <a:gd name="connsiteX2" fmla="*/ 154887 w 1482430"/>
                <a:gd name="connsiteY2" fmla="*/ 1444818 h 1599801"/>
                <a:gd name="connsiteX3" fmla="*/ 1482430 w 1482430"/>
                <a:gd name="connsiteY3" fmla="*/ 1423553 h 1599801"/>
                <a:gd name="connsiteX4" fmla="*/ 961432 w 1482430"/>
                <a:gd name="connsiteY4" fmla="*/ 1599801 h 1599801"/>
                <a:gd name="connsiteX5" fmla="*/ 0 w 1482430"/>
                <a:gd name="connsiteY5" fmla="*/ 1599801 h 1599801"/>
                <a:gd name="connsiteX6" fmla="*/ 0 w 1482430"/>
                <a:gd name="connsiteY6" fmla="*/ 0 h 1599801"/>
                <a:gd name="connsiteX0" fmla="*/ 0 w 1503695"/>
                <a:gd name="connsiteY0" fmla="*/ 0 h 1599801"/>
                <a:gd name="connsiteX1" fmla="*/ 154887 w 1503695"/>
                <a:gd name="connsiteY1" fmla="*/ 0 h 1599801"/>
                <a:gd name="connsiteX2" fmla="*/ 154887 w 1503695"/>
                <a:gd name="connsiteY2" fmla="*/ 1444818 h 1599801"/>
                <a:gd name="connsiteX3" fmla="*/ 1482430 w 1503695"/>
                <a:gd name="connsiteY3" fmla="*/ 1423553 h 1599801"/>
                <a:gd name="connsiteX4" fmla="*/ 1503695 w 1503695"/>
                <a:gd name="connsiteY4" fmla="*/ 1599801 h 1599801"/>
                <a:gd name="connsiteX5" fmla="*/ 0 w 1503695"/>
                <a:gd name="connsiteY5" fmla="*/ 1599801 h 1599801"/>
                <a:gd name="connsiteX6" fmla="*/ 0 w 1503695"/>
                <a:gd name="connsiteY6" fmla="*/ 0 h 1599801"/>
                <a:gd name="connsiteX0" fmla="*/ 0 w 1503695"/>
                <a:gd name="connsiteY0" fmla="*/ 191386 h 1791187"/>
                <a:gd name="connsiteX1" fmla="*/ 165520 w 1503695"/>
                <a:gd name="connsiteY1" fmla="*/ 0 h 1791187"/>
                <a:gd name="connsiteX2" fmla="*/ 154887 w 1503695"/>
                <a:gd name="connsiteY2" fmla="*/ 1636204 h 1791187"/>
                <a:gd name="connsiteX3" fmla="*/ 1482430 w 1503695"/>
                <a:gd name="connsiteY3" fmla="*/ 1614939 h 1791187"/>
                <a:gd name="connsiteX4" fmla="*/ 1503695 w 1503695"/>
                <a:gd name="connsiteY4" fmla="*/ 1791187 h 1791187"/>
                <a:gd name="connsiteX5" fmla="*/ 0 w 1503695"/>
                <a:gd name="connsiteY5" fmla="*/ 1791187 h 1791187"/>
                <a:gd name="connsiteX6" fmla="*/ 0 w 1503695"/>
                <a:gd name="connsiteY6" fmla="*/ 191386 h 1791187"/>
                <a:gd name="connsiteX0" fmla="*/ 0 w 1503695"/>
                <a:gd name="connsiteY0" fmla="*/ 0 h 1791188"/>
                <a:gd name="connsiteX1" fmla="*/ 165520 w 1503695"/>
                <a:gd name="connsiteY1" fmla="*/ 1 h 1791188"/>
                <a:gd name="connsiteX2" fmla="*/ 154887 w 1503695"/>
                <a:gd name="connsiteY2" fmla="*/ 1636205 h 1791188"/>
                <a:gd name="connsiteX3" fmla="*/ 1482430 w 1503695"/>
                <a:gd name="connsiteY3" fmla="*/ 1614940 h 1791188"/>
                <a:gd name="connsiteX4" fmla="*/ 1503695 w 1503695"/>
                <a:gd name="connsiteY4" fmla="*/ 1791188 h 1791188"/>
                <a:gd name="connsiteX5" fmla="*/ 0 w 1503695"/>
                <a:gd name="connsiteY5" fmla="*/ 1791188 h 1791188"/>
                <a:gd name="connsiteX6" fmla="*/ 0 w 1503695"/>
                <a:gd name="connsiteY6" fmla="*/ 0 h 1791188"/>
                <a:gd name="connsiteX0" fmla="*/ 0 w 1524963"/>
                <a:gd name="connsiteY0" fmla="*/ 0 h 1791188"/>
                <a:gd name="connsiteX1" fmla="*/ 165520 w 1524963"/>
                <a:gd name="connsiteY1" fmla="*/ 1 h 1791188"/>
                <a:gd name="connsiteX2" fmla="*/ 154887 w 1524963"/>
                <a:gd name="connsiteY2" fmla="*/ 1636205 h 1791188"/>
                <a:gd name="connsiteX3" fmla="*/ 1524963 w 1524963"/>
                <a:gd name="connsiteY3" fmla="*/ 1625573 h 1791188"/>
                <a:gd name="connsiteX4" fmla="*/ 1503695 w 1524963"/>
                <a:gd name="connsiteY4" fmla="*/ 1791188 h 1791188"/>
                <a:gd name="connsiteX5" fmla="*/ 0 w 1524963"/>
                <a:gd name="connsiteY5" fmla="*/ 1791188 h 1791188"/>
                <a:gd name="connsiteX6" fmla="*/ 0 w 1524963"/>
                <a:gd name="connsiteY6" fmla="*/ 0 h 1791188"/>
                <a:gd name="connsiteX0" fmla="*/ 0 w 1503695"/>
                <a:gd name="connsiteY0" fmla="*/ 0 h 1791188"/>
                <a:gd name="connsiteX1" fmla="*/ 165520 w 1503695"/>
                <a:gd name="connsiteY1" fmla="*/ 1 h 1791188"/>
                <a:gd name="connsiteX2" fmla="*/ 154887 w 1503695"/>
                <a:gd name="connsiteY2" fmla="*/ 1636205 h 1791188"/>
                <a:gd name="connsiteX3" fmla="*/ 1493069 w 1503695"/>
                <a:gd name="connsiteY3" fmla="*/ 1625573 h 1791188"/>
                <a:gd name="connsiteX4" fmla="*/ 1503695 w 1503695"/>
                <a:gd name="connsiteY4" fmla="*/ 1791188 h 1791188"/>
                <a:gd name="connsiteX5" fmla="*/ 0 w 1503695"/>
                <a:gd name="connsiteY5" fmla="*/ 1791188 h 1791188"/>
                <a:gd name="connsiteX6" fmla="*/ 0 w 1503695"/>
                <a:gd name="connsiteY6" fmla="*/ 0 h 1791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695" h="1791188">
                  <a:moveTo>
                    <a:pt x="0" y="0"/>
                  </a:moveTo>
                  <a:lnTo>
                    <a:pt x="165520" y="1"/>
                  </a:lnTo>
                  <a:cubicBezTo>
                    <a:pt x="161976" y="545402"/>
                    <a:pt x="158431" y="1090804"/>
                    <a:pt x="154887" y="1636205"/>
                  </a:cubicBezTo>
                  <a:lnTo>
                    <a:pt x="1493069" y="1625573"/>
                  </a:lnTo>
                  <a:lnTo>
                    <a:pt x="1503695" y="1791188"/>
                  </a:lnTo>
                  <a:lnTo>
                    <a:pt x="0" y="1791188"/>
                  </a:lnTo>
                  <a:lnTo>
                    <a:pt x="0" y="0"/>
                  </a:lnTo>
                  <a:close/>
                </a:path>
              </a:pathLst>
            </a:cu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pic>
        <p:nvPicPr>
          <p:cNvPr id="19" name="18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5006" y="665154"/>
            <a:ext cx="1447819" cy="1199699"/>
          </a:xfrm>
          <a:prstGeom prst="rect">
            <a:avLst/>
          </a:prstGeom>
        </p:spPr>
      </p:pic>
      <p:pic>
        <p:nvPicPr>
          <p:cNvPr id="20" name="19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37169" y="1504546"/>
            <a:ext cx="1256892" cy="1412776"/>
          </a:xfrm>
          <a:prstGeom prst="rect">
            <a:avLst/>
          </a:prstGeom>
          <a:ln>
            <a:noFill/>
          </a:ln>
          <a:effectLst>
            <a:softEdge rad="112500"/>
          </a:effectLst>
        </p:spPr>
      </p:pic>
      <p:pic>
        <p:nvPicPr>
          <p:cNvPr id="21" name="20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8679" y="2159702"/>
            <a:ext cx="1224136" cy="1631039"/>
          </a:xfrm>
          <a:prstGeom prst="rect">
            <a:avLst/>
          </a:prstGeom>
          <a:ln>
            <a:noFill/>
          </a:ln>
          <a:effectLst>
            <a:softEdge rad="112500"/>
          </a:effectLst>
        </p:spPr>
      </p:pic>
    </p:spTree>
    <p:extLst>
      <p:ext uri="{BB962C8B-B14F-4D97-AF65-F5344CB8AC3E}">
        <p14:creationId xmlns:p14="http://schemas.microsoft.com/office/powerpoint/2010/main" val="1142419941"/>
      </p:ext>
    </p:extLst>
  </p:cSld>
  <p:clrMapOvr>
    <a:masterClrMapping/>
  </p:clrMapOvr>
  <mc:AlternateContent xmlns:mc="http://schemas.openxmlformats.org/markup-compatibility/2006" xmlns:p14="http://schemas.microsoft.com/office/powerpoint/2010/main">
    <mc:Choice Requires="p14">
      <p:transition spd="slow" p14:dur="2000" advTm="18000"/>
    </mc:Choice>
    <mc:Fallback xmlns="">
      <p:transition spd="slow" advTm="18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sp>
        <p:nvSpPr>
          <p:cNvPr id="3" name="Rectángulo 6"/>
          <p:cNvSpPr/>
          <p:nvPr/>
        </p:nvSpPr>
        <p:spPr>
          <a:xfrm>
            <a:off x="0" y="44624"/>
            <a:ext cx="6804248" cy="648072"/>
          </a:xfrm>
          <a:prstGeom prst="rect">
            <a:avLst/>
          </a:prstGeom>
          <a:solidFill>
            <a:srgbClr val="B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prstClr val="white"/>
              </a:solidFill>
            </a:endParaRPr>
          </a:p>
        </p:txBody>
      </p:sp>
      <p:sp>
        <p:nvSpPr>
          <p:cNvPr id="5" name="Rectángulo 7"/>
          <p:cNvSpPr/>
          <p:nvPr/>
        </p:nvSpPr>
        <p:spPr>
          <a:xfrm>
            <a:off x="162377" y="156264"/>
            <a:ext cx="6398266" cy="461665"/>
          </a:xfrm>
          <a:prstGeom prst="rect">
            <a:avLst/>
          </a:prstGeom>
        </p:spPr>
        <p:txBody>
          <a:bodyPr wrap="square">
            <a:spAutoFit/>
          </a:bodyPr>
          <a:lstStyle/>
          <a:p>
            <a:r>
              <a:rPr lang="es-CO" sz="2400" b="1" dirty="0">
                <a:solidFill>
                  <a:prstClr val="black"/>
                </a:solidFill>
                <a:latin typeface="Arial" panose="020B0604020202020204" pitchFamily="34" charset="0"/>
                <a:cs typeface="Arial" panose="020B0604020202020204" pitchFamily="34" charset="0"/>
              </a:rPr>
              <a:t>Secretaria de Seguridad Aérea </a:t>
            </a:r>
          </a:p>
        </p:txBody>
      </p:sp>
      <p:grpSp>
        <p:nvGrpSpPr>
          <p:cNvPr id="6" name="5 Grupo"/>
          <p:cNvGrpSpPr/>
          <p:nvPr/>
        </p:nvGrpSpPr>
        <p:grpSpPr>
          <a:xfrm>
            <a:off x="162377" y="1834900"/>
            <a:ext cx="3177235" cy="3095018"/>
            <a:chOff x="1524000" y="2284951"/>
            <a:chExt cx="3177235" cy="3095018"/>
          </a:xfrm>
        </p:grpSpPr>
        <p:sp>
          <p:nvSpPr>
            <p:cNvPr id="7" name="6 Forma libre"/>
            <p:cNvSpPr/>
            <p:nvPr/>
          </p:nvSpPr>
          <p:spPr>
            <a:xfrm>
              <a:off x="2988259" y="3903085"/>
              <a:ext cx="1712976" cy="1476884"/>
            </a:xfrm>
            <a:custGeom>
              <a:avLst/>
              <a:gdLst>
                <a:gd name="connsiteX0" fmla="*/ 0 w 1712976"/>
                <a:gd name="connsiteY0" fmla="*/ 738442 h 1476884"/>
                <a:gd name="connsiteX1" fmla="*/ 369221 w 1712976"/>
                <a:gd name="connsiteY1" fmla="*/ 0 h 1476884"/>
                <a:gd name="connsiteX2" fmla="*/ 1343755 w 1712976"/>
                <a:gd name="connsiteY2" fmla="*/ 0 h 1476884"/>
                <a:gd name="connsiteX3" fmla="*/ 1712976 w 1712976"/>
                <a:gd name="connsiteY3" fmla="*/ 738442 h 1476884"/>
                <a:gd name="connsiteX4" fmla="*/ 1343755 w 1712976"/>
                <a:gd name="connsiteY4" fmla="*/ 1476884 h 1476884"/>
                <a:gd name="connsiteX5" fmla="*/ 369221 w 1712976"/>
                <a:gd name="connsiteY5" fmla="*/ 1476884 h 1476884"/>
                <a:gd name="connsiteX6" fmla="*/ 0 w 1712976"/>
                <a:gd name="connsiteY6" fmla="*/ 738442 h 147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2976" h="1476884">
                  <a:moveTo>
                    <a:pt x="0" y="738442"/>
                  </a:moveTo>
                  <a:lnTo>
                    <a:pt x="369221" y="0"/>
                  </a:lnTo>
                  <a:lnTo>
                    <a:pt x="1343755" y="0"/>
                  </a:lnTo>
                  <a:lnTo>
                    <a:pt x="1712976" y="738442"/>
                  </a:lnTo>
                  <a:lnTo>
                    <a:pt x="1343755" y="1476884"/>
                  </a:lnTo>
                  <a:lnTo>
                    <a:pt x="369221" y="1476884"/>
                  </a:lnTo>
                  <a:lnTo>
                    <a:pt x="0" y="738442"/>
                  </a:lnTo>
                  <a:close/>
                </a:path>
              </a:pathLst>
            </a:custGeom>
            <a:solidFill>
              <a:schemeClr val="tx2">
                <a:lumMod val="20000"/>
                <a:lumOff val="80000"/>
              </a:schemeClr>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5822" tIns="271095" rIns="265822" bIns="271095" numCol="1" spcCol="1270" anchor="ctr" anchorCtr="0">
              <a:noAutofit/>
            </a:bodyPr>
            <a:lstStyle/>
            <a:p>
              <a:pPr algn="ctr" defTabSz="1466850">
                <a:lnSpc>
                  <a:spcPct val="90000"/>
                </a:lnSpc>
                <a:spcBef>
                  <a:spcPct val="0"/>
                </a:spcBef>
                <a:spcAft>
                  <a:spcPct val="35000"/>
                </a:spcAft>
              </a:pPr>
              <a:endParaRPr lang="es-CO" sz="3300">
                <a:solidFill>
                  <a:prstClr val="white"/>
                </a:solidFill>
              </a:endParaRPr>
            </a:p>
          </p:txBody>
        </p:sp>
        <p:sp>
          <p:nvSpPr>
            <p:cNvPr id="9" name="8 Hexágono"/>
            <p:cNvSpPr/>
            <p:nvPr/>
          </p:nvSpPr>
          <p:spPr>
            <a:xfrm>
              <a:off x="1524000" y="3109821"/>
              <a:ext cx="1712976" cy="1476884"/>
            </a:xfrm>
            <a:prstGeom prst="hexagon">
              <a:avLst>
                <a:gd name="adj" fmla="val 25000"/>
                <a:gd name="vf" fmla="val 115470"/>
              </a:avLst>
            </a:prstGeom>
            <a:solidFill>
              <a:schemeClr val="accent1">
                <a:lumMod val="20000"/>
                <a:lumOff val="80000"/>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14 Forma libre"/>
            <p:cNvSpPr/>
            <p:nvPr/>
          </p:nvSpPr>
          <p:spPr>
            <a:xfrm>
              <a:off x="2988259" y="2284951"/>
              <a:ext cx="1712976" cy="1476884"/>
            </a:xfrm>
            <a:custGeom>
              <a:avLst/>
              <a:gdLst>
                <a:gd name="connsiteX0" fmla="*/ 0 w 1712976"/>
                <a:gd name="connsiteY0" fmla="*/ 738442 h 1476884"/>
                <a:gd name="connsiteX1" fmla="*/ 369221 w 1712976"/>
                <a:gd name="connsiteY1" fmla="*/ 0 h 1476884"/>
                <a:gd name="connsiteX2" fmla="*/ 1343755 w 1712976"/>
                <a:gd name="connsiteY2" fmla="*/ 0 h 1476884"/>
                <a:gd name="connsiteX3" fmla="*/ 1712976 w 1712976"/>
                <a:gd name="connsiteY3" fmla="*/ 738442 h 1476884"/>
                <a:gd name="connsiteX4" fmla="*/ 1343755 w 1712976"/>
                <a:gd name="connsiteY4" fmla="*/ 1476884 h 1476884"/>
                <a:gd name="connsiteX5" fmla="*/ 369221 w 1712976"/>
                <a:gd name="connsiteY5" fmla="*/ 1476884 h 1476884"/>
                <a:gd name="connsiteX6" fmla="*/ 0 w 1712976"/>
                <a:gd name="connsiteY6" fmla="*/ 738442 h 147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2976" h="1476884">
                  <a:moveTo>
                    <a:pt x="0" y="738442"/>
                  </a:moveTo>
                  <a:lnTo>
                    <a:pt x="369221" y="0"/>
                  </a:lnTo>
                  <a:lnTo>
                    <a:pt x="1343755" y="0"/>
                  </a:lnTo>
                  <a:lnTo>
                    <a:pt x="1712976" y="738442"/>
                  </a:lnTo>
                  <a:lnTo>
                    <a:pt x="1343755" y="1476884"/>
                  </a:lnTo>
                  <a:lnTo>
                    <a:pt x="369221" y="1476884"/>
                  </a:lnTo>
                  <a:lnTo>
                    <a:pt x="0" y="738442"/>
                  </a:lnTo>
                  <a:close/>
                </a:path>
              </a:pathLst>
            </a:custGeom>
            <a:solidFill>
              <a:schemeClr val="tx2">
                <a:lumMod val="20000"/>
                <a:lumOff val="80000"/>
              </a:schemeClr>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5822" tIns="271095" rIns="265822" bIns="271095" numCol="1" spcCol="1270" anchor="ctr" anchorCtr="0">
              <a:noAutofit/>
            </a:bodyPr>
            <a:lstStyle/>
            <a:p>
              <a:pPr algn="ctr" defTabSz="1466850">
                <a:lnSpc>
                  <a:spcPct val="90000"/>
                </a:lnSpc>
                <a:spcBef>
                  <a:spcPct val="0"/>
                </a:spcBef>
                <a:spcAft>
                  <a:spcPct val="35000"/>
                </a:spcAft>
              </a:pPr>
              <a:endParaRPr lang="es-CO" sz="3300">
                <a:solidFill>
                  <a:prstClr val="white"/>
                </a:solidFill>
              </a:endParaRPr>
            </a:p>
          </p:txBody>
        </p:sp>
      </p:grpSp>
      <p:sp>
        <p:nvSpPr>
          <p:cNvPr id="19" name="18 Forma libre"/>
          <p:cNvSpPr/>
          <p:nvPr/>
        </p:nvSpPr>
        <p:spPr>
          <a:xfrm>
            <a:off x="4652456" y="1482855"/>
            <a:ext cx="2221543" cy="1915357"/>
          </a:xfrm>
          <a:custGeom>
            <a:avLst/>
            <a:gdLst>
              <a:gd name="connsiteX0" fmla="*/ 0 w 1712976"/>
              <a:gd name="connsiteY0" fmla="*/ 738442 h 1476884"/>
              <a:gd name="connsiteX1" fmla="*/ 369221 w 1712976"/>
              <a:gd name="connsiteY1" fmla="*/ 0 h 1476884"/>
              <a:gd name="connsiteX2" fmla="*/ 1343755 w 1712976"/>
              <a:gd name="connsiteY2" fmla="*/ 0 h 1476884"/>
              <a:gd name="connsiteX3" fmla="*/ 1712976 w 1712976"/>
              <a:gd name="connsiteY3" fmla="*/ 738442 h 1476884"/>
              <a:gd name="connsiteX4" fmla="*/ 1343755 w 1712976"/>
              <a:gd name="connsiteY4" fmla="*/ 1476884 h 1476884"/>
              <a:gd name="connsiteX5" fmla="*/ 369221 w 1712976"/>
              <a:gd name="connsiteY5" fmla="*/ 1476884 h 1476884"/>
              <a:gd name="connsiteX6" fmla="*/ 0 w 1712976"/>
              <a:gd name="connsiteY6" fmla="*/ 738442 h 147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2976" h="1476884">
                <a:moveTo>
                  <a:pt x="0" y="738442"/>
                </a:moveTo>
                <a:lnTo>
                  <a:pt x="369221" y="0"/>
                </a:lnTo>
                <a:lnTo>
                  <a:pt x="1343755" y="0"/>
                </a:lnTo>
                <a:lnTo>
                  <a:pt x="1712976" y="738442"/>
                </a:lnTo>
                <a:lnTo>
                  <a:pt x="1343755" y="1476884"/>
                </a:lnTo>
                <a:lnTo>
                  <a:pt x="369221" y="1476884"/>
                </a:lnTo>
                <a:lnTo>
                  <a:pt x="0" y="738442"/>
                </a:lnTo>
                <a:close/>
              </a:path>
            </a:pathLst>
          </a:custGeom>
          <a:solidFill>
            <a:schemeClr val="tx2">
              <a:lumMod val="60000"/>
              <a:lumOff val="40000"/>
            </a:schemeClr>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5822" tIns="271095" rIns="265822" bIns="271095" numCol="1" spcCol="1270" anchor="ctr" anchorCtr="0">
            <a:noAutofit/>
          </a:bodyPr>
          <a:lstStyle/>
          <a:p>
            <a:pPr algn="ctr" defTabSz="1466850">
              <a:lnSpc>
                <a:spcPct val="90000"/>
              </a:lnSpc>
              <a:spcBef>
                <a:spcPct val="0"/>
              </a:spcBef>
              <a:spcAft>
                <a:spcPct val="35000"/>
              </a:spcAft>
            </a:pPr>
            <a:endParaRPr lang="es-CO" sz="3300">
              <a:solidFill>
                <a:prstClr val="white"/>
              </a:solidFill>
            </a:endParaRPr>
          </a:p>
        </p:txBody>
      </p:sp>
      <p:sp>
        <p:nvSpPr>
          <p:cNvPr id="20" name="19 Hexágono"/>
          <p:cNvSpPr/>
          <p:nvPr/>
        </p:nvSpPr>
        <p:spPr>
          <a:xfrm>
            <a:off x="6582190" y="2458262"/>
            <a:ext cx="2180416" cy="1879899"/>
          </a:xfrm>
          <a:prstGeom prst="hexagon">
            <a:avLst>
              <a:gd name="adj" fmla="val 25000"/>
              <a:gd name="vf" fmla="val 115470"/>
            </a:avLst>
          </a:prstGeom>
          <a:solidFill>
            <a:schemeClr val="tx2">
              <a:lumMod val="75000"/>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1" name="20 Rectángulo"/>
          <p:cNvSpPr/>
          <p:nvPr/>
        </p:nvSpPr>
        <p:spPr>
          <a:xfrm>
            <a:off x="334789" y="2854850"/>
            <a:ext cx="1368152" cy="1015663"/>
          </a:xfrm>
          <a:prstGeom prst="rect">
            <a:avLst/>
          </a:prstGeom>
        </p:spPr>
        <p:txBody>
          <a:bodyPr wrap="square">
            <a:spAutoFit/>
          </a:bodyPr>
          <a:lstStyle/>
          <a:p>
            <a:pPr algn="ctr"/>
            <a:r>
              <a:rPr lang="es-CO" sz="1400" dirty="0">
                <a:solidFill>
                  <a:prstClr val="black"/>
                </a:solidFill>
                <a:latin typeface="Arial" pitchFamily="34" charset="0"/>
                <a:cs typeface="Arial" pitchFamily="34" charset="0"/>
              </a:rPr>
              <a:t>Solicitudes de trámites recibidas</a:t>
            </a:r>
            <a:r>
              <a:rPr lang="es-CO" sz="1400" b="1" dirty="0">
                <a:solidFill>
                  <a:prstClr val="black"/>
                </a:solidFill>
                <a:latin typeface="Arial" pitchFamily="34" charset="0"/>
                <a:cs typeface="Arial" pitchFamily="34" charset="0"/>
              </a:rPr>
              <a:t>: </a:t>
            </a:r>
            <a:r>
              <a:rPr lang="es-CO" b="1" dirty="0">
                <a:solidFill>
                  <a:prstClr val="black"/>
                </a:solidFill>
                <a:latin typeface="Arial" pitchFamily="34" charset="0"/>
                <a:cs typeface="Arial" pitchFamily="34" charset="0"/>
              </a:rPr>
              <a:t>12.201</a:t>
            </a:r>
          </a:p>
        </p:txBody>
      </p:sp>
      <p:sp>
        <p:nvSpPr>
          <p:cNvPr id="22" name="21 Rectángulo"/>
          <p:cNvSpPr/>
          <p:nvPr/>
        </p:nvSpPr>
        <p:spPr>
          <a:xfrm>
            <a:off x="1799048" y="2175648"/>
            <a:ext cx="1368152" cy="800219"/>
          </a:xfrm>
          <a:prstGeom prst="rect">
            <a:avLst/>
          </a:prstGeom>
        </p:spPr>
        <p:txBody>
          <a:bodyPr wrap="square">
            <a:spAutoFit/>
          </a:bodyPr>
          <a:lstStyle/>
          <a:p>
            <a:pPr algn="ctr"/>
            <a:r>
              <a:rPr lang="es-CO" sz="1400" dirty="0">
                <a:solidFill>
                  <a:prstClr val="black"/>
                </a:solidFill>
                <a:latin typeface="Arial" pitchFamily="34" charset="0"/>
                <a:cs typeface="Arial" pitchFamily="34" charset="0"/>
              </a:rPr>
              <a:t>Licencias impresas</a:t>
            </a:r>
            <a:r>
              <a:rPr lang="es-CO" sz="1400" b="1" dirty="0">
                <a:solidFill>
                  <a:prstClr val="black"/>
                </a:solidFill>
                <a:latin typeface="Arial" pitchFamily="34" charset="0"/>
                <a:cs typeface="Arial" pitchFamily="34" charset="0"/>
              </a:rPr>
              <a:t>: </a:t>
            </a:r>
            <a:r>
              <a:rPr lang="es-CO" b="1" dirty="0">
                <a:solidFill>
                  <a:prstClr val="black"/>
                </a:solidFill>
                <a:latin typeface="Arial" pitchFamily="34" charset="0"/>
                <a:cs typeface="Arial" pitchFamily="34" charset="0"/>
              </a:rPr>
              <a:t>3.973</a:t>
            </a:r>
          </a:p>
        </p:txBody>
      </p:sp>
      <p:sp>
        <p:nvSpPr>
          <p:cNvPr id="23" name="22 Rectángulo"/>
          <p:cNvSpPr/>
          <p:nvPr/>
        </p:nvSpPr>
        <p:spPr>
          <a:xfrm>
            <a:off x="1811662" y="3822856"/>
            <a:ext cx="1368152" cy="800219"/>
          </a:xfrm>
          <a:prstGeom prst="rect">
            <a:avLst/>
          </a:prstGeom>
        </p:spPr>
        <p:txBody>
          <a:bodyPr wrap="square">
            <a:spAutoFit/>
          </a:bodyPr>
          <a:lstStyle/>
          <a:p>
            <a:pPr algn="ctr"/>
            <a:r>
              <a:rPr lang="es-CO" sz="1400" dirty="0">
                <a:solidFill>
                  <a:prstClr val="black"/>
                </a:solidFill>
                <a:latin typeface="Arial" pitchFamily="34" charset="0"/>
                <a:cs typeface="Arial" pitchFamily="34" charset="0"/>
              </a:rPr>
              <a:t>Exámenes realizados</a:t>
            </a:r>
            <a:r>
              <a:rPr lang="es-CO" sz="1400" b="1" dirty="0">
                <a:solidFill>
                  <a:prstClr val="black"/>
                </a:solidFill>
                <a:latin typeface="Arial" pitchFamily="34" charset="0"/>
                <a:cs typeface="Arial" pitchFamily="34" charset="0"/>
              </a:rPr>
              <a:t>: </a:t>
            </a:r>
            <a:r>
              <a:rPr lang="es-CO" b="1" dirty="0">
                <a:solidFill>
                  <a:prstClr val="black"/>
                </a:solidFill>
                <a:latin typeface="Arial" pitchFamily="34" charset="0"/>
                <a:cs typeface="Arial" pitchFamily="34" charset="0"/>
              </a:rPr>
              <a:t>3.992</a:t>
            </a:r>
          </a:p>
        </p:txBody>
      </p:sp>
      <p:sp>
        <p:nvSpPr>
          <p:cNvPr id="26" name="25 Rectángulo"/>
          <p:cNvSpPr/>
          <p:nvPr/>
        </p:nvSpPr>
        <p:spPr>
          <a:xfrm>
            <a:off x="4944263" y="1591396"/>
            <a:ext cx="1637928" cy="1785104"/>
          </a:xfrm>
          <a:prstGeom prst="rect">
            <a:avLst/>
          </a:prstGeom>
        </p:spPr>
        <p:txBody>
          <a:bodyPr wrap="square">
            <a:spAutoFit/>
          </a:bodyPr>
          <a:lstStyle/>
          <a:p>
            <a:pPr algn="ctr"/>
            <a:r>
              <a:rPr lang="es-CO" sz="1200" dirty="0">
                <a:solidFill>
                  <a:prstClr val="white"/>
                </a:solidFill>
                <a:latin typeface="Arial" pitchFamily="34" charset="0"/>
                <a:cs typeface="Arial" pitchFamily="34" charset="0"/>
              </a:rPr>
              <a:t>Depuración de la base de datos del personal aeronáutico de acuerdo al reporte de la Registraduría Nacional, se cancelaron</a:t>
            </a:r>
            <a:r>
              <a:rPr lang="es-CO" sz="1400" b="1" dirty="0">
                <a:solidFill>
                  <a:prstClr val="white"/>
                </a:solidFill>
                <a:latin typeface="Arial" pitchFamily="34" charset="0"/>
                <a:cs typeface="Arial" pitchFamily="34" charset="0"/>
              </a:rPr>
              <a:t> 3.951 </a:t>
            </a:r>
            <a:r>
              <a:rPr lang="es-CO" sz="1200" dirty="0">
                <a:solidFill>
                  <a:prstClr val="white"/>
                </a:solidFill>
                <a:latin typeface="Arial" pitchFamily="34" charset="0"/>
                <a:cs typeface="Arial" pitchFamily="34" charset="0"/>
              </a:rPr>
              <a:t>licencias del personal fallecido.</a:t>
            </a:r>
          </a:p>
        </p:txBody>
      </p:sp>
      <p:sp>
        <p:nvSpPr>
          <p:cNvPr id="27" name="26 Forma libre"/>
          <p:cNvSpPr/>
          <p:nvPr/>
        </p:nvSpPr>
        <p:spPr>
          <a:xfrm>
            <a:off x="4557487" y="3507392"/>
            <a:ext cx="2435260" cy="2099618"/>
          </a:xfrm>
          <a:custGeom>
            <a:avLst/>
            <a:gdLst>
              <a:gd name="connsiteX0" fmla="*/ 0 w 1712976"/>
              <a:gd name="connsiteY0" fmla="*/ 738442 h 1476884"/>
              <a:gd name="connsiteX1" fmla="*/ 369221 w 1712976"/>
              <a:gd name="connsiteY1" fmla="*/ 0 h 1476884"/>
              <a:gd name="connsiteX2" fmla="*/ 1343755 w 1712976"/>
              <a:gd name="connsiteY2" fmla="*/ 0 h 1476884"/>
              <a:gd name="connsiteX3" fmla="*/ 1712976 w 1712976"/>
              <a:gd name="connsiteY3" fmla="*/ 738442 h 1476884"/>
              <a:gd name="connsiteX4" fmla="*/ 1343755 w 1712976"/>
              <a:gd name="connsiteY4" fmla="*/ 1476884 h 1476884"/>
              <a:gd name="connsiteX5" fmla="*/ 369221 w 1712976"/>
              <a:gd name="connsiteY5" fmla="*/ 1476884 h 1476884"/>
              <a:gd name="connsiteX6" fmla="*/ 0 w 1712976"/>
              <a:gd name="connsiteY6" fmla="*/ 738442 h 147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2976" h="1476884">
                <a:moveTo>
                  <a:pt x="0" y="738442"/>
                </a:moveTo>
                <a:lnTo>
                  <a:pt x="369221" y="0"/>
                </a:lnTo>
                <a:lnTo>
                  <a:pt x="1343755" y="0"/>
                </a:lnTo>
                <a:lnTo>
                  <a:pt x="1712976" y="738442"/>
                </a:lnTo>
                <a:lnTo>
                  <a:pt x="1343755" y="1476884"/>
                </a:lnTo>
                <a:lnTo>
                  <a:pt x="369221" y="1476884"/>
                </a:lnTo>
                <a:lnTo>
                  <a:pt x="0" y="738442"/>
                </a:lnTo>
                <a:close/>
              </a:path>
            </a:pathLst>
          </a:custGeom>
          <a:solidFill>
            <a:schemeClr val="tx2">
              <a:lumMod val="60000"/>
              <a:lumOff val="40000"/>
            </a:schemeClr>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5822" tIns="271095" rIns="265822" bIns="271095" numCol="1" spcCol="1270" anchor="ctr" anchorCtr="0">
            <a:noAutofit/>
          </a:bodyPr>
          <a:lstStyle/>
          <a:p>
            <a:pPr algn="ctr" defTabSz="1466850">
              <a:lnSpc>
                <a:spcPct val="90000"/>
              </a:lnSpc>
              <a:spcBef>
                <a:spcPct val="0"/>
              </a:spcBef>
              <a:spcAft>
                <a:spcPct val="35000"/>
              </a:spcAft>
            </a:pPr>
            <a:endParaRPr lang="es-CO" sz="3300">
              <a:solidFill>
                <a:prstClr val="white"/>
              </a:solidFill>
            </a:endParaRPr>
          </a:p>
        </p:txBody>
      </p:sp>
      <p:sp>
        <p:nvSpPr>
          <p:cNvPr id="28" name="27 Rectángulo"/>
          <p:cNvSpPr/>
          <p:nvPr/>
        </p:nvSpPr>
        <p:spPr>
          <a:xfrm>
            <a:off x="4825334" y="3556927"/>
            <a:ext cx="1899566" cy="1969770"/>
          </a:xfrm>
          <a:prstGeom prst="rect">
            <a:avLst/>
          </a:prstGeom>
        </p:spPr>
        <p:txBody>
          <a:bodyPr wrap="square">
            <a:spAutoFit/>
          </a:bodyPr>
          <a:lstStyle/>
          <a:p>
            <a:pPr algn="ctr"/>
            <a:r>
              <a:rPr lang="es-CO" sz="1200" dirty="0">
                <a:solidFill>
                  <a:prstClr val="white"/>
                </a:solidFill>
                <a:latin typeface="Arial" pitchFamily="34" charset="0"/>
                <a:cs typeface="Arial" pitchFamily="34" charset="0"/>
              </a:rPr>
              <a:t>En los puntos de atención al usuario se realizará la Autenticación Biométrica para verificar la plena identidad del usuario en convenio con la Registraduría Nacional, para lo cual se instalaron </a:t>
            </a:r>
            <a:r>
              <a:rPr lang="es-CO" sz="1400" b="1" dirty="0">
                <a:solidFill>
                  <a:prstClr val="white"/>
                </a:solidFill>
                <a:latin typeface="Arial" pitchFamily="34" charset="0"/>
                <a:cs typeface="Arial" pitchFamily="34" charset="0"/>
              </a:rPr>
              <a:t>cuatro (4) </a:t>
            </a:r>
            <a:r>
              <a:rPr lang="es-CO" sz="1200" dirty="0">
                <a:solidFill>
                  <a:prstClr val="white"/>
                </a:solidFill>
                <a:latin typeface="Arial" pitchFamily="34" charset="0"/>
                <a:cs typeface="Arial" pitchFamily="34" charset="0"/>
              </a:rPr>
              <a:t>captores biométricos. </a:t>
            </a:r>
          </a:p>
        </p:txBody>
      </p:sp>
      <p:sp>
        <p:nvSpPr>
          <p:cNvPr id="30" name="29 Rectángulo"/>
          <p:cNvSpPr/>
          <p:nvPr/>
        </p:nvSpPr>
        <p:spPr>
          <a:xfrm>
            <a:off x="6841558" y="2517457"/>
            <a:ext cx="1642328" cy="1785104"/>
          </a:xfrm>
          <a:prstGeom prst="rect">
            <a:avLst/>
          </a:prstGeom>
        </p:spPr>
        <p:txBody>
          <a:bodyPr wrap="square">
            <a:spAutoFit/>
          </a:bodyPr>
          <a:lstStyle/>
          <a:p>
            <a:pPr algn="ctr"/>
            <a:r>
              <a:rPr lang="es-CO" sz="1200" dirty="0">
                <a:solidFill>
                  <a:prstClr val="white"/>
                </a:solidFill>
                <a:latin typeface="Arial" pitchFamily="34" charset="0"/>
                <a:cs typeface="Arial" pitchFamily="34" charset="0"/>
              </a:rPr>
              <a:t>A partir del mes de noviembre se inactivarán aproximadamente </a:t>
            </a:r>
            <a:r>
              <a:rPr lang="es-CO" sz="1400" b="1" dirty="0">
                <a:solidFill>
                  <a:prstClr val="white"/>
                </a:solidFill>
                <a:latin typeface="Arial" pitchFamily="34" charset="0"/>
                <a:cs typeface="Arial" pitchFamily="34" charset="0"/>
              </a:rPr>
              <a:t>24.000</a:t>
            </a:r>
            <a:r>
              <a:rPr lang="es-CO" sz="1200" dirty="0">
                <a:solidFill>
                  <a:prstClr val="white"/>
                </a:solidFill>
                <a:latin typeface="Arial" pitchFamily="34" charset="0"/>
                <a:cs typeface="Arial" pitchFamily="34" charset="0"/>
              </a:rPr>
              <a:t> licencias que no tengan registro de chequeo y certificado médico vigente.</a:t>
            </a:r>
          </a:p>
        </p:txBody>
      </p:sp>
      <p:pic>
        <p:nvPicPr>
          <p:cNvPr id="31" name="30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5195" y="450708"/>
            <a:ext cx="1940213" cy="1940213"/>
          </a:xfrm>
          <a:prstGeom prst="rect">
            <a:avLst/>
          </a:prstGeom>
        </p:spPr>
      </p:pic>
    </p:spTree>
    <p:extLst>
      <p:ext uri="{BB962C8B-B14F-4D97-AF65-F5344CB8AC3E}">
        <p14:creationId xmlns:p14="http://schemas.microsoft.com/office/powerpoint/2010/main" val="3009927345"/>
      </p:ext>
    </p:extLst>
  </p:cSld>
  <p:clrMapOvr>
    <a:masterClrMapping/>
  </p:clrMapOvr>
  <mc:AlternateContent xmlns:mc="http://schemas.openxmlformats.org/markup-compatibility/2006" xmlns:p14="http://schemas.microsoft.com/office/powerpoint/2010/main">
    <mc:Choice Requires="p14">
      <p:transition spd="slow" p14:dur="2000" advTm="18000"/>
    </mc:Choice>
    <mc:Fallback xmlns="">
      <p:transition spd="slow" advTm="18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pic>
        <p:nvPicPr>
          <p:cNvPr id="45" name="4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7394" y="4175767"/>
            <a:ext cx="1008112" cy="1475286"/>
          </a:xfrm>
          <a:prstGeom prst="rect">
            <a:avLst/>
          </a:prstGeom>
        </p:spPr>
      </p:pic>
      <p:pic>
        <p:nvPicPr>
          <p:cNvPr id="20" name="Imagen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47414"/>
            <a:ext cx="2952328" cy="4803639"/>
          </a:xfrm>
          <a:prstGeom prst="rect">
            <a:avLst/>
          </a:prstGeom>
          <a:effectLst>
            <a:outerShdw blurRad="50800" dist="38100" algn="l" rotWithShape="0">
              <a:prstClr val="black">
                <a:alpha val="40000"/>
              </a:prstClr>
            </a:outerShdw>
          </a:effectLst>
        </p:spPr>
      </p:pic>
      <p:sp>
        <p:nvSpPr>
          <p:cNvPr id="17" name="16 Rectángulo"/>
          <p:cNvSpPr/>
          <p:nvPr/>
        </p:nvSpPr>
        <p:spPr>
          <a:xfrm>
            <a:off x="0" y="188640"/>
            <a:ext cx="3131840" cy="504056"/>
          </a:xfrm>
          <a:prstGeom prst="rect">
            <a:avLst/>
          </a:prstGeom>
          <a:solidFill>
            <a:srgbClr val="FFDC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ysClr val="windowText" lastClr="000000"/>
              </a:solidFill>
              <a:effectLst/>
              <a:uLnTx/>
              <a:uFillTx/>
            </a:endParaRPr>
          </a:p>
        </p:txBody>
      </p:sp>
      <p:sp>
        <p:nvSpPr>
          <p:cNvPr id="18" name="17 CuadroTexto"/>
          <p:cNvSpPr txBox="1"/>
          <p:nvPr/>
        </p:nvSpPr>
        <p:spPr>
          <a:xfrm>
            <a:off x="251520" y="188640"/>
            <a:ext cx="144016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24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JULIO</a:t>
            </a:r>
          </a:p>
        </p:txBody>
      </p:sp>
      <p:sp>
        <p:nvSpPr>
          <p:cNvPr id="32" name="31 Elipse"/>
          <p:cNvSpPr/>
          <p:nvPr/>
        </p:nvSpPr>
        <p:spPr>
          <a:xfrm>
            <a:off x="3107248" y="753290"/>
            <a:ext cx="3429337" cy="3429337"/>
          </a:xfrm>
          <a:prstGeom prst="ellipse">
            <a:avLst/>
          </a:prstGeom>
        </p:spPr>
        <p:style>
          <a:lnRef idx="1">
            <a:schemeClr val="accent6"/>
          </a:lnRef>
          <a:fillRef idx="3">
            <a:schemeClr val="accent6"/>
          </a:fillRef>
          <a:effectRef idx="2">
            <a:schemeClr val="accent6"/>
          </a:effectRef>
          <a:fontRef idx="minor">
            <a:schemeClr val="lt1"/>
          </a:fontRef>
        </p:style>
      </p:sp>
      <p:sp>
        <p:nvSpPr>
          <p:cNvPr id="33" name="32 Elipse"/>
          <p:cNvSpPr/>
          <p:nvPr/>
        </p:nvSpPr>
        <p:spPr>
          <a:xfrm>
            <a:off x="3131840" y="1679382"/>
            <a:ext cx="519610" cy="519610"/>
          </a:xfrm>
          <a:prstGeom prst="ellipse">
            <a:avLst/>
          </a:prstGeom>
          <a:solidFill>
            <a:srgbClr val="FFDCA3"/>
          </a:solidFill>
          <a:ln>
            <a:noFill/>
          </a:ln>
        </p:spPr>
        <p:style>
          <a:lnRef idx="1">
            <a:schemeClr val="accent6"/>
          </a:lnRef>
          <a:fillRef idx="3">
            <a:schemeClr val="accent6"/>
          </a:fillRef>
          <a:effectRef idx="2">
            <a:schemeClr val="accent6"/>
          </a:effectRef>
          <a:fontRef idx="minor">
            <a:schemeClr val="lt1"/>
          </a:fontRef>
        </p:style>
      </p:sp>
      <p:sp>
        <p:nvSpPr>
          <p:cNvPr id="38" name="37 Elipse"/>
          <p:cNvSpPr/>
          <p:nvPr/>
        </p:nvSpPr>
        <p:spPr>
          <a:xfrm>
            <a:off x="6015811" y="778402"/>
            <a:ext cx="2915816" cy="2915816"/>
          </a:xfrm>
          <a:prstGeom prst="ellipse">
            <a:avLst/>
          </a:prstGeom>
          <a:solidFill>
            <a:srgbClr val="F29400"/>
          </a:solidFill>
          <a:ln>
            <a:noFill/>
          </a:ln>
        </p:spPr>
        <p:style>
          <a:lnRef idx="1">
            <a:schemeClr val="accent6"/>
          </a:lnRef>
          <a:fillRef idx="3">
            <a:schemeClr val="accent6"/>
          </a:fillRef>
          <a:effectRef idx="2">
            <a:schemeClr val="accent6"/>
          </a:effectRef>
          <a:fontRef idx="minor">
            <a:schemeClr val="lt1"/>
          </a:fontRef>
        </p:style>
      </p:sp>
      <p:sp>
        <p:nvSpPr>
          <p:cNvPr id="39" name="38 Elipse"/>
          <p:cNvSpPr/>
          <p:nvPr/>
        </p:nvSpPr>
        <p:spPr>
          <a:xfrm>
            <a:off x="8316416" y="947952"/>
            <a:ext cx="524846" cy="524846"/>
          </a:xfrm>
          <a:prstGeom prst="ellipse">
            <a:avLst/>
          </a:prstGeom>
        </p:spPr>
        <p:style>
          <a:lnRef idx="1">
            <a:schemeClr val="accent6"/>
          </a:lnRef>
          <a:fillRef idx="3">
            <a:schemeClr val="accent6"/>
          </a:fillRef>
          <a:effectRef idx="2">
            <a:schemeClr val="accent6"/>
          </a:effectRef>
          <a:fontRef idx="minor">
            <a:schemeClr val="lt1"/>
          </a:fontRef>
        </p:style>
      </p:sp>
      <p:sp>
        <p:nvSpPr>
          <p:cNvPr id="15" name="Rectángulo 14"/>
          <p:cNvSpPr/>
          <p:nvPr/>
        </p:nvSpPr>
        <p:spPr>
          <a:xfrm>
            <a:off x="6411855" y="1176115"/>
            <a:ext cx="2123728" cy="2266005"/>
          </a:xfrm>
          <a:prstGeom prst="rect">
            <a:avLst/>
          </a:prstGeom>
          <a:ln>
            <a:noFill/>
          </a:ln>
        </p:spPr>
        <p:txBody>
          <a:bodyPr wrap="square">
            <a:sp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s-CO" sz="1100" b="0" i="0" u="none" strike="noStrike" kern="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Times New Roman" panose="02020603050405020304" pitchFamily="18" charset="0"/>
              </a:rPr>
              <a:t>Las obras adelantadas por la Aeronáutica Civil se orientaron a cambiar el cableado de la pista, que tenía más de 20 años de servicio, calibrar las luces y definir los puntos críticos susceptibles de fallas. Con estos trabajos se garantiza la seguridad operacional del aeropuerto de este importante destino del Caribe colombiano.</a:t>
            </a:r>
            <a:endParaRPr kumimoji="0" lang="es-CO" sz="11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ángulo 12"/>
          <p:cNvSpPr/>
          <p:nvPr/>
        </p:nvSpPr>
        <p:spPr>
          <a:xfrm>
            <a:off x="3690148" y="1210375"/>
            <a:ext cx="2301621" cy="2628284"/>
          </a:xfrm>
          <a:prstGeom prst="rect">
            <a:avLst/>
          </a:prstGeom>
        </p:spPr>
        <p:txBody>
          <a:bodyPr wrap="square">
            <a:sp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s-CO" sz="1100" b="0" i="0" u="none" strike="noStrike" kern="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Times New Roman" panose="02020603050405020304" pitchFamily="18" charset="0"/>
              </a:rPr>
              <a:t>El 29 de julio, el Director de la Aeronáutica Civil, ante las fallas presentadas en las luces de la pista del Aeropuerto Simón Bolívar de Santa Marta, lideró  los trabajos del personal de telecomunicaciones, soporte técnico y operarios electricistas, para reestablecer el servicio de las luces de borde de pista de la operación nocturna, con el compromiso de seguir trabajando para que la ciudad tenga una mejor operación aérea.</a:t>
            </a:r>
            <a:endParaRPr kumimoji="0" lang="es-CO" sz="11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6" name="45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38747" y="3573016"/>
            <a:ext cx="1700808" cy="1700808"/>
          </a:xfrm>
          <a:prstGeom prst="rect">
            <a:avLst/>
          </a:prstGeom>
        </p:spPr>
      </p:pic>
    </p:spTree>
    <p:extLst>
      <p:ext uri="{BB962C8B-B14F-4D97-AF65-F5344CB8AC3E}">
        <p14:creationId xmlns:p14="http://schemas.microsoft.com/office/powerpoint/2010/main" val="2200807170"/>
      </p:ext>
    </p:extLst>
  </p:cSld>
  <p:clrMapOvr>
    <a:masterClrMapping/>
  </p:clrMapOvr>
  <mc:AlternateContent xmlns:mc="http://schemas.openxmlformats.org/markup-compatibility/2006" xmlns:p14="http://schemas.microsoft.com/office/powerpoint/2010/main">
    <mc:Choice Requires="p14">
      <p:transition spd="slow" p14:dur="2000" advTm="18000"/>
    </mc:Choice>
    <mc:Fallback xmlns="">
      <p:transition spd="slow" advTm="1800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graphicFrame>
        <p:nvGraphicFramePr>
          <p:cNvPr id="5" name="Diagrama 4"/>
          <p:cNvGraphicFramePr/>
          <p:nvPr>
            <p:extLst/>
          </p:nvPr>
        </p:nvGraphicFramePr>
        <p:xfrm>
          <a:off x="755576" y="1052736"/>
          <a:ext cx="7920880" cy="45365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ángulo 6"/>
          <p:cNvSpPr/>
          <p:nvPr/>
        </p:nvSpPr>
        <p:spPr>
          <a:xfrm>
            <a:off x="0" y="44624"/>
            <a:ext cx="6804248" cy="64807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prstClr val="white"/>
              </a:solidFill>
            </a:endParaRPr>
          </a:p>
        </p:txBody>
      </p:sp>
      <p:sp>
        <p:nvSpPr>
          <p:cNvPr id="2" name="Rectángulo 1"/>
          <p:cNvSpPr/>
          <p:nvPr/>
        </p:nvSpPr>
        <p:spPr>
          <a:xfrm>
            <a:off x="-180528" y="174685"/>
            <a:ext cx="6840760" cy="369332"/>
          </a:xfrm>
          <a:prstGeom prst="rect">
            <a:avLst/>
          </a:prstGeom>
        </p:spPr>
        <p:txBody>
          <a:bodyPr wrap="square">
            <a:spAutoFit/>
          </a:bodyPr>
          <a:lstStyle/>
          <a:p>
            <a:pPr lvl="0" algn="ctr" defTabSz="514384">
              <a:defRPr/>
            </a:pPr>
            <a:r>
              <a:rPr lang="es-CO" b="1" kern="0" dirty="0">
                <a:solidFill>
                  <a:sysClr val="windowText" lastClr="000000"/>
                </a:solidFill>
              </a:rPr>
              <a:t>FUNCIONES SECRETARIA DE SISTEMAS OPERACIONALES</a:t>
            </a:r>
            <a:r>
              <a:rPr lang="es-CO" altLang="es-CO" sz="1600" b="1" kern="0" dirty="0">
                <a:solidFill>
                  <a:srgbClr val="002060"/>
                </a:solidFill>
                <a:latin typeface="Arial" panose="020B0604020202020204" pitchFamily="34" charset="0"/>
                <a:ea typeface="MS PGothic" panose="020B0600070205080204" pitchFamily="34" charset="-128"/>
                <a:cs typeface="Arial" panose="020B0604020202020204" pitchFamily="34" charset="0"/>
              </a:rPr>
              <a:t> </a:t>
            </a:r>
            <a:endParaRPr lang="es-ES" altLang="es-CO" sz="1600" b="1" kern="0" dirty="0">
              <a:solidFill>
                <a:srgbClr val="002060"/>
              </a:solidFill>
              <a:latin typeface="Arial" panose="020B0604020202020204" pitchFamily="34" charset="0"/>
              <a:cs typeface="Arial" panose="020B0604020202020204" pitchFamily="34" charset="0"/>
              <a:sym typeface="Helvetica Neue Bold Condensed"/>
            </a:endParaRPr>
          </a:p>
        </p:txBody>
      </p:sp>
    </p:spTree>
    <p:extLst>
      <p:ext uri="{BB962C8B-B14F-4D97-AF65-F5344CB8AC3E}">
        <p14:creationId xmlns:p14="http://schemas.microsoft.com/office/powerpoint/2010/main" val="259712150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sp>
        <p:nvSpPr>
          <p:cNvPr id="6" name="Rectángulo 6"/>
          <p:cNvSpPr/>
          <p:nvPr/>
        </p:nvSpPr>
        <p:spPr>
          <a:xfrm>
            <a:off x="0" y="44624"/>
            <a:ext cx="6804248" cy="64807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prstClr val="white"/>
              </a:solidFill>
            </a:endParaRPr>
          </a:p>
        </p:txBody>
      </p:sp>
      <p:sp>
        <p:nvSpPr>
          <p:cNvPr id="2" name="Rectángulo 1"/>
          <p:cNvSpPr/>
          <p:nvPr/>
        </p:nvSpPr>
        <p:spPr>
          <a:xfrm>
            <a:off x="251520" y="174685"/>
            <a:ext cx="6408712" cy="369332"/>
          </a:xfrm>
          <a:prstGeom prst="rect">
            <a:avLst/>
          </a:prstGeom>
        </p:spPr>
        <p:txBody>
          <a:bodyPr wrap="square">
            <a:spAutoFit/>
          </a:bodyPr>
          <a:lstStyle/>
          <a:p>
            <a:pPr lvl="0">
              <a:defRPr/>
            </a:pPr>
            <a:r>
              <a:rPr lang="es-ES" altLang="es-CO" b="1" kern="0"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INFRAESTRUCTURA AERONÁUTICA</a:t>
            </a:r>
            <a:endParaRPr lang="es-ES" altLang="es-CO" sz="1600" b="1" kern="0" dirty="0">
              <a:solidFill>
                <a:srgbClr val="002060"/>
              </a:solidFill>
              <a:latin typeface="Arial" panose="020B0604020202020204" pitchFamily="34" charset="0"/>
              <a:cs typeface="Arial" panose="020B0604020202020204" pitchFamily="34" charset="0"/>
              <a:sym typeface="Helvetica Neue Bold Condensed"/>
            </a:endParaRPr>
          </a:p>
        </p:txBody>
      </p:sp>
      <p:sp>
        <p:nvSpPr>
          <p:cNvPr id="7" name="AutoShape 6"/>
          <p:cNvSpPr>
            <a:spLocks noChangeArrowheads="1"/>
          </p:cNvSpPr>
          <p:nvPr/>
        </p:nvSpPr>
        <p:spPr bwMode="auto">
          <a:xfrm>
            <a:off x="2391959" y="1686609"/>
            <a:ext cx="4608512" cy="3959324"/>
          </a:xfrm>
          <a:prstGeom prst="flowChartExtra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altLang="es-CO" sz="2400" b="0" i="0" u="none" strike="noStrike" kern="0" cap="none" spc="0" normalizeH="0" baseline="0" noProof="0">
              <a:ln>
                <a:noFill/>
              </a:ln>
              <a:solidFill>
                <a:sysClr val="windowText" lastClr="00000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altLang="es-CO" sz="2400" b="0" i="0" u="none" strike="noStrike" kern="0" cap="none" spc="0" normalizeH="0" baseline="0" noProof="0">
              <a:ln>
                <a:noFill/>
              </a:ln>
              <a:solidFill>
                <a:sysClr val="windowText" lastClr="000000"/>
              </a:solidFill>
              <a:effectLst/>
              <a:uLnTx/>
              <a:uFillTx/>
            </a:endParaRPr>
          </a:p>
        </p:txBody>
      </p:sp>
      <p:graphicFrame>
        <p:nvGraphicFramePr>
          <p:cNvPr id="8" name="Diagrama 7"/>
          <p:cNvGraphicFramePr/>
          <p:nvPr>
            <p:extLst>
              <p:ext uri="{D42A27DB-BD31-4B8C-83A1-F6EECF244321}">
                <p14:modId xmlns:p14="http://schemas.microsoft.com/office/powerpoint/2010/main" val="2845697413"/>
              </p:ext>
            </p:extLst>
          </p:nvPr>
        </p:nvGraphicFramePr>
        <p:xfrm>
          <a:off x="2215556" y="980728"/>
          <a:ext cx="5144688" cy="40910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24"/>
          <p:cNvSpPr>
            <a:spLocks noChangeArrowheads="1"/>
          </p:cNvSpPr>
          <p:nvPr/>
        </p:nvSpPr>
        <p:spPr bwMode="auto">
          <a:xfrm>
            <a:off x="3840614" y="2900945"/>
            <a:ext cx="1595977"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altLang="es-CO" sz="1600" b="1" i="0" u="none" strike="noStrike" kern="0" cap="none" spc="0" normalizeH="0" baseline="0" noProof="0" dirty="0">
                <a:ln>
                  <a:noFill/>
                </a:ln>
                <a:solidFill>
                  <a:srgbClr val="CC0000"/>
                </a:solidFill>
                <a:effectLst>
                  <a:outerShdw blurRad="38100" dist="38100" dir="2700000" algn="tl">
                    <a:srgbClr val="C0C0C0"/>
                  </a:outerShdw>
                </a:effectLst>
                <a:uLnTx/>
                <a:uFillTx/>
              </a:rPr>
              <a:t>PLANEACIÓN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 altLang="es-CO" sz="1600" b="0" i="0" u="none" strike="noStrike" kern="0" cap="none" spc="0" normalizeH="0" baseline="0" noProof="0" dirty="0">
                <a:ln>
                  <a:noFill/>
                </a:ln>
                <a:solidFill>
                  <a:srgbClr val="CC0000"/>
                </a:solidFill>
                <a:effectLst>
                  <a:outerShdw blurRad="38100" dist="38100" dir="2700000" algn="tl">
                    <a:srgbClr val="C0C0C0"/>
                  </a:outerShdw>
                </a:effectLst>
                <a:uLnTx/>
                <a:uFillTx/>
              </a:rPr>
              <a:t>(Plan Nacional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 altLang="es-CO" sz="1600" b="0" i="0" u="none" strike="noStrike" kern="0" cap="none" spc="0" normalizeH="0" baseline="0" noProof="0" dirty="0">
                <a:ln>
                  <a:noFill/>
                </a:ln>
                <a:solidFill>
                  <a:srgbClr val="CC0000"/>
                </a:solidFill>
                <a:effectLst>
                  <a:outerShdw blurRad="38100" dist="38100" dir="2700000" algn="tl">
                    <a:srgbClr val="C0C0C0"/>
                  </a:outerShdw>
                </a:effectLst>
                <a:uLnTx/>
                <a:uFillTx/>
              </a:rPr>
              <a:t>Aeronavegación)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 altLang="es-CO" sz="1600" b="0" i="0" u="none" strike="noStrike" kern="0" cap="none" spc="0" normalizeH="0" baseline="0" noProof="0" dirty="0">
                <a:ln>
                  <a:noFill/>
                </a:ln>
                <a:solidFill>
                  <a:srgbClr val="CC0000"/>
                </a:solidFill>
                <a:effectLst>
                  <a:outerShdw blurRad="38100" dist="38100" dir="2700000" algn="tl">
                    <a:srgbClr val="C0C0C0"/>
                  </a:outerShdw>
                </a:effectLst>
                <a:uLnTx/>
                <a:uFillTx/>
              </a:rPr>
              <a:t>Gestión Ambiental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 altLang="es-CO" sz="1600" b="0" i="0" u="none" strike="noStrike" kern="0" cap="none" spc="0" normalizeH="0" baseline="0" noProof="0" dirty="0">
                <a:ln>
                  <a:noFill/>
                </a:ln>
                <a:solidFill>
                  <a:srgbClr val="CC0000"/>
                </a:solidFill>
                <a:effectLst>
                  <a:outerShdw blurRad="38100" dist="38100" dir="2700000" algn="tl">
                    <a:srgbClr val="C0C0C0"/>
                  </a:outerShdw>
                </a:effectLst>
                <a:uLnTx/>
                <a:uFillTx/>
              </a:rPr>
              <a:t>Gestión Social</a:t>
            </a:r>
          </a:p>
        </p:txBody>
      </p:sp>
    </p:spTree>
    <p:extLst>
      <p:ext uri="{BB962C8B-B14F-4D97-AF65-F5344CB8AC3E}">
        <p14:creationId xmlns:p14="http://schemas.microsoft.com/office/powerpoint/2010/main" val="427521877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476672"/>
            <a:ext cx="8229600" cy="4958011"/>
          </a:xfrm>
        </p:spPr>
        <p:txBody>
          <a:bodyPr/>
          <a:lstStyle/>
          <a:p>
            <a:pPr marL="0" indent="0" algn="ctr">
              <a:buNone/>
            </a:pPr>
            <a:endParaRPr lang="es-CO" dirty="0"/>
          </a:p>
          <a:p>
            <a:pPr marL="0" indent="0" algn="ctr">
              <a:buNone/>
            </a:pPr>
            <a:endParaRPr lang="es-CO" dirty="0"/>
          </a:p>
          <a:p>
            <a:pPr marL="0" indent="0" algn="ctr">
              <a:buNone/>
            </a:pPr>
            <a:endParaRPr lang="es-CO" dirty="0"/>
          </a:p>
        </p:txBody>
      </p:sp>
      <p:pic>
        <p:nvPicPr>
          <p:cNvPr id="5" name="Imagen 4"/>
          <p:cNvPicPr/>
          <p:nvPr/>
        </p:nvPicPr>
        <p:blipFill>
          <a:blip r:embed="rId3">
            <a:extLst>
              <a:ext uri="{28A0092B-C50C-407E-A947-70E740481C1C}">
                <a14:useLocalDpi xmlns:a14="http://schemas.microsoft.com/office/drawing/2010/main" val="0"/>
              </a:ext>
            </a:extLst>
          </a:blip>
          <a:srcRect/>
          <a:stretch>
            <a:fillRect/>
          </a:stretch>
        </p:blipFill>
        <p:spPr bwMode="auto">
          <a:xfrm>
            <a:off x="578568" y="1196752"/>
            <a:ext cx="3402826" cy="3628236"/>
          </a:xfrm>
          <a:prstGeom prst="rect">
            <a:avLst/>
          </a:prstGeom>
          <a:noFill/>
        </p:spPr>
      </p:pic>
      <p:sp>
        <p:nvSpPr>
          <p:cNvPr id="6" name="Rectángulo 5"/>
          <p:cNvSpPr/>
          <p:nvPr/>
        </p:nvSpPr>
        <p:spPr>
          <a:xfrm>
            <a:off x="5228455" y="2444695"/>
            <a:ext cx="3448001" cy="138499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Suministrar, administrar, desarrollar y controlar los servicios, instalaciones y mantenimiento de la infraestructura tecnológica en telecomunicaciones, ayudas a la aeronavegación y meteorología aeronáutica en el territorio nacional e internacional que se encuentre delegado</a:t>
            </a:r>
            <a:endParaRPr kumimoji="0" lang="es-CO"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7" name="Rectángulo 6"/>
          <p:cNvSpPr/>
          <p:nvPr/>
        </p:nvSpPr>
        <p:spPr>
          <a:xfrm>
            <a:off x="5228455" y="557064"/>
            <a:ext cx="3600401"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endParaRPr kumimoji="0" lang="es-CO" sz="2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 name="Rectángulo 7"/>
          <p:cNvSpPr/>
          <p:nvPr/>
        </p:nvSpPr>
        <p:spPr>
          <a:xfrm>
            <a:off x="5292080" y="3861048"/>
            <a:ext cx="3689177" cy="9541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Vigilar y controlar la disponibilidad de los sistemas de telecomunicaciones, ayudas a la navegación aérea y meteorología aeronáutica</a:t>
            </a:r>
            <a:endParaRPr kumimoji="0" lang="es-CO"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2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9" name="Rectángulo 8"/>
          <p:cNvSpPr/>
          <p:nvPr/>
        </p:nvSpPr>
        <p:spPr>
          <a:xfrm>
            <a:off x="5228455" y="1076543"/>
            <a:ext cx="3448001" cy="1200329"/>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MX"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Implementar programas y proyectos de modernización, utilización de satélites, actualización, investigación y desarrollo tecnológico de las telecomunicaciones, ayudas a la aeronavegación y meteorología aeronáutica, así como su infraestructura física. </a:t>
            </a:r>
            <a:endParaRPr kumimoji="0" lang="es-CO"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 name="Elipse 9"/>
          <p:cNvSpPr/>
          <p:nvPr/>
        </p:nvSpPr>
        <p:spPr>
          <a:xfrm>
            <a:off x="4078323" y="1284588"/>
            <a:ext cx="1008042" cy="1023440"/>
          </a:xfrm>
          <a:prstGeom prst="ellipse">
            <a:avLst/>
          </a:prstGeom>
          <a:blipFill rotWithShape="1">
            <a:blip r:embed="rId4"/>
            <a:stretch>
              <a:fillRect/>
            </a:stretch>
          </a:blipFill>
          <a:ln>
            <a:noFill/>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3" name="Elipse 12"/>
          <p:cNvSpPr/>
          <p:nvPr/>
        </p:nvSpPr>
        <p:spPr>
          <a:xfrm>
            <a:off x="4090949" y="2461316"/>
            <a:ext cx="1062674" cy="958412"/>
          </a:xfrm>
          <a:prstGeom prst="ellipse">
            <a:avLst/>
          </a:prstGeom>
          <a:blipFill rotWithShape="1">
            <a:blip r:embed="rId5"/>
            <a:stretch>
              <a:fillRect/>
            </a:stretch>
          </a:blipFill>
        </p:spPr>
        <p:style>
          <a:lnRef idx="0">
            <a:schemeClr val="lt1">
              <a:hueOff val="0"/>
              <a:satOff val="0"/>
              <a:lumOff val="0"/>
              <a:alphaOff val="0"/>
            </a:schemeClr>
          </a:lnRef>
          <a:fillRef idx="1">
            <a:scrgbClr r="0" g="0" b="0"/>
          </a:fillRef>
          <a:effectRef idx="2">
            <a:schemeClr val="accent2">
              <a:tint val="50000"/>
              <a:hueOff val="1685679"/>
              <a:satOff val="-2314"/>
              <a:lumOff val="3726"/>
              <a:alphaOff val="0"/>
            </a:schemeClr>
          </a:effectRef>
          <a:fontRef idx="minor">
            <a:schemeClr val="lt1">
              <a:hueOff val="0"/>
              <a:satOff val="0"/>
              <a:lumOff val="0"/>
              <a:alphaOff val="0"/>
            </a:schemeClr>
          </a:fontRef>
        </p:style>
      </p:sp>
      <p:sp>
        <p:nvSpPr>
          <p:cNvPr id="15" name="Elipse 14"/>
          <p:cNvSpPr/>
          <p:nvPr/>
        </p:nvSpPr>
        <p:spPr>
          <a:xfrm>
            <a:off x="4105400" y="3573016"/>
            <a:ext cx="1062674" cy="1062674"/>
          </a:xfrm>
          <a:prstGeom prst="ellipse">
            <a:avLst/>
          </a:prstGeom>
          <a:blipFill rotWithShape="1">
            <a:blip r:embed="rId6"/>
            <a:stretch>
              <a:fillRect/>
            </a:stretch>
          </a:blipFill>
        </p:spPr>
        <p:style>
          <a:lnRef idx="0">
            <a:schemeClr val="lt1">
              <a:hueOff val="0"/>
              <a:satOff val="0"/>
              <a:lumOff val="0"/>
              <a:alphaOff val="0"/>
            </a:schemeClr>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sp>
      <p:sp>
        <p:nvSpPr>
          <p:cNvPr id="12" name="Rectángulo 11"/>
          <p:cNvSpPr/>
          <p:nvPr/>
        </p:nvSpPr>
        <p:spPr>
          <a:xfrm>
            <a:off x="0" y="104264"/>
            <a:ext cx="6804248" cy="62068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514384"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FUNCIONES DIRECCION TELECOMUNICACIONES</a:t>
            </a:r>
            <a:endParaRPr kumimoji="0" lang="es-ES" altLang="es-CO" sz="16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Bold Condensed"/>
            </a:endParaRPr>
          </a:p>
        </p:txBody>
      </p:sp>
    </p:spTree>
    <p:extLst>
      <p:ext uri="{BB962C8B-B14F-4D97-AF65-F5344CB8AC3E}">
        <p14:creationId xmlns:p14="http://schemas.microsoft.com/office/powerpoint/2010/main" val="1102546056"/>
      </p:ext>
    </p:extLst>
  </p:cSld>
  <p:clrMapOvr>
    <a:masterClrMapping/>
  </p:clrMapOvr>
  <mc:AlternateContent xmlns:mc="http://schemas.openxmlformats.org/markup-compatibility/2006" xmlns:p14="http://schemas.microsoft.com/office/powerpoint/2010/main">
    <mc:Choice Requires="p14">
      <p:transition spd="slow" p14:dur="2000" advTm="19000"/>
    </mc:Choice>
    <mc:Fallback xmlns="">
      <p:transition spd="slow" advTm="19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622748" y="888520"/>
            <a:ext cx="1969179" cy="2316681"/>
          </a:xfrm>
          <a:prstGeom prst="rect">
            <a:avLst/>
          </a:prstGeom>
          <a:ln>
            <a:noFill/>
          </a:ln>
          <a:effectLst>
            <a:outerShdw blurRad="292100" dist="139700" dir="2700000" algn="tl" rotWithShape="0">
              <a:srgbClr val="333333">
                <a:alpha val="65000"/>
              </a:srgbClr>
            </a:outerShdw>
          </a:effectLst>
        </p:spPr>
      </p:pic>
      <p:pic>
        <p:nvPicPr>
          <p:cNvPr id="6" name="Imagen 5"/>
          <p:cNvPicPr>
            <a:picLocks noChangeAspect="1"/>
          </p:cNvPicPr>
          <p:nvPr/>
        </p:nvPicPr>
        <p:blipFill>
          <a:blip r:embed="rId4"/>
          <a:stretch>
            <a:fillRect/>
          </a:stretch>
        </p:blipFill>
        <p:spPr>
          <a:xfrm>
            <a:off x="491672" y="3371408"/>
            <a:ext cx="2231329" cy="2194750"/>
          </a:xfrm>
          <a:prstGeom prst="rect">
            <a:avLst/>
          </a:prstGeom>
          <a:ln>
            <a:noFill/>
          </a:ln>
          <a:effectLst>
            <a:outerShdw blurRad="292100" dist="139700" dir="2700000" algn="tl" rotWithShape="0">
              <a:srgbClr val="333333">
                <a:alpha val="65000"/>
              </a:srgbClr>
            </a:outerShdw>
          </a:effectLst>
        </p:spPr>
      </p:pic>
      <p:pic>
        <p:nvPicPr>
          <p:cNvPr id="3" name="Marcador de contenido 2"/>
          <p:cNvPicPr>
            <a:picLocks noGrp="1" noChangeAspect="1"/>
          </p:cNvPicPr>
          <p:nvPr>
            <p:ph idx="1"/>
          </p:nvPr>
        </p:nvPicPr>
        <p:blipFill>
          <a:blip r:embed="rId5"/>
          <a:stretch>
            <a:fillRect/>
          </a:stretch>
        </p:blipFill>
        <p:spPr>
          <a:xfrm>
            <a:off x="3131841" y="908720"/>
            <a:ext cx="5760640" cy="46574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Rectángulo 7"/>
          <p:cNvSpPr/>
          <p:nvPr/>
        </p:nvSpPr>
        <p:spPr>
          <a:xfrm>
            <a:off x="0" y="121985"/>
            <a:ext cx="7884368" cy="62068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514384" eaLnBrk="1" fontAlgn="auto" latinLnBrk="0" hangingPunct="1">
              <a:lnSpc>
                <a:spcPct val="100000"/>
              </a:lnSpc>
              <a:spcBef>
                <a:spcPts val="0"/>
              </a:spcBef>
              <a:spcAft>
                <a:spcPts val="0"/>
              </a:spcAft>
              <a:buClrTx/>
              <a:buSzTx/>
              <a:buFontTx/>
              <a:buNone/>
              <a:tabLst/>
              <a:defRPr/>
            </a:pPr>
            <a:r>
              <a:rPr kumimoji="0" lang="es-MX" sz="16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s-MX" sz="20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SERVICIOS DE </a:t>
            </a:r>
            <a:r>
              <a:rPr kumimoji="0" lang="es-MX" sz="2000" b="1" i="0" u="none" strike="noStrike" kern="0"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CNS</a:t>
            </a:r>
            <a:r>
              <a:rPr kumimoji="0" lang="es-MX" sz="20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(Comunicaciones, Navegación ,Vigilancia)</a:t>
            </a:r>
            <a:endParaRPr kumimoji="0" lang="es-ES" altLang="es-CO" sz="20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Helvetica Neue Bold Condensed"/>
            </a:endParaRPr>
          </a:p>
        </p:txBody>
      </p:sp>
    </p:spTree>
    <p:extLst>
      <p:ext uri="{BB962C8B-B14F-4D97-AF65-F5344CB8AC3E}">
        <p14:creationId xmlns:p14="http://schemas.microsoft.com/office/powerpoint/2010/main" val="217137268"/>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sp>
        <p:nvSpPr>
          <p:cNvPr id="8" name="Rectángulo 7"/>
          <p:cNvSpPr/>
          <p:nvPr/>
        </p:nvSpPr>
        <p:spPr>
          <a:xfrm>
            <a:off x="0" y="97200"/>
            <a:ext cx="7812360" cy="5760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84" eaLnBrk="1" fontAlgn="auto" latinLnBrk="0" hangingPunct="1">
              <a:lnSpc>
                <a:spcPct val="100000"/>
              </a:lnSpc>
              <a:spcBef>
                <a:spcPts val="0"/>
              </a:spcBef>
              <a:spcAft>
                <a:spcPts val="0"/>
              </a:spcAft>
              <a:buClrTx/>
              <a:buSzTx/>
              <a:buFontTx/>
              <a:buNone/>
              <a:tabLst/>
              <a:defRPr/>
            </a:pPr>
            <a:endParaRPr kumimoji="0" lang="es-ES" altLang="es-CO" sz="16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Helvetica Neue Bold Condensed"/>
            </a:endParaRPr>
          </a:p>
        </p:txBody>
      </p:sp>
      <p:graphicFrame>
        <p:nvGraphicFramePr>
          <p:cNvPr id="7" name="Marcador de contenido 8"/>
          <p:cNvGraphicFramePr>
            <a:graphicFrameLocks noGrp="1"/>
          </p:cNvGraphicFramePr>
          <p:nvPr>
            <p:ph sz="half" idx="1"/>
            <p:extLst>
              <p:ext uri="{D42A27DB-BD31-4B8C-83A1-F6EECF244321}">
                <p14:modId xmlns:p14="http://schemas.microsoft.com/office/powerpoint/2010/main" val="1712373793"/>
              </p:ext>
            </p:extLst>
          </p:nvPr>
        </p:nvGraphicFramePr>
        <p:xfrm>
          <a:off x="499502" y="904260"/>
          <a:ext cx="3528392" cy="1551512"/>
        </p:xfrm>
        <a:graphic>
          <a:graphicData uri="http://schemas.openxmlformats.org/drawingml/2006/table">
            <a:tbl>
              <a:tblPr/>
              <a:tblGrid>
                <a:gridCol w="2053502">
                  <a:extLst>
                    <a:ext uri="{9D8B030D-6E8A-4147-A177-3AD203B41FA5}">
                      <a16:colId xmlns:a16="http://schemas.microsoft.com/office/drawing/2014/main" val="20000"/>
                    </a:ext>
                  </a:extLst>
                </a:gridCol>
                <a:gridCol w="1474890">
                  <a:extLst>
                    <a:ext uri="{9D8B030D-6E8A-4147-A177-3AD203B41FA5}">
                      <a16:colId xmlns:a16="http://schemas.microsoft.com/office/drawing/2014/main" val="20001"/>
                    </a:ext>
                  </a:extLst>
                </a:gridCol>
              </a:tblGrid>
              <a:tr h="329425">
                <a:tc>
                  <a:txBody>
                    <a:bodyPr/>
                    <a:lstStyle/>
                    <a:p>
                      <a:pPr algn="ctr" fontAlgn="ctr"/>
                      <a:r>
                        <a:rPr lang="es-CO" sz="1100" b="1" i="0" u="none" strike="noStrike" dirty="0">
                          <a:solidFill>
                            <a:srgbClr val="000000"/>
                          </a:solidFill>
                          <a:effectLst/>
                          <a:latin typeface="Arial" panose="020B0604020202020204" pitchFamily="34" charset="0"/>
                          <a:cs typeface="Arial" panose="020B0604020202020204" pitchFamily="34" charset="0"/>
                        </a:rPr>
                        <a:t>DESCRIPCION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s-CO" sz="1100" b="1" i="0" u="none" strike="noStrike" dirty="0">
                          <a:solidFill>
                            <a:srgbClr val="000000"/>
                          </a:solidFill>
                          <a:effectLst/>
                          <a:latin typeface="Arial" panose="020B0604020202020204" pitchFamily="34" charset="0"/>
                          <a:cs typeface="Arial" panose="020B0604020202020204" pitchFamily="34" charset="0"/>
                        </a:rPr>
                        <a:t>VALOR TOTAL PROYECTO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557102">
                <a:tc>
                  <a:txBody>
                    <a:bodyPr/>
                    <a:lstStyle/>
                    <a:p>
                      <a:pPr algn="l" fontAlgn="b"/>
                      <a:r>
                        <a:rPr lang="es-CO" sz="1400" b="0" i="0" u="none" strike="noStrike" dirty="0">
                          <a:solidFill>
                            <a:srgbClr val="000000"/>
                          </a:solidFill>
                          <a:effectLst/>
                          <a:latin typeface="Arial" panose="020B0604020202020204" pitchFamily="34" charset="0"/>
                          <a:cs typeface="Arial" panose="020B0604020202020204" pitchFamily="34" charset="0"/>
                        </a:rPr>
                        <a:t>Equipamiento CGAC y nueva torre de control           (VF 2016)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400" b="0" i="0" u="none" strike="noStrike" dirty="0">
                          <a:solidFill>
                            <a:srgbClr val="000000"/>
                          </a:solidFill>
                          <a:effectLst/>
                          <a:latin typeface="Arial" panose="020B0604020202020204" pitchFamily="34" charset="0"/>
                          <a:cs typeface="Arial" panose="020B0604020202020204" pitchFamily="34" charset="0"/>
                        </a:rPr>
                        <a:t>                   59,329,173,200.00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57102">
                <a:tc>
                  <a:txBody>
                    <a:bodyPr/>
                    <a:lstStyle/>
                    <a:p>
                      <a:pPr algn="l" fontAlgn="b"/>
                      <a:r>
                        <a:rPr lang="es-CO" sz="1400" b="0" i="0" u="none" strike="noStrike" dirty="0">
                          <a:solidFill>
                            <a:srgbClr val="000000"/>
                          </a:solidFill>
                          <a:effectLst/>
                          <a:latin typeface="Arial" panose="020B0604020202020204" pitchFamily="34" charset="0"/>
                          <a:cs typeface="Arial" panose="020B0604020202020204" pitchFamily="34" charset="0"/>
                        </a:rPr>
                        <a:t>Sala técnica (VF 2016)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400" b="0" i="0" u="none" strike="noStrike" dirty="0">
                          <a:solidFill>
                            <a:srgbClr val="000000"/>
                          </a:solidFill>
                          <a:effectLst/>
                          <a:latin typeface="Arial" panose="020B0604020202020204" pitchFamily="34" charset="0"/>
                          <a:cs typeface="Arial" panose="020B0604020202020204" pitchFamily="34" charset="0"/>
                        </a:rPr>
                        <a:t>15,017,235,880.00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11" name="Imagen 10"/>
          <p:cNvPicPr>
            <a:picLocks noChangeAspect="1"/>
          </p:cNvPicPr>
          <p:nvPr/>
        </p:nvPicPr>
        <p:blipFill>
          <a:blip r:embed="rId3"/>
          <a:stretch>
            <a:fillRect/>
          </a:stretch>
        </p:blipFill>
        <p:spPr>
          <a:xfrm>
            <a:off x="2447764" y="2673931"/>
            <a:ext cx="1728192" cy="16043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Imagen 11"/>
          <p:cNvPicPr>
            <a:picLocks noChangeAspect="1"/>
          </p:cNvPicPr>
          <p:nvPr/>
        </p:nvPicPr>
        <p:blipFill>
          <a:blip r:embed="rId4"/>
          <a:stretch>
            <a:fillRect/>
          </a:stretch>
        </p:blipFill>
        <p:spPr>
          <a:xfrm>
            <a:off x="480077" y="2595328"/>
            <a:ext cx="1884407" cy="1761508"/>
          </a:xfrm>
          <a:prstGeom prst="rect">
            <a:avLst/>
          </a:prstGeom>
        </p:spPr>
      </p:pic>
      <p:pic>
        <p:nvPicPr>
          <p:cNvPr id="13" name="Imagen 12"/>
          <p:cNvPicPr>
            <a:picLocks noChangeAspect="1"/>
          </p:cNvPicPr>
          <p:nvPr/>
        </p:nvPicPr>
        <p:blipFill>
          <a:blip r:embed="rId5"/>
          <a:stretch>
            <a:fillRect/>
          </a:stretch>
        </p:blipFill>
        <p:spPr>
          <a:xfrm>
            <a:off x="1391283" y="4496391"/>
            <a:ext cx="2344306" cy="11522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Marcador de contenido 4"/>
          <p:cNvPicPr>
            <a:picLocks noChangeAspect="1"/>
          </p:cNvPicPr>
          <p:nvPr/>
        </p:nvPicPr>
        <p:blipFill>
          <a:blip r:embed="rId6"/>
          <a:stretch>
            <a:fillRect/>
          </a:stretch>
        </p:blipFill>
        <p:spPr>
          <a:xfrm>
            <a:off x="4788024" y="904260"/>
            <a:ext cx="3456384" cy="17816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Imagen 14"/>
          <p:cNvPicPr>
            <a:picLocks noChangeAspect="1"/>
          </p:cNvPicPr>
          <p:nvPr/>
        </p:nvPicPr>
        <p:blipFill>
          <a:blip r:embed="rId7"/>
          <a:stretch>
            <a:fillRect/>
          </a:stretch>
        </p:blipFill>
        <p:spPr>
          <a:xfrm>
            <a:off x="4788024" y="2960746"/>
            <a:ext cx="3595562" cy="28664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ángulo 1"/>
          <p:cNvSpPr/>
          <p:nvPr/>
        </p:nvSpPr>
        <p:spPr>
          <a:xfrm>
            <a:off x="107504" y="213119"/>
            <a:ext cx="3628085" cy="369332"/>
          </a:xfrm>
          <a:prstGeom prst="rect">
            <a:avLst/>
          </a:prstGeom>
        </p:spPr>
        <p:txBody>
          <a:bodyPr wrap="square">
            <a:spAutoFit/>
          </a:bodyPr>
          <a:lstStyle/>
          <a:p>
            <a:pPr lvl="0" defTabSz="514384">
              <a:defRPr/>
            </a:pPr>
            <a:r>
              <a:rPr lang="es-MX" b="1" kern="0" dirty="0">
                <a:solidFill>
                  <a:sysClr val="windowText" lastClr="000000"/>
                </a:solidFill>
                <a:latin typeface="Arial" panose="020B0604020202020204" pitchFamily="34" charset="0"/>
                <a:cs typeface="Arial" panose="020B0604020202020204" pitchFamily="34" charset="0"/>
              </a:rPr>
              <a:t> </a:t>
            </a:r>
            <a:r>
              <a:rPr lang="es-CO" b="1" kern="0" dirty="0">
                <a:latin typeface="Arial" panose="020B0604020202020204" pitchFamily="34" charset="0"/>
                <a:cs typeface="Arial" panose="020B0604020202020204" pitchFamily="34" charset="0"/>
              </a:rPr>
              <a:t>SISTEMAS </a:t>
            </a:r>
            <a:r>
              <a:rPr lang="es-CO" b="1" kern="0" dirty="0" err="1">
                <a:latin typeface="Arial" panose="020B0604020202020204" pitchFamily="34" charset="0"/>
                <a:cs typeface="Arial" panose="020B0604020202020204" pitchFamily="34" charset="0"/>
              </a:rPr>
              <a:t>CNS</a:t>
            </a:r>
            <a:endParaRPr lang="es-ES" altLang="es-CO" b="1" kern="0" dirty="0">
              <a:latin typeface="Arial" panose="020B0604020202020204" pitchFamily="34" charset="0"/>
              <a:cs typeface="Arial" panose="020B0604020202020204" pitchFamily="34" charset="0"/>
              <a:sym typeface="Helvetica Neue Bold Condensed"/>
            </a:endParaRPr>
          </a:p>
        </p:txBody>
      </p:sp>
    </p:spTree>
    <p:extLst>
      <p:ext uri="{BB962C8B-B14F-4D97-AF65-F5344CB8AC3E}">
        <p14:creationId xmlns:p14="http://schemas.microsoft.com/office/powerpoint/2010/main" val="2786337963"/>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nvPr>
        </p:nvGraphicFramePr>
        <p:xfrm>
          <a:off x="179512" y="1196753"/>
          <a:ext cx="3744416" cy="3887300"/>
        </p:xfrm>
        <a:graphic>
          <a:graphicData uri="http://schemas.openxmlformats.org/drawingml/2006/table">
            <a:tbl>
              <a:tblPr/>
              <a:tblGrid>
                <a:gridCol w="2179226">
                  <a:extLst>
                    <a:ext uri="{9D8B030D-6E8A-4147-A177-3AD203B41FA5}">
                      <a16:colId xmlns:a16="http://schemas.microsoft.com/office/drawing/2014/main" val="20000"/>
                    </a:ext>
                  </a:extLst>
                </a:gridCol>
                <a:gridCol w="1565190">
                  <a:extLst>
                    <a:ext uri="{9D8B030D-6E8A-4147-A177-3AD203B41FA5}">
                      <a16:colId xmlns:a16="http://schemas.microsoft.com/office/drawing/2014/main" val="20001"/>
                    </a:ext>
                  </a:extLst>
                </a:gridCol>
              </a:tblGrid>
              <a:tr h="282529">
                <a:tc>
                  <a:txBody>
                    <a:bodyPr/>
                    <a:lstStyle/>
                    <a:p>
                      <a:pPr algn="ctr" fontAlgn="b"/>
                      <a:r>
                        <a:rPr lang="es-CO" sz="1600" dirty="0"/>
                        <a:t>COMUNICACIONES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s-CO" sz="1600" dirty="0"/>
                        <a:t>VALOR TOTAL PROYECTO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1373654">
                <a:tc>
                  <a:txBody>
                    <a:bodyPr/>
                    <a:lstStyle/>
                    <a:p>
                      <a:pPr algn="l" fontAlgn="b"/>
                      <a:r>
                        <a:rPr lang="es-CO" sz="1400" b="0" i="0" u="none" strike="noStrike" dirty="0">
                          <a:solidFill>
                            <a:srgbClr val="000000"/>
                          </a:solidFill>
                          <a:effectLst/>
                          <a:latin typeface="Calibri" panose="020F0502020204030204" pitchFamily="34" charset="0"/>
                        </a:rPr>
                        <a:t>Adquisición, instalación red de comunicaciones satelital en 39 estaciones, incluyendo dos estaciones de control en Bogotá y una secundaria en Barranquilla (VF 2016)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dirty="0">
                          <a:solidFill>
                            <a:srgbClr val="000000"/>
                          </a:solidFill>
                          <a:effectLst/>
                          <a:latin typeface="Calibri" panose="020F0502020204030204" pitchFamily="34" charset="0"/>
                        </a:rPr>
                        <a:t>                   12,506,763,786.00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53476">
                <a:tc>
                  <a:txBody>
                    <a:bodyPr/>
                    <a:lstStyle/>
                    <a:p>
                      <a:pPr algn="l" fontAlgn="b"/>
                      <a:r>
                        <a:rPr lang="es-CO" sz="1400" b="0" i="0" u="none" strike="noStrike" dirty="0">
                          <a:solidFill>
                            <a:srgbClr val="000000"/>
                          </a:solidFill>
                          <a:effectLst/>
                          <a:latin typeface="Calibri" panose="020F0502020204030204" pitchFamily="34" charset="0"/>
                        </a:rPr>
                        <a:t>Adquisición, instalación equipos para ampliar los sistemas VHF ER (alcance extendido) y VHF para torres (transceptores) VF 2016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dirty="0">
                          <a:solidFill>
                            <a:srgbClr val="000000"/>
                          </a:solidFill>
                          <a:effectLst/>
                          <a:latin typeface="Calibri" panose="020F0502020204030204" pitchFamily="34" charset="0"/>
                        </a:rPr>
                        <a:t>                   39,507,456,364.00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47586">
                <a:tc>
                  <a:txBody>
                    <a:bodyPr/>
                    <a:lstStyle/>
                    <a:p>
                      <a:pPr algn="l" fontAlgn="b"/>
                      <a:r>
                        <a:rPr lang="es-CO" sz="1400" b="0" i="0" u="none" strike="noStrike" dirty="0">
                          <a:solidFill>
                            <a:srgbClr val="000000"/>
                          </a:solidFill>
                          <a:effectLst/>
                          <a:latin typeface="Calibri" panose="020F0502020204030204" pitchFamily="34" charset="0"/>
                        </a:rPr>
                        <a:t>Adquisición de equipos para comunicaciones de voz y datos a nivel nacional VCCS (VF 2016)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dirty="0">
                          <a:solidFill>
                            <a:srgbClr val="000000"/>
                          </a:solidFill>
                          <a:effectLst/>
                          <a:latin typeface="Calibri" panose="020F0502020204030204" pitchFamily="34" charset="0"/>
                        </a:rPr>
                        <a:t>                   10,037,672,908.00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9" name="Imagen 8"/>
          <p:cNvPicPr>
            <a:picLocks noChangeAspect="1"/>
          </p:cNvPicPr>
          <p:nvPr/>
        </p:nvPicPr>
        <p:blipFill>
          <a:blip r:embed="rId3"/>
          <a:stretch>
            <a:fillRect/>
          </a:stretch>
        </p:blipFill>
        <p:spPr>
          <a:xfrm>
            <a:off x="4211960" y="3178475"/>
            <a:ext cx="2190344" cy="23108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Imagen 9"/>
          <p:cNvPicPr>
            <a:picLocks noChangeAspect="1"/>
          </p:cNvPicPr>
          <p:nvPr/>
        </p:nvPicPr>
        <p:blipFill>
          <a:blip r:embed="rId4"/>
          <a:stretch>
            <a:fillRect/>
          </a:stretch>
        </p:blipFill>
        <p:spPr>
          <a:xfrm>
            <a:off x="6516216" y="3175803"/>
            <a:ext cx="2376264" cy="23108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0" name="Picture 2" descr="Resultado de imagen para imagen de redes de comunicaciones aeronautic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0012" y="980728"/>
            <a:ext cx="3672408" cy="20237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Rectángulo 7"/>
          <p:cNvSpPr/>
          <p:nvPr/>
        </p:nvSpPr>
        <p:spPr>
          <a:xfrm>
            <a:off x="0" y="198424"/>
            <a:ext cx="6804248" cy="5760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84"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dirty="0">
                <a:ln>
                  <a:noFill/>
                </a:ln>
                <a:solidFill>
                  <a:sysClr val="windowText" lastClr="000000"/>
                </a:solidFill>
                <a:effectLst/>
                <a:uLnTx/>
                <a:uFillTx/>
              </a:rPr>
              <a:t> </a:t>
            </a:r>
            <a:endParaRPr kumimoji="0" lang="es-ES" altLang="es-CO" sz="24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Helvetica Neue Bold Condensed"/>
            </a:endParaRPr>
          </a:p>
        </p:txBody>
      </p:sp>
      <p:sp>
        <p:nvSpPr>
          <p:cNvPr id="3" name="Rectángulo 2"/>
          <p:cNvSpPr/>
          <p:nvPr/>
        </p:nvSpPr>
        <p:spPr>
          <a:xfrm>
            <a:off x="179512" y="301790"/>
            <a:ext cx="4262705" cy="369332"/>
          </a:xfrm>
          <a:prstGeom prst="rect">
            <a:avLst/>
          </a:prstGeom>
        </p:spPr>
        <p:txBody>
          <a:bodyPr wrap="none">
            <a:spAutoFit/>
          </a:bodyPr>
          <a:lstStyle/>
          <a:p>
            <a:r>
              <a:rPr lang="es-CO" b="1" kern="0" dirty="0">
                <a:latin typeface="Arial" panose="020B0604020202020204" pitchFamily="34" charset="0"/>
                <a:cs typeface="Arial" panose="020B0604020202020204" pitchFamily="34" charset="0"/>
              </a:rPr>
              <a:t>COMUNICACIONES AERONÁUTICAS</a:t>
            </a:r>
            <a:endParaRPr lang="es-CO" dirty="0"/>
          </a:p>
        </p:txBody>
      </p:sp>
    </p:spTree>
    <p:extLst>
      <p:ext uri="{BB962C8B-B14F-4D97-AF65-F5344CB8AC3E}">
        <p14:creationId xmlns:p14="http://schemas.microsoft.com/office/powerpoint/2010/main" val="699818324"/>
      </p:ext>
    </p:extLst>
  </p:cSld>
  <p:clrMapOvr>
    <a:masterClrMapping/>
  </p:clrMapOvr>
  <mc:AlternateContent xmlns:mc="http://schemas.openxmlformats.org/markup-compatibility/2006" xmlns:p14="http://schemas.microsoft.com/office/powerpoint/2010/main">
    <mc:Choice Requires="p14">
      <p:transition spd="slow" p14:dur="2000" advTm="18000"/>
    </mc:Choice>
    <mc:Fallback xmlns="">
      <p:transition spd="slow" advTm="1800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1676932977"/>
              </p:ext>
            </p:extLst>
          </p:nvPr>
        </p:nvGraphicFramePr>
        <p:xfrm>
          <a:off x="429473" y="869913"/>
          <a:ext cx="3528392" cy="2320286"/>
        </p:xfrm>
        <a:graphic>
          <a:graphicData uri="http://schemas.openxmlformats.org/drawingml/2006/table">
            <a:tbl>
              <a:tblPr/>
              <a:tblGrid>
                <a:gridCol w="2016224">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382870">
                <a:tc>
                  <a:txBody>
                    <a:bodyPr/>
                    <a:lstStyle/>
                    <a:p>
                      <a:pPr algn="l" fontAlgn="b"/>
                      <a:r>
                        <a:rPr lang="es-CO" sz="1400" b="1" i="0" u="none" strike="noStrike" dirty="0">
                          <a:solidFill>
                            <a:srgbClr val="000000"/>
                          </a:solidFill>
                          <a:effectLst/>
                          <a:latin typeface="Calibri" panose="020F0502020204030204" pitchFamily="34" charset="0"/>
                        </a:rPr>
                        <a:t>SISTEMAS AYUDAS A LA NAVEGACION AEREA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s-CO" sz="1400" b="1" i="0" u="none" strike="noStrike" dirty="0">
                          <a:solidFill>
                            <a:srgbClr val="000000"/>
                          </a:solidFill>
                          <a:effectLst/>
                          <a:latin typeface="Calibri" panose="020F0502020204030204" pitchFamily="34" charset="0"/>
                        </a:rPr>
                        <a:t>VALOR TOTAL PROYECTO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760126">
                <a:tc>
                  <a:txBody>
                    <a:bodyPr/>
                    <a:lstStyle/>
                    <a:p>
                      <a:pPr algn="just" fontAlgn="b"/>
                      <a:r>
                        <a:rPr lang="es-CO" sz="1200" b="0" i="0" u="none" strike="noStrike" dirty="0">
                          <a:solidFill>
                            <a:srgbClr val="000000"/>
                          </a:solidFill>
                          <a:effectLst/>
                          <a:latin typeface="Calibri" panose="020F0502020204030204" pitchFamily="34" charset="0"/>
                        </a:rPr>
                        <a:t>Adquisición, instalación y puesta en funcionamiento de GLIDE SLOPE/ILS Aeropuerto de Pasto (VF 2017).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200" b="0" i="0" u="none" strike="noStrike" dirty="0">
                          <a:solidFill>
                            <a:srgbClr val="000000"/>
                          </a:solidFill>
                          <a:effectLst/>
                          <a:latin typeface="Calibri" panose="020F0502020204030204" pitchFamily="34" charset="0"/>
                        </a:rPr>
                        <a:t>                     </a:t>
                      </a:r>
                      <a:r>
                        <a:rPr lang="es-CO" sz="1200" b="0" i="0" u="none" strike="noStrike" dirty="0">
                          <a:solidFill>
                            <a:srgbClr val="000000"/>
                          </a:solidFill>
                          <a:effectLst/>
                          <a:latin typeface="Arial" panose="020B0604020202020204" pitchFamily="34" charset="0"/>
                          <a:cs typeface="Arial" panose="020B0604020202020204" pitchFamily="34" charset="0"/>
                        </a:rPr>
                        <a:t>4,127,983,530,00</a:t>
                      </a:r>
                      <a:r>
                        <a:rPr lang="es-CO" sz="12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82870">
                <a:tc>
                  <a:txBody>
                    <a:bodyPr/>
                    <a:lstStyle/>
                    <a:p>
                      <a:pPr algn="just" fontAlgn="b"/>
                      <a:r>
                        <a:rPr lang="es-CO" sz="1200" b="0" i="0" u="none" strike="noStrike" dirty="0">
                          <a:solidFill>
                            <a:srgbClr val="000000"/>
                          </a:solidFill>
                          <a:effectLst/>
                          <a:latin typeface="Calibri" panose="020F0502020204030204" pitchFamily="34" charset="0"/>
                        </a:rPr>
                        <a:t>DVOR/DME Aeropuerto Puerto Inírida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200" b="0" i="0" u="none" strike="noStrike" dirty="0">
                          <a:solidFill>
                            <a:srgbClr val="000000"/>
                          </a:solidFill>
                          <a:effectLst/>
                          <a:latin typeface="Calibri" panose="020F0502020204030204" pitchFamily="34" charset="0"/>
                        </a:rPr>
                        <a:t>                     3,100,000,000.00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34374">
                <a:tc>
                  <a:txBody>
                    <a:bodyPr/>
                    <a:lstStyle/>
                    <a:p>
                      <a:pPr algn="just" fontAlgn="b"/>
                      <a:r>
                        <a:rPr lang="es-CO" sz="1200" b="0" i="0" u="none" strike="noStrike" dirty="0">
                          <a:solidFill>
                            <a:srgbClr val="000000"/>
                          </a:solidFill>
                          <a:effectLst/>
                          <a:latin typeface="Calibri" panose="020F0502020204030204" pitchFamily="34" charset="0"/>
                        </a:rPr>
                        <a:t>Adquisición, instalación y puesta en funcionamiento de ILS AEROPUERTO DE Barranquilla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200" b="0" i="0" u="none" strike="noStrike" dirty="0">
                          <a:solidFill>
                            <a:srgbClr val="000000"/>
                          </a:solidFill>
                          <a:effectLst/>
                          <a:latin typeface="Calibri" panose="020F0502020204030204" pitchFamily="34" charset="0"/>
                        </a:rPr>
                        <a:t>                     3,362,000,000.00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8" name="AutoShape 6" descr="Resultado de imagen para imagenes de un il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pic>
        <p:nvPicPr>
          <p:cNvPr id="1032" name="Picture 8" descr="http://www.cafeinaexpress.com/wp-content/uploads/2016/10/ils-17-metalico-santiago-porta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764704"/>
            <a:ext cx="2952328" cy="25307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4"/>
          <a:stretch>
            <a:fillRect/>
          </a:stretch>
        </p:blipFill>
        <p:spPr>
          <a:xfrm>
            <a:off x="5076056" y="3861048"/>
            <a:ext cx="2664295" cy="18722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Rectángulo 8"/>
          <p:cNvSpPr/>
          <p:nvPr/>
        </p:nvSpPr>
        <p:spPr>
          <a:xfrm>
            <a:off x="-13712" y="121622"/>
            <a:ext cx="7221022" cy="57196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514384"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endParaRPr kumimoji="0" lang="es-ES" altLang="es-CO" sz="14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Helvetica Neue Bold Condensed"/>
            </a:endParaRPr>
          </a:p>
        </p:txBody>
      </p:sp>
      <p:sp>
        <p:nvSpPr>
          <p:cNvPr id="13" name="Rectángulo 12"/>
          <p:cNvSpPr/>
          <p:nvPr/>
        </p:nvSpPr>
        <p:spPr>
          <a:xfrm>
            <a:off x="429472" y="3246505"/>
            <a:ext cx="3602383" cy="46805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84"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dirty="0">
                <a:ln>
                  <a:noFill/>
                </a:ln>
                <a:solidFill>
                  <a:sysClr val="windowText" lastClr="000000"/>
                </a:solidFill>
                <a:effectLst/>
                <a:uLnTx/>
                <a:uFillTx/>
              </a:rPr>
              <a:t> </a:t>
            </a:r>
            <a:r>
              <a:rPr kumimoji="0" lang="es-MX" sz="12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SISTEMAS DE VIGILANCIA</a:t>
            </a:r>
            <a:endParaRPr kumimoji="0" lang="es-ES" altLang="es-CO" sz="24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Helvetica Neue Bold Condensed"/>
            </a:endParaRPr>
          </a:p>
        </p:txBody>
      </p:sp>
      <p:graphicFrame>
        <p:nvGraphicFramePr>
          <p:cNvPr id="3" name="Tabla 2"/>
          <p:cNvGraphicFramePr>
            <a:graphicFrameLocks noGrp="1"/>
          </p:cNvGraphicFramePr>
          <p:nvPr>
            <p:extLst>
              <p:ext uri="{D42A27DB-BD31-4B8C-83A1-F6EECF244321}">
                <p14:modId xmlns:p14="http://schemas.microsoft.com/office/powerpoint/2010/main" val="2118821658"/>
              </p:ext>
            </p:extLst>
          </p:nvPr>
        </p:nvGraphicFramePr>
        <p:xfrm>
          <a:off x="415382" y="3805674"/>
          <a:ext cx="3616473" cy="1819275"/>
        </p:xfrm>
        <a:graphic>
          <a:graphicData uri="http://schemas.openxmlformats.org/drawingml/2006/table">
            <a:tbl>
              <a:tblPr/>
              <a:tblGrid>
                <a:gridCol w="2261440">
                  <a:extLst>
                    <a:ext uri="{9D8B030D-6E8A-4147-A177-3AD203B41FA5}">
                      <a16:colId xmlns:a16="http://schemas.microsoft.com/office/drawing/2014/main" val="20000"/>
                    </a:ext>
                  </a:extLst>
                </a:gridCol>
                <a:gridCol w="1355033">
                  <a:extLst>
                    <a:ext uri="{9D8B030D-6E8A-4147-A177-3AD203B41FA5}">
                      <a16:colId xmlns:a16="http://schemas.microsoft.com/office/drawing/2014/main" val="20001"/>
                    </a:ext>
                  </a:extLst>
                </a:gridCol>
              </a:tblGrid>
              <a:tr h="381000">
                <a:tc>
                  <a:txBody>
                    <a:bodyPr/>
                    <a:lstStyle/>
                    <a:p>
                      <a:pPr algn="ctr" fontAlgn="ctr"/>
                      <a:r>
                        <a:rPr lang="es-CO" sz="1200" b="1" i="0" u="none" strike="noStrike" dirty="0">
                          <a:solidFill>
                            <a:srgbClr val="000000"/>
                          </a:solidFill>
                          <a:effectLst/>
                          <a:latin typeface="Arial" panose="020B0604020202020204" pitchFamily="34" charset="0"/>
                          <a:cs typeface="Arial" panose="020B0604020202020204" pitchFamily="34" charset="0"/>
                        </a:rPr>
                        <a:t>VIGILANCIA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1200" b="1" i="0" u="none" strike="noStrike">
                          <a:solidFill>
                            <a:srgbClr val="000000"/>
                          </a:solidFill>
                          <a:effectLst/>
                          <a:latin typeface="Arial" panose="020B0604020202020204" pitchFamily="34" charset="0"/>
                          <a:cs typeface="Arial" panose="020B0604020202020204" pitchFamily="34" charset="0"/>
                        </a:rPr>
                        <a:t>VALOR TOTAL PROYECTO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876300">
                <a:tc>
                  <a:txBody>
                    <a:bodyPr/>
                    <a:lstStyle/>
                    <a:p>
                      <a:pPr algn="l" fontAlgn="ctr"/>
                      <a:r>
                        <a:rPr lang="es-CO" sz="1200" b="0" i="0" u="none" strike="noStrike" dirty="0">
                          <a:solidFill>
                            <a:srgbClr val="000000"/>
                          </a:solidFill>
                          <a:effectLst/>
                          <a:latin typeface="Arial" panose="020B0604020202020204" pitchFamily="34" charset="0"/>
                          <a:cs typeface="Arial" panose="020B0604020202020204" pitchFamily="34" charset="0"/>
                        </a:rPr>
                        <a:t>Adquisición, instalación sistemas de MLAT para las aproximaciones a los aeropuertos de Cúcuta y Medellín  (VF 2016)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200" b="0" i="0" u="none" strike="noStrike" dirty="0">
                          <a:solidFill>
                            <a:srgbClr val="000000"/>
                          </a:solidFill>
                          <a:effectLst/>
                          <a:latin typeface="Arial" panose="020B0604020202020204" pitchFamily="34" charset="0"/>
                          <a:cs typeface="Arial" panose="020B0604020202020204" pitchFamily="34" charset="0"/>
                        </a:rPr>
                        <a:t>5,496,240,000.00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23875">
                <a:tc>
                  <a:txBody>
                    <a:bodyPr/>
                    <a:lstStyle/>
                    <a:p>
                      <a:pPr algn="l" fontAlgn="ctr"/>
                      <a:r>
                        <a:rPr lang="es-CO" sz="1200" b="0" i="0" u="none" strike="noStrike" dirty="0">
                          <a:solidFill>
                            <a:srgbClr val="000000"/>
                          </a:solidFill>
                          <a:effectLst/>
                          <a:latin typeface="Arial" panose="020B0604020202020204" pitchFamily="34" charset="0"/>
                          <a:cs typeface="Arial" panose="020B0604020202020204" pitchFamily="34" charset="0"/>
                        </a:rPr>
                        <a:t>Actualización cabeza radar </a:t>
                      </a:r>
                      <a:r>
                        <a:rPr lang="es-CO" sz="1200" b="0" i="0" u="none" strike="noStrike" dirty="0" err="1">
                          <a:solidFill>
                            <a:srgbClr val="000000"/>
                          </a:solidFill>
                          <a:effectLst/>
                          <a:latin typeface="Arial" panose="020B0604020202020204" pitchFamily="34" charset="0"/>
                          <a:cs typeface="Arial" panose="020B0604020202020204" pitchFamily="34" charset="0"/>
                        </a:rPr>
                        <a:t>Carimagua</a:t>
                      </a:r>
                      <a:r>
                        <a:rPr lang="es-CO" sz="1200" b="0" i="0" u="none" strike="noStrike" dirty="0">
                          <a:solidFill>
                            <a:srgbClr val="000000"/>
                          </a:solidFill>
                          <a:effectLst/>
                          <a:latin typeface="Arial" panose="020B0604020202020204" pitchFamily="34" charset="0"/>
                          <a:cs typeface="Arial" panose="020B0604020202020204" pitchFamily="34" charset="0"/>
                        </a:rPr>
                        <a:t> (VF 2017)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200" b="0" i="0" u="none" strike="noStrike" dirty="0">
                          <a:solidFill>
                            <a:srgbClr val="000000"/>
                          </a:solidFill>
                          <a:effectLst/>
                          <a:latin typeface="Arial" panose="020B0604020202020204" pitchFamily="34" charset="0"/>
                          <a:cs typeface="Arial" panose="020B0604020202020204" pitchFamily="34" charset="0"/>
                        </a:rPr>
                        <a:t>19,042,000,000.00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4" name="Rectángulo 3"/>
          <p:cNvSpPr/>
          <p:nvPr/>
        </p:nvSpPr>
        <p:spPr>
          <a:xfrm>
            <a:off x="137160" y="260648"/>
            <a:ext cx="5947008" cy="369332"/>
          </a:xfrm>
          <a:prstGeom prst="rect">
            <a:avLst/>
          </a:prstGeom>
        </p:spPr>
        <p:txBody>
          <a:bodyPr wrap="square">
            <a:spAutoFit/>
          </a:bodyPr>
          <a:lstStyle/>
          <a:p>
            <a:r>
              <a:rPr lang="es-CO" b="1" kern="0" dirty="0">
                <a:latin typeface="Arial" panose="020B0604020202020204" pitchFamily="34" charset="0"/>
                <a:cs typeface="Arial" panose="020B0604020202020204" pitchFamily="34" charset="0"/>
              </a:rPr>
              <a:t>SISTEMAS AYUDAS A LA NAVEGACIÓN AÉREA</a:t>
            </a:r>
            <a:endParaRPr lang="es-CO" dirty="0"/>
          </a:p>
        </p:txBody>
      </p:sp>
    </p:spTree>
    <p:extLst>
      <p:ext uri="{BB962C8B-B14F-4D97-AF65-F5344CB8AC3E}">
        <p14:creationId xmlns:p14="http://schemas.microsoft.com/office/powerpoint/2010/main" val="422083411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sp>
        <p:nvSpPr>
          <p:cNvPr id="8" name="AutoShape 6" descr="Resultado de imagen para imagenes de un il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graphicFrame>
        <p:nvGraphicFramePr>
          <p:cNvPr id="11" name="Tabla 10"/>
          <p:cNvGraphicFramePr>
            <a:graphicFrameLocks noGrp="1"/>
          </p:cNvGraphicFramePr>
          <p:nvPr>
            <p:extLst>
              <p:ext uri="{D42A27DB-BD31-4B8C-83A1-F6EECF244321}">
                <p14:modId xmlns:p14="http://schemas.microsoft.com/office/powerpoint/2010/main" val="319827060"/>
              </p:ext>
            </p:extLst>
          </p:nvPr>
        </p:nvGraphicFramePr>
        <p:xfrm>
          <a:off x="631476" y="1042968"/>
          <a:ext cx="3949700" cy="3133725"/>
        </p:xfrm>
        <a:graphic>
          <a:graphicData uri="http://schemas.openxmlformats.org/drawingml/2006/table">
            <a:tbl>
              <a:tblPr/>
              <a:tblGrid>
                <a:gridCol w="2298700">
                  <a:extLst>
                    <a:ext uri="{9D8B030D-6E8A-4147-A177-3AD203B41FA5}">
                      <a16:colId xmlns:a16="http://schemas.microsoft.com/office/drawing/2014/main" val="20000"/>
                    </a:ext>
                  </a:extLst>
                </a:gridCol>
                <a:gridCol w="1651000">
                  <a:extLst>
                    <a:ext uri="{9D8B030D-6E8A-4147-A177-3AD203B41FA5}">
                      <a16:colId xmlns:a16="http://schemas.microsoft.com/office/drawing/2014/main" val="20001"/>
                    </a:ext>
                  </a:extLst>
                </a:gridCol>
              </a:tblGrid>
              <a:tr h="381000">
                <a:tc>
                  <a:txBody>
                    <a:bodyPr/>
                    <a:lstStyle/>
                    <a:p>
                      <a:pPr algn="ctr" fontAlgn="b"/>
                      <a:r>
                        <a:rPr lang="es-CO" sz="1100" b="1" i="0" u="none" strike="noStrike" dirty="0">
                          <a:solidFill>
                            <a:srgbClr val="000000"/>
                          </a:solidFill>
                          <a:effectLst/>
                          <a:latin typeface="Arial" panose="020B0604020202020204" pitchFamily="34" charset="0"/>
                          <a:cs typeface="Arial" panose="020B0604020202020204" pitchFamily="34" charset="0"/>
                        </a:rPr>
                        <a:t>ENERGIA Y SISTEMAS ELECTROMECANICOS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1100" b="1" i="0" u="none" strike="noStrike" dirty="0">
                          <a:solidFill>
                            <a:srgbClr val="000000"/>
                          </a:solidFill>
                          <a:effectLst/>
                          <a:latin typeface="Arial" panose="020B0604020202020204" pitchFamily="34" charset="0"/>
                          <a:cs typeface="Arial" panose="020B0604020202020204" pitchFamily="34" charset="0"/>
                        </a:rPr>
                        <a:t>VALOR TOTAL </a:t>
                      </a:r>
                    </a:p>
                    <a:p>
                      <a:pPr algn="ctr" fontAlgn="ctr"/>
                      <a:r>
                        <a:rPr lang="es-CO" sz="1100" b="1" i="0" u="none" strike="noStrike" dirty="0">
                          <a:solidFill>
                            <a:srgbClr val="000000"/>
                          </a:solidFill>
                          <a:effectLst/>
                          <a:latin typeface="Arial" panose="020B0604020202020204" pitchFamily="34" charset="0"/>
                          <a:cs typeface="Arial" panose="020B0604020202020204" pitchFamily="34" charset="0"/>
                        </a:rPr>
                        <a:t>PROYECTO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762000">
                <a:tc>
                  <a:txBody>
                    <a:bodyPr/>
                    <a:lstStyle/>
                    <a:p>
                      <a:pPr algn="l" fontAlgn="b"/>
                      <a:r>
                        <a:rPr lang="es-CO" sz="1100" b="0" i="0" u="none" strike="noStrike" dirty="0">
                          <a:solidFill>
                            <a:srgbClr val="000000"/>
                          </a:solidFill>
                          <a:effectLst/>
                          <a:latin typeface="Arial" panose="020B0604020202020204" pitchFamily="34" charset="0"/>
                          <a:cs typeface="Arial" panose="020B0604020202020204" pitchFamily="34" charset="0"/>
                        </a:rPr>
                        <a:t>Adquisición, instalación, calibración, pruebas y puesta en funcionamiento de sistemas UPS, cargadores de batería y rectificadores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Arial" panose="020B0604020202020204" pitchFamily="34" charset="0"/>
                          <a:cs typeface="Arial" panose="020B0604020202020204" pitchFamily="34" charset="0"/>
                        </a:rPr>
                        <a:t>                        968,000,000.00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71500">
                <a:tc>
                  <a:txBody>
                    <a:bodyPr/>
                    <a:lstStyle/>
                    <a:p>
                      <a:pPr algn="l" fontAlgn="b"/>
                      <a:r>
                        <a:rPr lang="es-CO" sz="1100" b="0" i="0" u="none" strike="noStrike" dirty="0">
                          <a:solidFill>
                            <a:srgbClr val="000000"/>
                          </a:solidFill>
                          <a:effectLst/>
                          <a:latin typeface="Arial" panose="020B0604020202020204" pitchFamily="34" charset="0"/>
                          <a:cs typeface="Arial" panose="020B0604020202020204" pitchFamily="34" charset="0"/>
                        </a:rPr>
                        <a:t>Grupos electrógenos para estaciones </a:t>
                      </a:r>
                      <a:r>
                        <a:rPr lang="es-CO" sz="1100" b="0" i="0" u="none" strike="noStrike" dirty="0" err="1">
                          <a:solidFill>
                            <a:srgbClr val="000000"/>
                          </a:solidFill>
                          <a:effectLst/>
                          <a:latin typeface="Arial" panose="020B0604020202020204" pitchFamily="34" charset="0"/>
                          <a:cs typeface="Arial" panose="020B0604020202020204" pitchFamily="34" charset="0"/>
                        </a:rPr>
                        <a:t>Tubara</a:t>
                      </a:r>
                      <a:r>
                        <a:rPr lang="es-CO" sz="1100" b="0" i="0" u="none" strike="noStrike" dirty="0">
                          <a:solidFill>
                            <a:srgbClr val="000000"/>
                          </a:solidFill>
                          <a:effectLst/>
                          <a:latin typeface="Arial" panose="020B0604020202020204" pitchFamily="34" charset="0"/>
                          <a:cs typeface="Arial" panose="020B0604020202020204" pitchFamily="34" charset="0"/>
                        </a:rPr>
                        <a:t> ; Cerro Maco y aeropuerto de Arauca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Arial" panose="020B0604020202020204" pitchFamily="34" charset="0"/>
                          <a:cs typeface="Arial" panose="020B0604020202020204" pitchFamily="34" charset="0"/>
                        </a:rPr>
                        <a:t>                           500,000,000.00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71500">
                <a:tc>
                  <a:txBody>
                    <a:bodyPr/>
                    <a:lstStyle/>
                    <a:p>
                      <a:pPr algn="l" fontAlgn="b"/>
                      <a:r>
                        <a:rPr lang="es-CO" sz="1100" b="0" i="0" u="none" strike="noStrike" dirty="0">
                          <a:solidFill>
                            <a:srgbClr val="000000"/>
                          </a:solidFill>
                          <a:effectLst/>
                          <a:latin typeface="Arial" panose="020B0604020202020204" pitchFamily="34" charset="0"/>
                          <a:cs typeface="Arial" panose="020B0604020202020204" pitchFamily="34" charset="0"/>
                        </a:rPr>
                        <a:t>Subestaciones eléctricas para aeropuertos de Barranquilla y San Andres (VF 2017)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Arial" panose="020B0604020202020204" pitchFamily="34" charset="0"/>
                          <a:cs typeface="Arial" panose="020B0604020202020204" pitchFamily="34" charset="0"/>
                        </a:rPr>
                        <a:t>4,605,000,000.00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62000">
                <a:tc>
                  <a:txBody>
                    <a:bodyPr/>
                    <a:lstStyle/>
                    <a:p>
                      <a:pPr algn="l" fontAlgn="b"/>
                      <a:r>
                        <a:rPr lang="es-CO" sz="1100" b="0" i="0" u="none" strike="noStrike" dirty="0">
                          <a:solidFill>
                            <a:srgbClr val="000000"/>
                          </a:solidFill>
                          <a:effectLst/>
                          <a:latin typeface="Arial" panose="020B0604020202020204" pitchFamily="34" charset="0"/>
                          <a:cs typeface="Arial" panose="020B0604020202020204" pitchFamily="34" charset="0"/>
                        </a:rPr>
                        <a:t>Adquisición, instalación , automatización y puesta en funcionamiento de sistemas de control y monitoreo  de iluminación </a:t>
                      </a:r>
                      <a:r>
                        <a:rPr lang="es-CO" sz="1100" b="0" i="0" u="none" strike="noStrike" dirty="0" err="1">
                          <a:solidFill>
                            <a:srgbClr val="000000"/>
                          </a:solidFill>
                          <a:effectLst/>
                          <a:latin typeface="Arial" panose="020B0604020202020204" pitchFamily="34" charset="0"/>
                          <a:cs typeface="Arial" panose="020B0604020202020204" pitchFamily="34" charset="0"/>
                        </a:rPr>
                        <a:t>Cat</a:t>
                      </a:r>
                      <a:r>
                        <a:rPr lang="es-CO" sz="1100" b="0" i="0" u="none" strike="noStrike" baseline="0" dirty="0">
                          <a:solidFill>
                            <a:srgbClr val="000000"/>
                          </a:solidFill>
                          <a:effectLst/>
                          <a:latin typeface="Arial" panose="020B0604020202020204" pitchFamily="34" charset="0"/>
                          <a:cs typeface="Arial" panose="020B0604020202020204" pitchFamily="34" charset="0"/>
                        </a:rPr>
                        <a:t> III Eldorado.</a:t>
                      </a:r>
                      <a:endParaRPr lang="es-CO"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Arial" panose="020B0604020202020204" pitchFamily="34" charset="0"/>
                          <a:cs typeface="Arial" panose="020B0604020202020204" pitchFamily="34" charset="0"/>
                        </a:rPr>
                        <a:t>                   15,918,000,000.00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12" name="Imagen 11"/>
          <p:cNvPicPr>
            <a:picLocks noChangeAspect="1"/>
          </p:cNvPicPr>
          <p:nvPr/>
        </p:nvPicPr>
        <p:blipFill>
          <a:blip r:embed="rId3"/>
          <a:stretch>
            <a:fillRect/>
          </a:stretch>
        </p:blipFill>
        <p:spPr>
          <a:xfrm>
            <a:off x="6948265" y="476673"/>
            <a:ext cx="2002160" cy="15584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Imagen 13"/>
          <p:cNvPicPr>
            <a:picLocks noChangeAspect="1"/>
          </p:cNvPicPr>
          <p:nvPr/>
        </p:nvPicPr>
        <p:blipFill>
          <a:blip r:embed="rId4"/>
          <a:stretch>
            <a:fillRect/>
          </a:stretch>
        </p:blipFill>
        <p:spPr>
          <a:xfrm>
            <a:off x="4788024" y="476672"/>
            <a:ext cx="2088232" cy="15584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2" descr="Resultado de imagen para sistemas de luces de pist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5008" y="2142139"/>
            <a:ext cx="3888432" cy="20345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aphicFrame>
        <p:nvGraphicFramePr>
          <p:cNvPr id="16" name="Tabla 15"/>
          <p:cNvGraphicFramePr>
            <a:graphicFrameLocks noGrp="1"/>
          </p:cNvGraphicFramePr>
          <p:nvPr>
            <p:extLst>
              <p:ext uri="{D42A27DB-BD31-4B8C-83A1-F6EECF244321}">
                <p14:modId xmlns:p14="http://schemas.microsoft.com/office/powerpoint/2010/main" val="2273236934"/>
              </p:ext>
            </p:extLst>
          </p:nvPr>
        </p:nvGraphicFramePr>
        <p:xfrm>
          <a:off x="651319" y="4717283"/>
          <a:ext cx="3949700" cy="946451"/>
        </p:xfrm>
        <a:graphic>
          <a:graphicData uri="http://schemas.openxmlformats.org/drawingml/2006/table">
            <a:tbl>
              <a:tblPr/>
              <a:tblGrid>
                <a:gridCol w="2298700">
                  <a:extLst>
                    <a:ext uri="{9D8B030D-6E8A-4147-A177-3AD203B41FA5}">
                      <a16:colId xmlns:a16="http://schemas.microsoft.com/office/drawing/2014/main" val="20000"/>
                    </a:ext>
                  </a:extLst>
                </a:gridCol>
                <a:gridCol w="1651000">
                  <a:extLst>
                    <a:ext uri="{9D8B030D-6E8A-4147-A177-3AD203B41FA5}">
                      <a16:colId xmlns:a16="http://schemas.microsoft.com/office/drawing/2014/main" val="20001"/>
                    </a:ext>
                  </a:extLst>
                </a:gridCol>
              </a:tblGrid>
              <a:tr h="336914">
                <a:tc>
                  <a:txBody>
                    <a:bodyPr/>
                    <a:lstStyle/>
                    <a:p>
                      <a:pPr marL="0" algn="ctr" defTabSz="914400" rtl="0" eaLnBrk="1" fontAlgn="b" latinLnBrk="0" hangingPunct="1"/>
                      <a:r>
                        <a:rPr lang="es-CO" sz="1100" b="1" i="0" u="none" strike="noStrike" kern="1200" dirty="0">
                          <a:solidFill>
                            <a:srgbClr val="000000"/>
                          </a:solidFill>
                          <a:effectLst/>
                          <a:latin typeface="Calibri" panose="020F0502020204030204" pitchFamily="34" charset="0"/>
                          <a:ea typeface="+mn-ea"/>
                          <a:cs typeface="+mn-cs"/>
                        </a:rPr>
                        <a:t>METEOROLOGIA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s-CO" sz="1100" b="1" i="0" u="none" strike="noStrike" dirty="0">
                          <a:solidFill>
                            <a:srgbClr val="000000"/>
                          </a:solidFill>
                          <a:effectLst/>
                          <a:latin typeface="Calibri" panose="020F0502020204030204" pitchFamily="34" charset="0"/>
                        </a:rPr>
                        <a:t>VALOR TOTAL </a:t>
                      </a:r>
                    </a:p>
                    <a:p>
                      <a:pPr algn="ctr" fontAlgn="ctr"/>
                      <a:r>
                        <a:rPr lang="es-CO" sz="1100" b="1" i="0" u="none" strike="noStrike" dirty="0">
                          <a:solidFill>
                            <a:srgbClr val="000000"/>
                          </a:solidFill>
                          <a:effectLst/>
                          <a:latin typeface="Calibri" panose="020F0502020204030204" pitchFamily="34" charset="0"/>
                        </a:rPr>
                        <a:t>PROYECTO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601646">
                <a:tc>
                  <a:txBody>
                    <a:bodyPr/>
                    <a:lstStyle/>
                    <a:p>
                      <a:pPr marL="0" algn="l" defTabSz="914400" rtl="0" eaLnBrk="1" fontAlgn="b" latinLnBrk="0" hangingPunct="1"/>
                      <a:r>
                        <a:rPr lang="es-CO" sz="1100" b="0" i="0" u="none" strike="noStrike" kern="1200" dirty="0">
                          <a:solidFill>
                            <a:srgbClr val="000000"/>
                          </a:solidFill>
                          <a:effectLst/>
                          <a:latin typeface="Calibri" panose="020F0502020204030204" pitchFamily="34" charset="0"/>
                          <a:ea typeface="+mn-ea"/>
                          <a:cs typeface="+mn-cs"/>
                        </a:rPr>
                        <a:t>Adquisición, instalación y puesta en funcionamiento de sistemas de altímetros digitales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s-CO" sz="1100" b="0" i="0" u="none" strike="noStrike" kern="1200" dirty="0">
                          <a:solidFill>
                            <a:srgbClr val="000000"/>
                          </a:solidFill>
                          <a:effectLst/>
                          <a:latin typeface="Calibri" panose="020F0502020204030204" pitchFamily="34" charset="0"/>
                          <a:ea typeface="+mn-ea"/>
                          <a:cs typeface="+mn-cs"/>
                        </a:rPr>
                        <a:t>                     1,804,321,000.00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17" name="Picture 8" descr="Instrumentación meteorológica para la observación del viento y el alcance visual en pista en el aeropuerto de Málaga"/>
          <p:cNvPicPr>
            <a:picLocks noChangeAspect="1" noChangeArrowheads="1"/>
          </p:cNvPicPr>
          <p:nvPr/>
        </p:nvPicPr>
        <p:blipFill rotWithShape="1">
          <a:blip r:embed="rId6">
            <a:extLst>
              <a:ext uri="{28A0092B-C50C-407E-A947-70E740481C1C}">
                <a14:useLocalDpi xmlns:a14="http://schemas.microsoft.com/office/drawing/2010/main" val="0"/>
              </a:ext>
            </a:extLst>
          </a:blip>
          <a:srcRect t="5683" r="24840" b="1476"/>
          <a:stretch/>
        </p:blipFill>
        <p:spPr bwMode="auto">
          <a:xfrm>
            <a:off x="4860032" y="4317303"/>
            <a:ext cx="4090394" cy="20935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8" name="Rectángulo 17"/>
          <p:cNvSpPr/>
          <p:nvPr/>
        </p:nvSpPr>
        <p:spPr>
          <a:xfrm>
            <a:off x="755576" y="325306"/>
            <a:ext cx="3618751" cy="57196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s-CO" sz="14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ENERGIA Y SISTEMAS ELECTROMECANICOS</a:t>
            </a:r>
          </a:p>
        </p:txBody>
      </p:sp>
      <p:sp>
        <p:nvSpPr>
          <p:cNvPr id="19" name="Rectángulo 18"/>
          <p:cNvSpPr/>
          <p:nvPr/>
        </p:nvSpPr>
        <p:spPr>
          <a:xfrm>
            <a:off x="671163" y="4229896"/>
            <a:ext cx="3910013" cy="43418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4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s-MX" sz="1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SISTEMAS DE METEOROLOGÍA AERONAUTICA </a:t>
            </a:r>
          </a:p>
        </p:txBody>
      </p:sp>
    </p:spTree>
    <p:extLst>
      <p:ext uri="{BB962C8B-B14F-4D97-AF65-F5344CB8AC3E}">
        <p14:creationId xmlns:p14="http://schemas.microsoft.com/office/powerpoint/2010/main" val="406398802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sp>
        <p:nvSpPr>
          <p:cNvPr id="8" name="AutoShape 6" descr="Resultado de imagen para imagenes de un il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pic>
        <p:nvPicPr>
          <p:cNvPr id="3" name="Imagen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5527" y="980728"/>
            <a:ext cx="8288921" cy="4176464"/>
          </a:xfrm>
          <a:prstGeom prst="rect">
            <a:avLst/>
          </a:prstGeom>
        </p:spPr>
      </p:pic>
      <p:sp>
        <p:nvSpPr>
          <p:cNvPr id="4" name="Rectángulo 3"/>
          <p:cNvSpPr/>
          <p:nvPr/>
        </p:nvSpPr>
        <p:spPr>
          <a:xfrm>
            <a:off x="281085" y="5157192"/>
            <a:ext cx="8520473" cy="648072"/>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600" b="1"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$820.000 </a:t>
            </a:r>
            <a:r>
              <a:rPr kumimoji="0" lang="es-CO" altLang="es-CO" sz="16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millones para </a:t>
            </a:r>
            <a:r>
              <a:rPr kumimoji="0" lang="es-CO" altLang="es-CO" sz="1600" b="1"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50</a:t>
            </a:r>
            <a:r>
              <a:rPr kumimoji="0" lang="es-CO" altLang="es-CO" sz="16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 proyectos - </a:t>
            </a:r>
            <a:r>
              <a:rPr kumimoji="0" lang="es-CO" altLang="es-CO" sz="1600" b="1" i="0" u="none" strike="noStrike" kern="0" cap="none" spc="0" normalizeH="0" baseline="0" noProof="0" dirty="0">
                <a:ln>
                  <a:noFill/>
                </a:ln>
                <a:solidFill>
                  <a:srgbClr val="D06F28"/>
                </a:solidFill>
                <a:effectLst/>
                <a:uLnTx/>
                <a:uFillTx/>
                <a:latin typeface="Arial" panose="020B0604020202020204" pitchFamily="34" charset="0"/>
                <a:ea typeface="Open Sans" panose="020B0606030504020204" pitchFamily="34" charset="0"/>
                <a:cs typeface="Arial" panose="020B0604020202020204" pitchFamily="34" charset="0"/>
              </a:rPr>
              <a:t>23</a:t>
            </a:r>
            <a:r>
              <a:rPr kumimoji="0" lang="es-CO" altLang="es-CO" sz="1600" b="0" i="0" u="none" strike="noStrike" kern="0" cap="none" spc="0" normalizeH="0" baseline="0" noProof="0" dirty="0">
                <a:ln>
                  <a:noFill/>
                </a:ln>
                <a:solidFill>
                  <a:srgbClr val="D06F28"/>
                </a:solidFill>
                <a:effectLst/>
                <a:uLnTx/>
                <a:uFillTx/>
                <a:latin typeface="Arial" panose="020B0604020202020204" pitchFamily="34" charset="0"/>
                <a:ea typeface="Open Sans" panose="020B0606030504020204" pitchFamily="34" charset="0"/>
                <a:cs typeface="Arial" panose="020B0604020202020204" pitchFamily="34" charset="0"/>
              </a:rPr>
              <a:t> en ejecución  |  </a:t>
            </a:r>
            <a:r>
              <a:rPr kumimoji="0" lang="es-CO" altLang="es-CO" sz="1600" b="1" i="0" u="none" strike="noStrike" kern="0" cap="none" spc="0" normalizeH="0" baseline="0" noProof="0" dirty="0">
                <a:ln>
                  <a:noFill/>
                </a:ln>
                <a:solidFill>
                  <a:srgbClr val="D06F28"/>
                </a:solidFill>
                <a:effectLst/>
                <a:uLnTx/>
                <a:uFillTx/>
                <a:latin typeface="Arial" panose="020B0604020202020204" pitchFamily="34" charset="0"/>
                <a:ea typeface="Open Sans" panose="020B0606030504020204" pitchFamily="34" charset="0"/>
                <a:cs typeface="Arial" panose="020B0604020202020204" pitchFamily="34" charset="0"/>
              </a:rPr>
              <a:t>21 </a:t>
            </a:r>
            <a:r>
              <a:rPr kumimoji="0" lang="es-CO" altLang="es-CO" sz="1600" b="0" i="0" u="none" strike="noStrike" kern="0" cap="none" spc="0" normalizeH="0" baseline="0" noProof="0" dirty="0">
                <a:ln>
                  <a:noFill/>
                </a:ln>
                <a:solidFill>
                  <a:srgbClr val="D06F28"/>
                </a:solidFill>
                <a:effectLst/>
                <a:uLnTx/>
                <a:uFillTx/>
                <a:latin typeface="Arial" panose="020B0604020202020204" pitchFamily="34" charset="0"/>
                <a:ea typeface="Open Sans" panose="020B0606030504020204" pitchFamily="34" charset="0"/>
                <a:cs typeface="Arial" panose="020B0604020202020204" pitchFamily="34" charset="0"/>
              </a:rPr>
              <a:t>terminados  |  </a:t>
            </a:r>
            <a:r>
              <a:rPr kumimoji="0" lang="es-CO" altLang="es-CO" sz="1600" b="1" i="0" u="none" strike="noStrike" kern="0" cap="none" spc="0" normalizeH="0" baseline="0" noProof="0" dirty="0">
                <a:ln>
                  <a:noFill/>
                </a:ln>
                <a:solidFill>
                  <a:srgbClr val="D06F28"/>
                </a:solidFill>
                <a:effectLst/>
                <a:uLnTx/>
                <a:uFillTx/>
                <a:latin typeface="Arial" panose="020B0604020202020204" pitchFamily="34" charset="0"/>
                <a:ea typeface="Open Sans" panose="020B0606030504020204" pitchFamily="34" charset="0"/>
                <a:cs typeface="Arial" panose="020B0604020202020204" pitchFamily="34" charset="0"/>
              </a:rPr>
              <a:t>6</a:t>
            </a:r>
            <a:r>
              <a:rPr kumimoji="0" lang="es-CO" altLang="es-CO" sz="1600" b="0" i="0" u="none" strike="noStrike" kern="0" cap="none" spc="0" normalizeH="0" baseline="0" noProof="0" dirty="0">
                <a:ln>
                  <a:noFill/>
                </a:ln>
                <a:solidFill>
                  <a:srgbClr val="D06F28"/>
                </a:solidFill>
                <a:effectLst/>
                <a:uLnTx/>
                <a:uFillTx/>
                <a:latin typeface="Arial" panose="020B0604020202020204" pitchFamily="34" charset="0"/>
                <a:ea typeface="Open Sans" panose="020B0606030504020204" pitchFamily="34" charset="0"/>
                <a:cs typeface="Arial" panose="020B0604020202020204" pitchFamily="34" charset="0"/>
              </a:rPr>
              <a:t> adjudicados y/o en proceso de legalización</a:t>
            </a:r>
            <a:endParaRPr kumimoji="0" lang="es-CO" altLang="es-CO" sz="16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endParaRPr>
          </a:p>
        </p:txBody>
      </p:sp>
      <p:sp>
        <p:nvSpPr>
          <p:cNvPr id="5" name="Rectángulo 4"/>
          <p:cNvSpPr/>
          <p:nvPr/>
        </p:nvSpPr>
        <p:spPr>
          <a:xfrm>
            <a:off x="1" y="148671"/>
            <a:ext cx="7164288" cy="62068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84" eaLnBrk="1" fontAlgn="auto" latinLnBrk="0" hangingPunct="1">
              <a:lnSpc>
                <a:spcPct val="100000"/>
              </a:lnSpc>
              <a:spcBef>
                <a:spcPts val="0"/>
              </a:spcBef>
              <a:spcAft>
                <a:spcPts val="0"/>
              </a:spcAft>
              <a:buClrTx/>
              <a:buSzTx/>
              <a:buFontTx/>
              <a:buNone/>
              <a:tabLst/>
              <a:defRPr/>
            </a:pPr>
            <a:endParaRPr kumimoji="0" lang="es-CO" altLang="es-CO" sz="1600" b="1" i="0" u="none" strike="noStrike" kern="0" cap="none" spc="0" normalizeH="0" baseline="0" noProof="0" dirty="0">
              <a:ln>
                <a:noFill/>
              </a:ln>
              <a:solidFill>
                <a:srgbClr val="002060"/>
              </a:solidFill>
              <a:effectLst/>
              <a:uLnTx/>
              <a:uFillTx/>
              <a:latin typeface="Open Sans Light" charset="0"/>
              <a:ea typeface="Open Sans Light" charset="0"/>
              <a:cs typeface="Open Sans Light" charset="0"/>
            </a:endParaRPr>
          </a:p>
          <a:p>
            <a:pPr marL="0" marR="0" lvl="0" indent="0" algn="ctr" defTabSz="514384" eaLnBrk="1" fontAlgn="auto" latinLnBrk="0" hangingPunct="1">
              <a:lnSpc>
                <a:spcPct val="100000"/>
              </a:lnSpc>
              <a:spcBef>
                <a:spcPts val="0"/>
              </a:spcBef>
              <a:spcAft>
                <a:spcPts val="0"/>
              </a:spcAft>
              <a:buClrTx/>
              <a:buSzTx/>
              <a:buFontTx/>
              <a:buNone/>
              <a:tabLst/>
              <a:defRPr/>
            </a:pPr>
            <a:r>
              <a:rPr kumimoji="0" lang="es-CO" altLang="es-CO" sz="1600" b="1" i="0" u="none" strike="noStrike" kern="0" cap="none" spc="0" normalizeH="0" baseline="0" noProof="0" dirty="0">
                <a:ln>
                  <a:noFill/>
                </a:ln>
                <a:solidFill>
                  <a:srgbClr val="002060"/>
                </a:solidFill>
                <a:effectLst/>
                <a:uLnTx/>
                <a:uFillTx/>
                <a:latin typeface="Arial" panose="020B0604020202020204" pitchFamily="34" charset="0"/>
                <a:ea typeface="MS PGothic" panose="020B0600070205080204" pitchFamily="34" charset="-128"/>
                <a:cs typeface="Arial" panose="020B0604020202020204" pitchFamily="34" charset="0"/>
              </a:rPr>
              <a:t> </a:t>
            </a:r>
            <a:endParaRPr kumimoji="0" lang="es-ES" altLang="es-CO" sz="16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Bold Condensed"/>
            </a:endParaRPr>
          </a:p>
        </p:txBody>
      </p:sp>
      <p:sp>
        <p:nvSpPr>
          <p:cNvPr id="2" name="Rectángulo 1"/>
          <p:cNvSpPr/>
          <p:nvPr/>
        </p:nvSpPr>
        <p:spPr>
          <a:xfrm>
            <a:off x="172129" y="251356"/>
            <a:ext cx="6777023" cy="369332"/>
          </a:xfrm>
          <a:prstGeom prst="rect">
            <a:avLst/>
          </a:prstGeom>
        </p:spPr>
        <p:txBody>
          <a:bodyPr wrap="square">
            <a:spAutoFit/>
          </a:bodyPr>
          <a:lstStyle/>
          <a:p>
            <a:pPr lvl="0" defTabSz="514384">
              <a:defRPr/>
            </a:pPr>
            <a:r>
              <a:rPr lang="es-CO" altLang="es-CO" b="1" kern="0" dirty="0">
                <a:solidFill>
                  <a:srgbClr val="002060"/>
                </a:solidFill>
                <a:latin typeface="Arial" panose="020B0604020202020204" pitchFamily="34" charset="0"/>
                <a:ea typeface="Open Sans Light" charset="0"/>
                <a:cs typeface="Arial" panose="020B0604020202020204" pitchFamily="34" charset="0"/>
              </a:rPr>
              <a:t>INVERSIONES INFRAESTRUCTURA AEROPORTUARIA</a:t>
            </a:r>
          </a:p>
        </p:txBody>
      </p:sp>
    </p:spTree>
    <p:extLst>
      <p:ext uri="{BB962C8B-B14F-4D97-AF65-F5344CB8AC3E}">
        <p14:creationId xmlns:p14="http://schemas.microsoft.com/office/powerpoint/2010/main" val="51660327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sp>
        <p:nvSpPr>
          <p:cNvPr id="8" name="AutoShape 6" descr="Resultado de imagen para imagenes de un il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pic>
        <p:nvPicPr>
          <p:cNvPr id="3" name="Imagen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19672" y="1124744"/>
            <a:ext cx="5467699" cy="3132348"/>
          </a:xfrm>
          <a:prstGeom prst="rect">
            <a:avLst/>
          </a:prstGeom>
        </p:spPr>
      </p:pic>
      <p:sp>
        <p:nvSpPr>
          <p:cNvPr id="4" name="Rectángulo 3"/>
          <p:cNvSpPr/>
          <p:nvPr/>
        </p:nvSpPr>
        <p:spPr>
          <a:xfrm>
            <a:off x="251520" y="4515507"/>
            <a:ext cx="8791262" cy="1323439"/>
          </a:xfrm>
          <a:prstGeom prst="rect">
            <a:avLst/>
          </a:prstGeom>
        </p:spPr>
        <p:txBody>
          <a:bodyPr wrap="square">
            <a:spAutoFit/>
          </a:bodyPr>
          <a:lstStyle/>
          <a:p>
            <a:pPr marL="0" marR="0" lvl="0" indent="0" algn="just" defTabSz="914400" eaLnBrk="1" fontAlgn="auto" latinLnBrk="0" hangingPunct="1">
              <a:lnSpc>
                <a:spcPct val="100000"/>
              </a:lnSpc>
              <a:spcBef>
                <a:spcPct val="0"/>
              </a:spcBef>
              <a:spcAft>
                <a:spcPts val="0"/>
              </a:spcAft>
              <a:buClrTx/>
              <a:buSzTx/>
              <a:buFontTx/>
              <a:buNone/>
              <a:tabLst/>
              <a:defRPr/>
            </a:pPr>
            <a:r>
              <a:rPr kumimoji="0" lang="es-CO" altLang="es-CO" sz="16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Construcción de terminal , terminal de carga y DIAN, torre de control, cuartel de bomberos , ampliación plataforma y ampliación de pista en 300 m.</a:t>
            </a:r>
          </a:p>
          <a:p>
            <a:pPr marL="0" marR="0" lvl="0" indent="0" algn="just" defTabSz="914400" eaLnBrk="1" fontAlgn="auto" latinLnBrk="0" hangingPunct="1">
              <a:lnSpc>
                <a:spcPct val="100000"/>
              </a:lnSpc>
              <a:spcBef>
                <a:spcPct val="0"/>
              </a:spcBef>
              <a:spcAft>
                <a:spcPts val="0"/>
              </a:spcAft>
              <a:buClrTx/>
              <a:buSzTx/>
              <a:buFontTx/>
              <a:buNone/>
              <a:tabLst/>
              <a:defRPr/>
            </a:pPr>
            <a:r>
              <a:rPr kumimoji="0" lang="es-CO" altLang="es-CO" sz="16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Inversión: $ 142.643 millones </a:t>
            </a:r>
          </a:p>
          <a:p>
            <a:pPr marL="0" marR="0" lvl="0" indent="0" algn="just" defTabSz="914400" eaLnBrk="1" fontAlgn="auto" latinLnBrk="0" hangingPunct="1">
              <a:lnSpc>
                <a:spcPct val="100000"/>
              </a:lnSpc>
              <a:spcBef>
                <a:spcPct val="0"/>
              </a:spcBef>
              <a:spcAft>
                <a:spcPts val="0"/>
              </a:spcAft>
              <a:buClrTx/>
              <a:buSzTx/>
              <a:buFontTx/>
              <a:buNone/>
              <a:tabLst/>
              <a:defRPr/>
            </a:pPr>
            <a:r>
              <a:rPr kumimoji="0" lang="es-CO" altLang="es-CO" sz="16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Estatus: en construcción</a:t>
            </a:r>
            <a:endParaRPr kumimoji="0" lang="es-CO" sz="16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endParaRPr>
          </a:p>
          <a:p>
            <a:pPr marL="0" marR="0" lvl="0" indent="0" algn="just" defTabSz="914400" eaLnBrk="1" fontAlgn="auto" latinLnBrk="0" hangingPunct="1">
              <a:lnSpc>
                <a:spcPct val="100000"/>
              </a:lnSpc>
              <a:spcBef>
                <a:spcPct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5" name="Rectángulo 4"/>
          <p:cNvSpPr/>
          <p:nvPr/>
        </p:nvSpPr>
        <p:spPr>
          <a:xfrm>
            <a:off x="-36511" y="144016"/>
            <a:ext cx="7560840" cy="62068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514384" eaLnBrk="1" fontAlgn="auto" latinLnBrk="0" hangingPunct="1">
              <a:lnSpc>
                <a:spcPct val="100000"/>
              </a:lnSpc>
              <a:spcBef>
                <a:spcPts val="0"/>
              </a:spcBef>
              <a:spcAft>
                <a:spcPts val="0"/>
              </a:spcAft>
              <a:buClrTx/>
              <a:buSzTx/>
              <a:buFontTx/>
              <a:buNone/>
              <a:tabLst/>
              <a:defRPr/>
            </a:pPr>
            <a:endParaRPr kumimoji="0" lang="es-CO" altLang="es-CO" sz="1800" b="1" i="0" u="none" strike="noStrike" kern="0" cap="none" spc="0" normalizeH="0" baseline="0" noProof="0" dirty="0">
              <a:ln>
                <a:noFill/>
              </a:ln>
              <a:solidFill>
                <a:srgbClr val="002060"/>
              </a:solidFill>
              <a:effectLst/>
              <a:uLnTx/>
              <a:uFillTx/>
              <a:latin typeface="Arial" panose="020B0604020202020204" pitchFamily="34" charset="0"/>
              <a:ea typeface="Open Sans Light" charset="0"/>
              <a:cs typeface="Arial" panose="020B0604020202020204" pitchFamily="34" charset="0"/>
            </a:endParaRPr>
          </a:p>
        </p:txBody>
      </p:sp>
      <p:sp>
        <p:nvSpPr>
          <p:cNvPr id="2" name="Rectángulo 1"/>
          <p:cNvSpPr/>
          <p:nvPr/>
        </p:nvSpPr>
        <p:spPr>
          <a:xfrm>
            <a:off x="155574" y="260648"/>
            <a:ext cx="8016825" cy="646331"/>
          </a:xfrm>
          <a:prstGeom prst="rect">
            <a:avLst/>
          </a:prstGeom>
        </p:spPr>
        <p:txBody>
          <a:bodyPr wrap="square">
            <a:spAutoFit/>
          </a:bodyPr>
          <a:lstStyle/>
          <a:p>
            <a:pPr lvl="0" defTabSz="514384">
              <a:defRPr/>
            </a:pPr>
            <a:r>
              <a:rPr lang="es-ES" b="1" kern="0" dirty="0">
                <a:solidFill>
                  <a:srgbClr val="002060"/>
                </a:solidFill>
                <a:latin typeface="Arial" panose="020B0604020202020204" pitchFamily="34" charset="0"/>
                <a:ea typeface="MS PGothic" panose="020B0600070205080204" pitchFamily="34" charset="-128"/>
                <a:cs typeface="Arial" panose="020B0604020202020204" pitchFamily="34" charset="0"/>
                <a:sym typeface="Helvetica Neue Bold Condensed" charset="0"/>
              </a:rPr>
              <a:t>AEROPUERTO ALFREDO VASQUEZ COBO - </a:t>
            </a:r>
            <a:r>
              <a:rPr lang="es-ES" altLang="es-CO" b="1" kern="0" dirty="0">
                <a:solidFill>
                  <a:srgbClr val="002060"/>
                </a:solidFill>
                <a:latin typeface="Arial" panose="020B0604020202020204" pitchFamily="34" charset="0"/>
                <a:cs typeface="Arial" panose="020B0604020202020204" pitchFamily="34" charset="0"/>
                <a:sym typeface="Helvetica Neue Bold Condensed"/>
              </a:rPr>
              <a:t>LETICIA  AMAZONAS</a:t>
            </a:r>
          </a:p>
          <a:p>
            <a:pPr lvl="0" defTabSz="514384">
              <a:defRPr/>
            </a:pPr>
            <a:r>
              <a:rPr lang="es-CO" altLang="es-CO" b="1" kern="0" dirty="0">
                <a:solidFill>
                  <a:srgbClr val="002060"/>
                </a:solidFill>
                <a:latin typeface="Arial" panose="020B0604020202020204" pitchFamily="34" charset="0"/>
                <a:ea typeface="MS PGothic" panose="020B0600070205080204" pitchFamily="34" charset="-128"/>
                <a:cs typeface="Arial" panose="020B0604020202020204" pitchFamily="34" charset="0"/>
              </a:rPr>
              <a:t> </a:t>
            </a:r>
            <a:endParaRPr lang="es-ES" altLang="es-CO" b="1" kern="0" dirty="0">
              <a:solidFill>
                <a:srgbClr val="002060"/>
              </a:solidFill>
              <a:latin typeface="Arial" panose="020B0604020202020204" pitchFamily="34" charset="0"/>
              <a:cs typeface="Arial" panose="020B0604020202020204" pitchFamily="34" charset="0"/>
              <a:sym typeface="Helvetica Neue Bold Condensed"/>
            </a:endParaRPr>
          </a:p>
        </p:txBody>
      </p:sp>
    </p:spTree>
    <p:extLst>
      <p:ext uri="{BB962C8B-B14F-4D97-AF65-F5344CB8AC3E}">
        <p14:creationId xmlns:p14="http://schemas.microsoft.com/office/powerpoint/2010/main" val="177953319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pic>
        <p:nvPicPr>
          <p:cNvPr id="2" name="1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2256" y="4067131"/>
            <a:ext cx="1502085" cy="1502085"/>
          </a:xfrm>
          <a:prstGeom prst="rect">
            <a:avLst/>
          </a:prstGeom>
        </p:spPr>
      </p:pic>
      <p:pic>
        <p:nvPicPr>
          <p:cNvPr id="3" name="2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5696" y="3594037"/>
            <a:ext cx="1224136" cy="1224136"/>
          </a:xfrm>
          <a:prstGeom prst="rect">
            <a:avLst/>
          </a:prstGeom>
        </p:spPr>
      </p:pic>
      <p:sp>
        <p:nvSpPr>
          <p:cNvPr id="12" name="Rectángulo redondeado 11"/>
          <p:cNvSpPr/>
          <p:nvPr/>
        </p:nvSpPr>
        <p:spPr>
          <a:xfrm>
            <a:off x="4499992" y="3933056"/>
            <a:ext cx="5040560" cy="1152128"/>
          </a:xfrm>
          <a:prstGeom prst="roundRect">
            <a:avLst>
              <a:gd name="adj" fmla="val 0"/>
            </a:avLst>
          </a:prstGeom>
          <a:solidFill>
            <a:srgbClr val="F9F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ysClr val="windowText" lastClr="000000"/>
              </a:solidFill>
              <a:effectLst/>
              <a:uLnTx/>
              <a:uFillTx/>
            </a:endParaRPr>
          </a:p>
        </p:txBody>
      </p:sp>
      <p:sp>
        <p:nvSpPr>
          <p:cNvPr id="13" name="Rectángulo 12"/>
          <p:cNvSpPr/>
          <p:nvPr/>
        </p:nvSpPr>
        <p:spPr>
          <a:xfrm>
            <a:off x="4590764" y="4067131"/>
            <a:ext cx="4572000" cy="872868"/>
          </a:xfrm>
          <a:prstGeom prst="rect">
            <a:avLst/>
          </a:prstGeom>
        </p:spPr>
        <p:txBody>
          <a:bodyPr>
            <a:sp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s-CO" sz="1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rPr>
              <a:t>La medida temporal tendrá una duración máxima de seis (6) años o hasta que se recauden los 120.000 millones de pesos, que es el valor estimado para cofinanciar el desarrollo del proyecto por parte de la Aeronáutica Civil.</a:t>
            </a:r>
            <a:endParaRPr kumimoji="0" lang="es-CO" sz="12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7404" y="254252"/>
            <a:ext cx="4177083" cy="3030732"/>
          </a:xfrm>
          <a:prstGeom prst="snip2DiagRect">
            <a:avLst/>
          </a:prstGeom>
          <a:ln>
            <a:noFill/>
          </a:ln>
          <a:effectLst/>
          <a:scene3d>
            <a:camera prst="orthographicFront">
              <a:rot lat="0" lon="0" rev="0"/>
            </a:camera>
            <a:lightRig rig="contrasting" dir="t">
              <a:rot lat="0" lon="0" rev="7800000"/>
            </a:lightRig>
          </a:scene3d>
          <a:sp3d>
            <a:bevelT w="139700" h="139700"/>
          </a:sp3d>
        </p:spPr>
      </p:pic>
      <p:sp>
        <p:nvSpPr>
          <p:cNvPr id="17" name="16 Rectángulo"/>
          <p:cNvSpPr/>
          <p:nvPr/>
        </p:nvSpPr>
        <p:spPr>
          <a:xfrm>
            <a:off x="0" y="241484"/>
            <a:ext cx="3275856" cy="504056"/>
          </a:xfrm>
          <a:prstGeom prst="rect">
            <a:avLst/>
          </a:prstGeom>
          <a:solidFill>
            <a:srgbClr val="F2F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ysClr val="windowText" lastClr="000000"/>
              </a:solidFill>
              <a:effectLst/>
              <a:uLnTx/>
              <a:uFillTx/>
            </a:endParaRPr>
          </a:p>
        </p:txBody>
      </p:sp>
      <p:sp>
        <p:nvSpPr>
          <p:cNvPr id="18" name="17 CuadroTexto"/>
          <p:cNvSpPr txBox="1"/>
          <p:nvPr/>
        </p:nvSpPr>
        <p:spPr>
          <a:xfrm>
            <a:off x="251520" y="241484"/>
            <a:ext cx="208823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24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AGOSTO</a:t>
            </a:r>
          </a:p>
        </p:txBody>
      </p:sp>
      <p:grpSp>
        <p:nvGrpSpPr>
          <p:cNvPr id="19" name="18 Grupo"/>
          <p:cNvGrpSpPr/>
          <p:nvPr/>
        </p:nvGrpSpPr>
        <p:grpSpPr>
          <a:xfrm>
            <a:off x="4139952" y="5033559"/>
            <a:ext cx="5112568" cy="260431"/>
            <a:chOff x="5192498" y="4653136"/>
            <a:chExt cx="5112568" cy="260431"/>
          </a:xfrm>
        </p:grpSpPr>
        <p:sp>
          <p:nvSpPr>
            <p:cNvPr id="23" name="22 Rectángulo"/>
            <p:cNvSpPr/>
            <p:nvPr/>
          </p:nvSpPr>
          <p:spPr>
            <a:xfrm>
              <a:off x="5322714" y="4761954"/>
              <a:ext cx="4982352" cy="45719"/>
            </a:xfrm>
            <a:prstGeom prst="rect">
              <a:avLst/>
            </a:prstGeom>
            <a:solidFill>
              <a:srgbClr val="97BF0D"/>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24" name="23 Elipse"/>
            <p:cNvSpPr/>
            <p:nvPr/>
          </p:nvSpPr>
          <p:spPr>
            <a:xfrm>
              <a:off x="5234074" y="4696174"/>
              <a:ext cx="177280" cy="177280"/>
            </a:xfrm>
            <a:prstGeom prst="ellipse">
              <a:avLst/>
            </a:prstGeom>
            <a:solidFill>
              <a:srgbClr val="97BF0D"/>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25" name="24 Elipse"/>
            <p:cNvSpPr/>
            <p:nvPr/>
          </p:nvSpPr>
          <p:spPr>
            <a:xfrm>
              <a:off x="5192498" y="4653136"/>
              <a:ext cx="260431" cy="260431"/>
            </a:xfrm>
            <a:prstGeom prst="ellipse">
              <a:avLst/>
            </a:prstGeom>
            <a:noFill/>
            <a:ln w="28575">
              <a:solidFill>
                <a:srgbClr val="97BF0D"/>
              </a:solidFill>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grpSp>
      <p:sp>
        <p:nvSpPr>
          <p:cNvPr id="26" name="25 Forma libre"/>
          <p:cNvSpPr/>
          <p:nvPr/>
        </p:nvSpPr>
        <p:spPr>
          <a:xfrm>
            <a:off x="-684584" y="2539947"/>
            <a:ext cx="1319504" cy="1885006"/>
          </a:xfrm>
          <a:custGeom>
            <a:avLst/>
            <a:gdLst>
              <a:gd name="connsiteX0" fmla="*/ 0 w 1885006"/>
              <a:gd name="connsiteY0" fmla="*/ 0 h 1319504"/>
              <a:gd name="connsiteX1" fmla="*/ 1225254 w 1885006"/>
              <a:gd name="connsiteY1" fmla="*/ 0 h 1319504"/>
              <a:gd name="connsiteX2" fmla="*/ 1885006 w 1885006"/>
              <a:gd name="connsiteY2" fmla="*/ 659752 h 1319504"/>
              <a:gd name="connsiteX3" fmla="*/ 1225254 w 1885006"/>
              <a:gd name="connsiteY3" fmla="*/ 1319504 h 1319504"/>
              <a:gd name="connsiteX4" fmla="*/ 0 w 1885006"/>
              <a:gd name="connsiteY4" fmla="*/ 1319504 h 1319504"/>
              <a:gd name="connsiteX5" fmla="*/ 659752 w 1885006"/>
              <a:gd name="connsiteY5" fmla="*/ 659752 h 1319504"/>
              <a:gd name="connsiteX6" fmla="*/ 0 w 1885006"/>
              <a:gd name="connsiteY6" fmla="*/ 0 h 1319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006" h="1319504">
                <a:moveTo>
                  <a:pt x="1885006" y="0"/>
                </a:moveTo>
                <a:lnTo>
                  <a:pt x="1885006" y="857678"/>
                </a:lnTo>
                <a:lnTo>
                  <a:pt x="942503" y="1319504"/>
                </a:lnTo>
                <a:lnTo>
                  <a:pt x="0" y="857678"/>
                </a:lnTo>
                <a:lnTo>
                  <a:pt x="0" y="0"/>
                </a:lnTo>
                <a:lnTo>
                  <a:pt x="942503" y="461826"/>
                </a:lnTo>
                <a:lnTo>
                  <a:pt x="1885006" y="0"/>
                </a:lnTo>
                <a:close/>
              </a:path>
            </a:pathLst>
          </a:custGeom>
          <a:solidFill>
            <a:srgbClr val="97BF0D"/>
          </a:solidFill>
          <a:ln>
            <a:noFill/>
          </a:ln>
        </p:spPr>
        <p:style>
          <a:lnRef idx="1">
            <a:schemeClr val="accent4">
              <a:shade val="50000"/>
              <a:hueOff val="0"/>
              <a:satOff val="0"/>
              <a:lumOff val="0"/>
              <a:alphaOff val="0"/>
            </a:schemeClr>
          </a:lnRef>
          <a:fillRef idx="3">
            <a:schemeClr val="accent4">
              <a:shade val="50000"/>
              <a:hueOff val="0"/>
              <a:satOff val="0"/>
              <a:lumOff val="0"/>
              <a:alphaOff val="0"/>
            </a:schemeClr>
          </a:fillRef>
          <a:effectRef idx="2">
            <a:schemeClr val="accent4">
              <a:shade val="50000"/>
              <a:hueOff val="0"/>
              <a:satOff val="0"/>
              <a:lumOff val="0"/>
              <a:alphaOff val="0"/>
            </a:schemeClr>
          </a:effectRef>
          <a:fontRef idx="minor">
            <a:schemeClr val="lt1"/>
          </a:fontRef>
        </p:style>
        <p:txBody>
          <a:bodyPr spcFirstLastPara="0" vert="horz" wrap="square" lIns="22860" tIns="682612" rIns="22860" bIns="682612" numCol="1" spcCol="1270" anchor="ctr" anchorCtr="0">
            <a:noAutofit/>
          </a:bodyPr>
          <a:lstStyle/>
          <a:p>
            <a:pPr marL="0" marR="0" lvl="0" indent="0" algn="ctr" defTabSz="1600200" eaLnBrk="1" fontAlgn="auto" latinLnBrk="0" hangingPunct="1">
              <a:lnSpc>
                <a:spcPct val="90000"/>
              </a:lnSpc>
              <a:spcBef>
                <a:spcPct val="0"/>
              </a:spcBef>
              <a:spcAft>
                <a:spcPct val="35000"/>
              </a:spcAft>
              <a:buClrTx/>
              <a:buSzTx/>
              <a:buFontTx/>
              <a:buNone/>
              <a:tabLst/>
              <a:defRPr/>
            </a:pPr>
            <a:endParaRPr kumimoji="0" lang="es-CO" sz="3600" b="0" i="0" u="none" strike="noStrike" kern="1200" cap="none" spc="0" normalizeH="0" baseline="0" noProof="0">
              <a:ln>
                <a:noFill/>
              </a:ln>
              <a:solidFill>
                <a:sysClr val="windowText" lastClr="000000"/>
              </a:solidFill>
              <a:effectLst/>
              <a:uLnTx/>
              <a:uFillTx/>
            </a:endParaRPr>
          </a:p>
        </p:txBody>
      </p:sp>
      <p:sp>
        <p:nvSpPr>
          <p:cNvPr id="27" name="26 Forma libre"/>
          <p:cNvSpPr/>
          <p:nvPr/>
        </p:nvSpPr>
        <p:spPr>
          <a:xfrm>
            <a:off x="634919" y="1124744"/>
            <a:ext cx="3906796" cy="2636118"/>
          </a:xfrm>
          <a:custGeom>
            <a:avLst/>
            <a:gdLst>
              <a:gd name="connsiteX0" fmla="*/ 204213 w 1225254"/>
              <a:gd name="connsiteY0" fmla="*/ 0 h 3906795"/>
              <a:gd name="connsiteX1" fmla="*/ 1021041 w 1225254"/>
              <a:gd name="connsiteY1" fmla="*/ 0 h 3906795"/>
              <a:gd name="connsiteX2" fmla="*/ 1225254 w 1225254"/>
              <a:gd name="connsiteY2" fmla="*/ 204213 h 3906795"/>
              <a:gd name="connsiteX3" fmla="*/ 1225254 w 1225254"/>
              <a:gd name="connsiteY3" fmla="*/ 3906795 h 3906795"/>
              <a:gd name="connsiteX4" fmla="*/ 1225254 w 1225254"/>
              <a:gd name="connsiteY4" fmla="*/ 3906795 h 3906795"/>
              <a:gd name="connsiteX5" fmla="*/ 0 w 1225254"/>
              <a:gd name="connsiteY5" fmla="*/ 3906795 h 3906795"/>
              <a:gd name="connsiteX6" fmla="*/ 0 w 1225254"/>
              <a:gd name="connsiteY6" fmla="*/ 3906795 h 3906795"/>
              <a:gd name="connsiteX7" fmla="*/ 0 w 1225254"/>
              <a:gd name="connsiteY7" fmla="*/ 204213 h 3906795"/>
              <a:gd name="connsiteX8" fmla="*/ 204213 w 1225254"/>
              <a:gd name="connsiteY8" fmla="*/ 0 h 3906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5254" h="3906795">
                <a:moveTo>
                  <a:pt x="1225254" y="651146"/>
                </a:moveTo>
                <a:lnTo>
                  <a:pt x="1225254" y="3255649"/>
                </a:lnTo>
                <a:cubicBezTo>
                  <a:pt x="1225254" y="3615267"/>
                  <a:pt x="1196580" y="3906793"/>
                  <a:pt x="1161208" y="3906793"/>
                </a:cubicBezTo>
                <a:lnTo>
                  <a:pt x="0" y="3906793"/>
                </a:lnTo>
                <a:lnTo>
                  <a:pt x="0" y="3906793"/>
                </a:lnTo>
                <a:lnTo>
                  <a:pt x="0" y="2"/>
                </a:lnTo>
                <a:lnTo>
                  <a:pt x="0" y="2"/>
                </a:lnTo>
                <a:lnTo>
                  <a:pt x="1161208" y="2"/>
                </a:lnTo>
                <a:cubicBezTo>
                  <a:pt x="1196580" y="2"/>
                  <a:pt x="1225254" y="291528"/>
                  <a:pt x="1225254" y="651146"/>
                </a:cubicBezTo>
                <a:close/>
              </a:path>
            </a:pathLst>
          </a:custGeom>
          <a:ln>
            <a:solidFill>
              <a:srgbClr val="F2FCCC"/>
            </a:solidFill>
          </a:ln>
        </p:spPr>
        <p:style>
          <a:lnRef idx="1">
            <a:schemeClr val="accent4">
              <a:shade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82037" rIns="82037" bIns="82038" numCol="1" spcCol="1270" anchor="ctr" anchorCtr="0">
            <a:noAutofit/>
          </a:bodyPr>
          <a:lstStyle/>
          <a:p>
            <a:pPr marL="285750" marR="0" lvl="1" indent="-285750" algn="l" defTabSz="1555750" eaLnBrk="1" fontAlgn="auto" latinLnBrk="0" hangingPunct="1">
              <a:lnSpc>
                <a:spcPct val="90000"/>
              </a:lnSpc>
              <a:spcBef>
                <a:spcPct val="0"/>
              </a:spcBef>
              <a:spcAft>
                <a:spcPct val="15000"/>
              </a:spcAft>
              <a:buClrTx/>
              <a:buSzTx/>
              <a:buFontTx/>
              <a:buChar char="••"/>
              <a:tabLst/>
              <a:defRPr/>
            </a:pPr>
            <a:endParaRPr kumimoji="0" lang="es-CO" sz="3500" b="0" i="0" u="none" strike="noStrike" kern="1200" cap="none" spc="0" normalizeH="0" baseline="0" noProof="0">
              <a:ln>
                <a:noFill/>
              </a:ln>
              <a:solidFill>
                <a:sysClr val="windowText" lastClr="000000"/>
              </a:solidFill>
              <a:effectLst/>
              <a:uLnTx/>
              <a:uFillTx/>
            </a:endParaRPr>
          </a:p>
          <a:p>
            <a:pPr marL="285750" marR="0" lvl="1" indent="-285750" algn="l" defTabSz="1555750" eaLnBrk="1" fontAlgn="auto" latinLnBrk="0" hangingPunct="1">
              <a:lnSpc>
                <a:spcPct val="90000"/>
              </a:lnSpc>
              <a:spcBef>
                <a:spcPct val="0"/>
              </a:spcBef>
              <a:spcAft>
                <a:spcPct val="15000"/>
              </a:spcAft>
              <a:buClrTx/>
              <a:buSzTx/>
              <a:buFontTx/>
              <a:buChar char="••"/>
              <a:tabLst/>
              <a:defRPr/>
            </a:pPr>
            <a:endParaRPr kumimoji="0" lang="es-CO" sz="3500" b="0" i="0" u="none" strike="noStrike" kern="1200" cap="none" spc="0" normalizeH="0" baseline="0" noProof="0">
              <a:ln>
                <a:noFill/>
              </a:ln>
              <a:solidFill>
                <a:sysClr val="windowText" lastClr="000000"/>
              </a:solidFill>
              <a:effectLst/>
              <a:uLnTx/>
              <a:uFillTx/>
            </a:endParaRPr>
          </a:p>
        </p:txBody>
      </p:sp>
      <p:sp>
        <p:nvSpPr>
          <p:cNvPr id="10" name="Rectángulo 9"/>
          <p:cNvSpPr/>
          <p:nvPr/>
        </p:nvSpPr>
        <p:spPr>
          <a:xfrm>
            <a:off x="869160" y="1196752"/>
            <a:ext cx="3384376" cy="2463751"/>
          </a:xfrm>
          <a:prstGeom prst="rect">
            <a:avLst/>
          </a:prstGeom>
        </p:spPr>
        <p:txBody>
          <a:bodyPr wrap="square">
            <a:sp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s-CO" sz="1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rPr>
              <a:t>En aras de garantizar la financiación de obras de conectividad del proyecto de conexión vial Aburrá Oriente–Túnel de Oriente y su desarrollo vial complementario y con el fin de mejorar las condiciones de acceso al aeropuerto, fomentar el turismo e incrementar la competitividad de la región, Alfredo Bocanegra Varón, Director General de la Aeronáutica Civil, en su visita a Rionegro (3 de agosto) anunció un nuevo aporte económico por conectividad a pasajeros que salen del aeropuerto José María Córdova. </a:t>
            </a:r>
            <a:endParaRPr kumimoji="0" lang="es-CO" sz="12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8" name="27 Forma libre"/>
          <p:cNvSpPr/>
          <p:nvPr/>
        </p:nvSpPr>
        <p:spPr>
          <a:xfrm>
            <a:off x="-684584" y="1124744"/>
            <a:ext cx="1319504" cy="1885006"/>
          </a:xfrm>
          <a:custGeom>
            <a:avLst/>
            <a:gdLst>
              <a:gd name="connsiteX0" fmla="*/ 0 w 1885006"/>
              <a:gd name="connsiteY0" fmla="*/ 0 h 1319504"/>
              <a:gd name="connsiteX1" fmla="*/ 1225254 w 1885006"/>
              <a:gd name="connsiteY1" fmla="*/ 0 h 1319504"/>
              <a:gd name="connsiteX2" fmla="*/ 1885006 w 1885006"/>
              <a:gd name="connsiteY2" fmla="*/ 659752 h 1319504"/>
              <a:gd name="connsiteX3" fmla="*/ 1225254 w 1885006"/>
              <a:gd name="connsiteY3" fmla="*/ 1319504 h 1319504"/>
              <a:gd name="connsiteX4" fmla="*/ 0 w 1885006"/>
              <a:gd name="connsiteY4" fmla="*/ 1319504 h 1319504"/>
              <a:gd name="connsiteX5" fmla="*/ 659752 w 1885006"/>
              <a:gd name="connsiteY5" fmla="*/ 659752 h 1319504"/>
              <a:gd name="connsiteX6" fmla="*/ 0 w 1885006"/>
              <a:gd name="connsiteY6" fmla="*/ 0 h 1319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006" h="1319504">
                <a:moveTo>
                  <a:pt x="1885006" y="0"/>
                </a:moveTo>
                <a:lnTo>
                  <a:pt x="1885006" y="857678"/>
                </a:lnTo>
                <a:lnTo>
                  <a:pt x="942503" y="1319504"/>
                </a:lnTo>
                <a:lnTo>
                  <a:pt x="0" y="857678"/>
                </a:lnTo>
                <a:lnTo>
                  <a:pt x="0" y="0"/>
                </a:lnTo>
                <a:lnTo>
                  <a:pt x="942503" y="461826"/>
                </a:lnTo>
                <a:lnTo>
                  <a:pt x="1885006" y="0"/>
                </a:lnTo>
                <a:close/>
              </a:path>
            </a:pathLst>
          </a:custGeom>
          <a:solidFill>
            <a:srgbClr val="7B9A0A"/>
          </a:solidFill>
          <a:ln>
            <a:noFill/>
          </a:ln>
        </p:spPr>
        <p:style>
          <a:lnRef idx="1">
            <a:schemeClr val="accent4">
              <a:shade val="50000"/>
              <a:hueOff val="0"/>
              <a:satOff val="0"/>
              <a:lumOff val="0"/>
              <a:alphaOff val="0"/>
            </a:schemeClr>
          </a:lnRef>
          <a:fillRef idx="3">
            <a:schemeClr val="accent4">
              <a:shade val="50000"/>
              <a:hueOff val="0"/>
              <a:satOff val="0"/>
              <a:lumOff val="0"/>
              <a:alphaOff val="0"/>
            </a:schemeClr>
          </a:fillRef>
          <a:effectRef idx="2">
            <a:schemeClr val="accent4">
              <a:shade val="50000"/>
              <a:hueOff val="0"/>
              <a:satOff val="0"/>
              <a:lumOff val="0"/>
              <a:alphaOff val="0"/>
            </a:schemeClr>
          </a:effectRef>
          <a:fontRef idx="minor">
            <a:schemeClr val="lt1"/>
          </a:fontRef>
        </p:style>
        <p:txBody>
          <a:bodyPr spcFirstLastPara="0" vert="horz" wrap="square" lIns="22860" tIns="682612" rIns="22860" bIns="682612" numCol="1" spcCol="1270" anchor="ctr" anchorCtr="0">
            <a:noAutofit/>
          </a:bodyPr>
          <a:lstStyle/>
          <a:p>
            <a:pPr marL="0" marR="0" lvl="0" indent="0" algn="ctr" defTabSz="1600200" eaLnBrk="1" fontAlgn="auto" latinLnBrk="0" hangingPunct="1">
              <a:lnSpc>
                <a:spcPct val="90000"/>
              </a:lnSpc>
              <a:spcBef>
                <a:spcPct val="0"/>
              </a:spcBef>
              <a:spcAft>
                <a:spcPct val="35000"/>
              </a:spcAft>
              <a:buClrTx/>
              <a:buSzTx/>
              <a:buFontTx/>
              <a:buNone/>
              <a:tabLst/>
              <a:defRPr/>
            </a:pPr>
            <a:endParaRPr kumimoji="0" lang="es-CO" sz="3600" b="0" i="0" u="none" strike="noStrike" kern="120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78217708"/>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sp>
        <p:nvSpPr>
          <p:cNvPr id="8" name="AutoShape 6" descr="Resultado de imagen para imagenes de un il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3" name="Rectángulo 2"/>
          <p:cNvSpPr/>
          <p:nvPr/>
        </p:nvSpPr>
        <p:spPr>
          <a:xfrm>
            <a:off x="-36511" y="144016"/>
            <a:ext cx="7560840" cy="62068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514384" eaLnBrk="1" fontAlgn="auto" latinLnBrk="0" hangingPunct="1">
              <a:lnSpc>
                <a:spcPct val="100000"/>
              </a:lnSpc>
              <a:spcBef>
                <a:spcPts val="0"/>
              </a:spcBef>
              <a:spcAft>
                <a:spcPts val="0"/>
              </a:spcAft>
              <a:buClrTx/>
              <a:buSzTx/>
              <a:buFontTx/>
              <a:buNone/>
              <a:tabLst/>
              <a:defRPr/>
            </a:pPr>
            <a:endParaRPr kumimoji="0" lang="es-CO" altLang="es-CO" sz="1800" b="1" i="0" u="none" strike="noStrike" kern="0" cap="none" spc="0" normalizeH="0" baseline="0" noProof="0" dirty="0">
              <a:ln>
                <a:noFill/>
              </a:ln>
              <a:solidFill>
                <a:srgbClr val="002060"/>
              </a:solidFill>
              <a:effectLst/>
              <a:uLnTx/>
              <a:uFillTx/>
              <a:latin typeface="Arial" panose="020B0604020202020204" pitchFamily="34" charset="0"/>
              <a:ea typeface="Open Sans Light" charset="0"/>
              <a:cs typeface="Arial" panose="020B0604020202020204" pitchFamily="34" charset="0"/>
            </a:endParaRPr>
          </a:p>
        </p:txBody>
      </p:sp>
      <p:sp>
        <p:nvSpPr>
          <p:cNvPr id="2" name="Rectángulo 1"/>
          <p:cNvSpPr/>
          <p:nvPr/>
        </p:nvSpPr>
        <p:spPr>
          <a:xfrm>
            <a:off x="137814" y="260648"/>
            <a:ext cx="7242497" cy="369332"/>
          </a:xfrm>
          <a:prstGeom prst="rect">
            <a:avLst/>
          </a:prstGeom>
        </p:spPr>
        <p:txBody>
          <a:bodyPr wrap="square">
            <a:spAutoFit/>
          </a:bodyPr>
          <a:lstStyle/>
          <a:p>
            <a:pPr lvl="0" defTabSz="514384">
              <a:defRPr/>
            </a:pPr>
            <a:r>
              <a:rPr lang="es-ES" b="1" kern="0" dirty="0">
                <a:solidFill>
                  <a:srgbClr val="002060"/>
                </a:solidFill>
                <a:latin typeface="Arial" panose="020B0604020202020204" pitchFamily="34" charset="0"/>
                <a:ea typeface="MS PGothic" panose="020B0600070205080204" pitchFamily="34" charset="-128"/>
                <a:cs typeface="Arial" panose="020B0604020202020204" pitchFamily="34" charset="0"/>
                <a:sym typeface="Helvetica Neue Bold Condensed" charset="0"/>
              </a:rPr>
              <a:t>AEROPUERTO </a:t>
            </a:r>
            <a:r>
              <a:rPr lang="es-CO" altLang="es-CO" b="1" kern="0" dirty="0">
                <a:solidFill>
                  <a:srgbClr val="002060"/>
                </a:solidFill>
                <a:latin typeface="Arial" panose="020B0604020202020204" pitchFamily="34" charset="0"/>
                <a:cs typeface="Arial" panose="020B0604020202020204" pitchFamily="34" charset="0"/>
              </a:rPr>
              <a:t>INTERNACIONAL EL DORADO DE BOGOTÁ D.C.</a:t>
            </a:r>
            <a:endParaRPr lang="es-ES" altLang="es-CO" b="1" kern="0" dirty="0">
              <a:solidFill>
                <a:srgbClr val="002060"/>
              </a:solidFill>
              <a:latin typeface="Arial" panose="020B0604020202020204" pitchFamily="34" charset="0"/>
              <a:cs typeface="Arial" panose="020B0604020202020204" pitchFamily="34" charset="0"/>
              <a:sym typeface="Helvetica Neue Bold Condensed"/>
            </a:endParaRPr>
          </a:p>
        </p:txBody>
      </p:sp>
      <p:pic>
        <p:nvPicPr>
          <p:cNvPr id="5"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63024" y="1249795"/>
            <a:ext cx="6179670" cy="3435656"/>
          </a:xfrm>
          <a:prstGeom prst="rect">
            <a:avLst/>
          </a:prstGeom>
        </p:spPr>
      </p:pic>
      <p:sp>
        <p:nvSpPr>
          <p:cNvPr id="6" name="Rectángulo 5"/>
          <p:cNvSpPr/>
          <p:nvPr/>
        </p:nvSpPr>
        <p:spPr>
          <a:xfrm>
            <a:off x="323527" y="4718717"/>
            <a:ext cx="8136905" cy="1124744"/>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ct val="0"/>
              </a:spcBef>
              <a:spcAft>
                <a:spcPts val="0"/>
              </a:spcAft>
              <a:buClrTx/>
              <a:buSzTx/>
              <a:buFontTx/>
              <a:buNone/>
              <a:tabLst/>
              <a:defRPr/>
            </a:pPr>
            <a:r>
              <a:rPr kumimoji="0" lang="es-MX" sz="1600" b="0" i="0" u="none" strike="noStrike" kern="0" cap="none" spc="0" normalizeH="0" baseline="0" noProof="0" dirty="0">
                <a:ln>
                  <a:noFill/>
                </a:ln>
                <a:solidFill>
                  <a:srgbClr val="D06F28"/>
                </a:solidFill>
                <a:effectLst/>
                <a:uLnTx/>
                <a:uFillTx/>
                <a:latin typeface="Open Sans Light" charset="0"/>
                <a:ea typeface="Open Sans Light" charset="0"/>
                <a:cs typeface="Open Sans Light" charset="0"/>
              </a:rPr>
              <a:t>Construcción sistema </a:t>
            </a:r>
            <a:r>
              <a:rPr kumimoji="0" lang="es-MX" sz="16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complementario</a:t>
            </a:r>
            <a:r>
              <a:rPr kumimoji="0" lang="es-MX" sz="1600" b="0" i="0" u="none" strike="noStrike" kern="0" cap="none" spc="0" normalizeH="0" baseline="0" noProof="0" dirty="0">
                <a:ln>
                  <a:noFill/>
                </a:ln>
                <a:solidFill>
                  <a:srgbClr val="D06F28"/>
                </a:solidFill>
                <a:effectLst/>
                <a:uLnTx/>
                <a:uFillTx/>
                <a:latin typeface="Open Sans Light" charset="0"/>
                <a:ea typeface="Open Sans Light" charset="0"/>
                <a:cs typeface="Open Sans Light" charset="0"/>
              </a:rPr>
              <a:t> calles de rodaje en el costado occidental– fase I.</a:t>
            </a:r>
            <a:r>
              <a:rPr kumimoji="0" lang="es-CO" sz="1600" b="0" i="0" u="none" strike="noStrike" kern="0" cap="none" spc="0" normalizeH="0" baseline="0" noProof="0" dirty="0">
                <a:ln>
                  <a:noFill/>
                </a:ln>
                <a:solidFill>
                  <a:srgbClr val="D06F28"/>
                </a:solidFill>
                <a:effectLst/>
                <a:uLnTx/>
                <a:uFillTx/>
                <a:latin typeface="Open Sans Light" charset="0"/>
                <a:ea typeface="Open Sans Light" charset="0"/>
                <a:cs typeface="Open Sans Light" charset="0"/>
              </a:rPr>
              <a:t> </a:t>
            </a:r>
            <a:endParaRPr kumimoji="0" lang="es-CO" altLang="es-CO" sz="1600" b="0" i="0" u="none" strike="noStrike" kern="0" cap="none" spc="0" normalizeH="0" baseline="0" noProof="0" dirty="0">
              <a:ln>
                <a:noFill/>
              </a:ln>
              <a:solidFill>
                <a:srgbClr val="D06F28"/>
              </a:solidFill>
              <a:effectLst/>
              <a:uLnTx/>
              <a:uFillTx/>
              <a:latin typeface="Open Sans Light" charset="0"/>
              <a:ea typeface="Open Sans Light" charset="0"/>
              <a:cs typeface="Open Sans Light" charset="0"/>
              <a:sym typeface="Helvetica Neue Bold Condensed"/>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600" b="0" i="0" u="none" strike="noStrike" kern="0" cap="none" spc="0" normalizeH="0" baseline="0" noProof="0" dirty="0">
                <a:ln>
                  <a:noFill/>
                </a:ln>
                <a:solidFill>
                  <a:srgbClr val="D06F28"/>
                </a:solidFill>
                <a:effectLst/>
                <a:uLnTx/>
                <a:uFillTx/>
                <a:latin typeface="Open Sans Light" charset="0"/>
                <a:ea typeface="Open Sans Light" charset="0"/>
                <a:cs typeface="Open Sans Light" charset="0"/>
              </a:rPr>
              <a:t>Inversión: $ 140.749 millones  |  Estatus: en construcción</a:t>
            </a:r>
            <a:endParaRPr kumimoji="0" lang="es-CO" altLang="es-CO" sz="2000" b="1" i="0" u="none" strike="noStrike" kern="0" cap="none" spc="0" normalizeH="0" baseline="0" noProof="0" dirty="0">
              <a:ln>
                <a:noFill/>
              </a:ln>
              <a:solidFill>
                <a:srgbClr val="D06F28"/>
              </a:solidFill>
              <a:effectLst/>
              <a:uLnTx/>
              <a:uFillTx/>
              <a:latin typeface="Open Sans Light" charset="0"/>
              <a:ea typeface="Open Sans Light" charset="0"/>
              <a:cs typeface="Open Sans Light" charset="0"/>
            </a:endParaRPr>
          </a:p>
        </p:txBody>
      </p:sp>
    </p:spTree>
    <p:extLst>
      <p:ext uri="{BB962C8B-B14F-4D97-AF65-F5344CB8AC3E}">
        <p14:creationId xmlns:p14="http://schemas.microsoft.com/office/powerpoint/2010/main" val="31683429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sp>
        <p:nvSpPr>
          <p:cNvPr id="8" name="AutoShape 6" descr="Resultado de imagen para imagenes de un il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3" name="Rectángulo 2"/>
          <p:cNvSpPr/>
          <p:nvPr/>
        </p:nvSpPr>
        <p:spPr>
          <a:xfrm>
            <a:off x="-36511" y="144016"/>
            <a:ext cx="7560840" cy="62068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514384" eaLnBrk="1" fontAlgn="auto" latinLnBrk="0" hangingPunct="1">
              <a:lnSpc>
                <a:spcPct val="100000"/>
              </a:lnSpc>
              <a:spcBef>
                <a:spcPts val="0"/>
              </a:spcBef>
              <a:spcAft>
                <a:spcPts val="0"/>
              </a:spcAft>
              <a:buClrTx/>
              <a:buSzTx/>
              <a:buFontTx/>
              <a:buNone/>
              <a:tabLst/>
              <a:defRPr/>
            </a:pPr>
            <a:endParaRPr kumimoji="0" lang="es-CO" altLang="es-CO" sz="1800" b="1" i="0" u="none" strike="noStrike" kern="0" cap="none" spc="0" normalizeH="0" baseline="0" noProof="0" dirty="0">
              <a:ln>
                <a:noFill/>
              </a:ln>
              <a:solidFill>
                <a:srgbClr val="002060"/>
              </a:solidFill>
              <a:effectLst/>
              <a:uLnTx/>
              <a:uFillTx/>
              <a:latin typeface="Arial" panose="020B0604020202020204" pitchFamily="34" charset="0"/>
              <a:ea typeface="Open Sans Light" charset="0"/>
              <a:cs typeface="Arial" panose="020B0604020202020204" pitchFamily="34" charset="0"/>
            </a:endParaRPr>
          </a:p>
        </p:txBody>
      </p:sp>
      <p:pic>
        <p:nvPicPr>
          <p:cNvPr id="4" name="Imagen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3528" y="1023623"/>
            <a:ext cx="4248471" cy="2693409"/>
          </a:xfrm>
          <a:prstGeom prst="rect">
            <a:avLst/>
          </a:prstGeom>
        </p:spPr>
      </p:pic>
      <p:sp>
        <p:nvSpPr>
          <p:cNvPr id="5" name="Rectángulo 4"/>
          <p:cNvSpPr/>
          <p:nvPr/>
        </p:nvSpPr>
        <p:spPr>
          <a:xfrm>
            <a:off x="187389" y="4005064"/>
            <a:ext cx="4672644" cy="1368152"/>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8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Construcción del terminal, torre de control, cuartel de bomberos, urbanismo y vías acceso </a:t>
            </a:r>
          </a:p>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8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Inversión: $ 43.518 millones  </a:t>
            </a:r>
          </a:p>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8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Estatus: en construcción</a:t>
            </a:r>
            <a:endParaRPr kumimoji="0" lang="es-CO" altLang="es-CO" sz="1800" b="1"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endParaRPr>
          </a:p>
        </p:txBody>
      </p:sp>
      <p:pic>
        <p:nvPicPr>
          <p:cNvPr id="6" name="Picture 2" descr="Resultado de imagen para aeropuerto de ibagu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88025" y="1007801"/>
            <a:ext cx="4176464" cy="2795633"/>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4860033" y="4139756"/>
            <a:ext cx="3960439" cy="1233460"/>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8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Estudios y diseños y conexión red de media tensión a 34,5 </a:t>
            </a:r>
            <a:r>
              <a:rPr kumimoji="0" lang="es-CO" altLang="es-CO" sz="1800" b="0" i="0" u="none" strike="noStrike" kern="0" cap="none" spc="0" normalizeH="0" baseline="0" noProof="0" dirty="0" err="1">
                <a:ln>
                  <a:noFill/>
                </a:ln>
                <a:solidFill>
                  <a:srgbClr val="D06F28"/>
                </a:solidFill>
                <a:effectLst/>
                <a:uLnTx/>
                <a:uFillTx/>
                <a:latin typeface="Arial" panose="020B0604020202020204" pitchFamily="34" charset="0"/>
                <a:ea typeface="Open Sans Light" charset="0"/>
                <a:cs typeface="Arial" panose="020B0604020202020204" pitchFamily="34" charset="0"/>
              </a:rPr>
              <a:t>KVA</a:t>
            </a:r>
            <a:r>
              <a:rPr kumimoji="0" lang="es-CO" altLang="es-CO" sz="18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a:t>
            </a:r>
          </a:p>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8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Inversión: $ 26 millones  </a:t>
            </a:r>
          </a:p>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8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Estatus: en construcción</a:t>
            </a:r>
            <a:endParaRPr kumimoji="0" lang="es-CO" altLang="es-CO" sz="1800" b="1"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endParaRPr>
          </a:p>
        </p:txBody>
      </p:sp>
      <p:sp>
        <p:nvSpPr>
          <p:cNvPr id="2" name="Rectángulo 1"/>
          <p:cNvSpPr/>
          <p:nvPr/>
        </p:nvSpPr>
        <p:spPr>
          <a:xfrm>
            <a:off x="187388" y="7937"/>
            <a:ext cx="6616859" cy="615553"/>
          </a:xfrm>
          <a:prstGeom prst="rect">
            <a:avLst/>
          </a:prstGeom>
        </p:spPr>
        <p:txBody>
          <a:bodyPr wrap="square">
            <a:spAutoFit/>
          </a:bodyPr>
          <a:lstStyle/>
          <a:p>
            <a:pPr lvl="0" algn="ctr" defTabSz="514384">
              <a:defRPr/>
            </a:pPr>
            <a:endParaRPr lang="es-CO" altLang="es-CO" sz="1600" b="1" kern="0" dirty="0">
              <a:solidFill>
                <a:srgbClr val="002060"/>
              </a:solidFill>
              <a:latin typeface="Open Sans Light" charset="0"/>
              <a:ea typeface="Open Sans Light" charset="0"/>
              <a:cs typeface="Open Sans Light" charset="0"/>
            </a:endParaRPr>
          </a:p>
          <a:p>
            <a:pPr lvl="0" defTabSz="514384">
              <a:defRPr/>
            </a:pPr>
            <a:r>
              <a:rPr lang="es-ES" b="1" kern="0" dirty="0">
                <a:solidFill>
                  <a:srgbClr val="002060"/>
                </a:solidFill>
                <a:latin typeface="Arial" panose="020B0604020202020204" pitchFamily="34" charset="0"/>
                <a:ea typeface="MS PGothic" panose="020B0600070205080204" pitchFamily="34" charset="-128"/>
                <a:cs typeface="Arial" panose="020B0604020202020204" pitchFamily="34" charset="0"/>
                <a:sym typeface="Helvetica Neue Bold Condensed" charset="0"/>
              </a:rPr>
              <a:t>AEROPUERTO </a:t>
            </a:r>
            <a:r>
              <a:rPr lang="es-ES" b="1" kern="0" dirty="0">
                <a:solidFill>
                  <a:srgbClr val="002060"/>
                </a:solidFill>
                <a:latin typeface="Arial" panose="020B0604020202020204" pitchFamily="34" charset="0"/>
                <a:cs typeface="Arial" panose="020B0604020202020204" pitchFamily="34" charset="0"/>
                <a:sym typeface="Helvetica Neue Bold Condensed"/>
              </a:rPr>
              <a:t>PERALES IBAGUÉ -TOLIMA</a:t>
            </a:r>
            <a:endParaRPr lang="es-ES" altLang="es-CO" b="1" kern="0" dirty="0">
              <a:solidFill>
                <a:srgbClr val="002060"/>
              </a:solidFill>
              <a:latin typeface="Arial" panose="020B0604020202020204" pitchFamily="34" charset="0"/>
              <a:cs typeface="Arial" panose="020B0604020202020204" pitchFamily="34" charset="0"/>
              <a:sym typeface="Helvetica Neue Bold Condensed"/>
            </a:endParaRPr>
          </a:p>
        </p:txBody>
      </p:sp>
    </p:spTree>
    <p:extLst>
      <p:ext uri="{BB962C8B-B14F-4D97-AF65-F5344CB8AC3E}">
        <p14:creationId xmlns:p14="http://schemas.microsoft.com/office/powerpoint/2010/main" val="58511015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144" y="1124744"/>
            <a:ext cx="4371715" cy="2972358"/>
          </a:xfrm>
          <a:prstGeom prst="rect">
            <a:avLst/>
          </a:prstGeom>
        </p:spPr>
      </p:pic>
      <p:sp>
        <p:nvSpPr>
          <p:cNvPr id="4" name="Rectángulo 3"/>
          <p:cNvSpPr/>
          <p:nvPr/>
        </p:nvSpPr>
        <p:spPr>
          <a:xfrm>
            <a:off x="187388" y="4437112"/>
            <a:ext cx="4464496" cy="910861"/>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6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Construcción del terminal, torre de control y obras de infraestructura complementaria.</a:t>
            </a:r>
          </a:p>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6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Inversión: $ 23.213 millones  </a:t>
            </a:r>
          </a:p>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6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Estatus: en construcción</a:t>
            </a:r>
            <a:endParaRPr kumimoji="0" lang="es-CO" altLang="es-CO" sz="1600" b="1"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endParaRPr>
          </a:p>
        </p:txBody>
      </p:sp>
      <p:pic>
        <p:nvPicPr>
          <p:cNvPr id="7" name="Imagen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99992" y="1124744"/>
            <a:ext cx="4515731" cy="2970330"/>
          </a:xfrm>
          <a:prstGeom prst="rect">
            <a:avLst/>
          </a:prstGeom>
        </p:spPr>
      </p:pic>
      <p:sp>
        <p:nvSpPr>
          <p:cNvPr id="3" name="Rectángulo 2"/>
          <p:cNvSpPr/>
          <p:nvPr/>
        </p:nvSpPr>
        <p:spPr>
          <a:xfrm>
            <a:off x="4651883" y="4410444"/>
            <a:ext cx="4344975" cy="830997"/>
          </a:xfrm>
          <a:prstGeom prst="rect">
            <a:avLst/>
          </a:prstGeom>
        </p:spPr>
        <p:txBody>
          <a:bodyPr wrap="square">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6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Estudios y diseños de pista.</a:t>
            </a:r>
          </a:p>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6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Inversión: $ 190 millones  | </a:t>
            </a:r>
          </a:p>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6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 Estatus: terminado</a:t>
            </a:r>
            <a:endParaRPr kumimoji="0" lang="es-CO" sz="16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9" name="Rectángulo 8"/>
          <p:cNvSpPr/>
          <p:nvPr/>
        </p:nvSpPr>
        <p:spPr>
          <a:xfrm>
            <a:off x="757042" y="196069"/>
            <a:ext cx="7335633" cy="62068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84" eaLnBrk="1" fontAlgn="auto" latinLnBrk="0" hangingPunct="1">
              <a:lnSpc>
                <a:spcPct val="100000"/>
              </a:lnSpc>
              <a:spcBef>
                <a:spcPts val="0"/>
              </a:spcBef>
              <a:spcAft>
                <a:spcPts val="0"/>
              </a:spcAft>
              <a:buClrTx/>
              <a:buSzTx/>
              <a:buFontTx/>
              <a:buNone/>
              <a:tabLst/>
              <a:defRPr/>
            </a:pPr>
            <a:endParaRPr kumimoji="0" lang="es-CO" altLang="es-CO" sz="1600" b="1" i="0" u="none" strike="noStrike" kern="0" cap="none" spc="0" normalizeH="0" baseline="0" noProof="0" dirty="0">
              <a:ln>
                <a:noFill/>
              </a:ln>
              <a:solidFill>
                <a:srgbClr val="002060"/>
              </a:solidFill>
              <a:effectLst/>
              <a:uLnTx/>
              <a:uFillTx/>
              <a:latin typeface="Open Sans Light" charset="0"/>
              <a:ea typeface="Open Sans Light" charset="0"/>
              <a:cs typeface="Open Sans Light" charset="0"/>
            </a:endParaRPr>
          </a:p>
          <a:p>
            <a:pPr marL="0" marR="0" lvl="0" indent="0" algn="ctr" defTabSz="514384"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srgbClr val="002060"/>
                </a:solidFill>
                <a:effectLst/>
                <a:uLnTx/>
                <a:uFillTx/>
                <a:latin typeface="Arial" panose="020B0604020202020204" pitchFamily="34" charset="0"/>
                <a:ea typeface="MS PGothic" panose="020B0600070205080204" pitchFamily="34" charset="-128"/>
                <a:cs typeface="Arial" panose="020B0604020202020204" pitchFamily="34" charset="0"/>
                <a:sym typeface="Helvetica Neue Bold Condensed" charset="0"/>
              </a:rPr>
              <a:t>AEROPUERTO </a:t>
            </a:r>
            <a:r>
              <a:rPr kumimoji="0" lang="es-ES" sz="18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Bold Condensed"/>
              </a:rPr>
              <a:t>ANTONIO NARIÑO - PASTO</a:t>
            </a:r>
            <a:endParaRPr kumimoji="0" lang="es-ES" altLang="es-CO" sz="18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Bold Condensed"/>
            </a:endParaRPr>
          </a:p>
          <a:p>
            <a:pPr marL="0" marR="0" lvl="0" indent="0" algn="ctr" defTabSz="514384" eaLnBrk="1" fontAlgn="auto" latinLnBrk="0" hangingPunct="1">
              <a:lnSpc>
                <a:spcPct val="100000"/>
              </a:lnSpc>
              <a:spcBef>
                <a:spcPts val="0"/>
              </a:spcBef>
              <a:spcAft>
                <a:spcPts val="0"/>
              </a:spcAft>
              <a:buClrTx/>
              <a:buSzTx/>
              <a:buFontTx/>
              <a:buNone/>
              <a:tabLst/>
              <a:defRPr/>
            </a:pPr>
            <a:r>
              <a:rPr kumimoji="0" lang="es-CO" altLang="es-CO" sz="1600" b="1" i="0" u="none" strike="noStrike" kern="0" cap="none" spc="0" normalizeH="0" baseline="0" noProof="0" dirty="0">
                <a:ln>
                  <a:noFill/>
                </a:ln>
                <a:solidFill>
                  <a:srgbClr val="002060"/>
                </a:solidFill>
                <a:effectLst/>
                <a:uLnTx/>
                <a:uFillTx/>
                <a:latin typeface="Arial" panose="020B0604020202020204" pitchFamily="34" charset="0"/>
                <a:ea typeface="MS PGothic" panose="020B0600070205080204" pitchFamily="34" charset="-128"/>
                <a:cs typeface="Arial" panose="020B0604020202020204" pitchFamily="34" charset="0"/>
              </a:rPr>
              <a:t> </a:t>
            </a:r>
            <a:endParaRPr kumimoji="0" lang="es-ES" altLang="es-CO" sz="16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Bold Condensed"/>
            </a:endParaRPr>
          </a:p>
        </p:txBody>
      </p:sp>
    </p:spTree>
    <p:extLst>
      <p:ext uri="{BB962C8B-B14F-4D97-AF65-F5344CB8AC3E}">
        <p14:creationId xmlns:p14="http://schemas.microsoft.com/office/powerpoint/2010/main" val="3807784274"/>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8"/>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0800000" flipV="1">
            <a:off x="485831" y="815769"/>
            <a:ext cx="4248472" cy="2272318"/>
          </a:xfrm>
          <a:prstGeom prst="rect">
            <a:avLst/>
          </a:prstGeom>
        </p:spPr>
      </p:pic>
      <p:sp>
        <p:nvSpPr>
          <p:cNvPr id="8" name="Rectángulo 7"/>
          <p:cNvSpPr/>
          <p:nvPr/>
        </p:nvSpPr>
        <p:spPr>
          <a:xfrm>
            <a:off x="5442273" y="1287427"/>
            <a:ext cx="3372021" cy="1077218"/>
          </a:xfrm>
          <a:prstGeom prst="rect">
            <a:avLst/>
          </a:prstGeom>
        </p:spPr>
        <p:txBody>
          <a:bodyPr wrap="square">
            <a:spAutoFit/>
          </a:bodyPr>
          <a:lstStyle/>
          <a:p>
            <a:pPr marL="0" marR="0" lvl="0" indent="0" algn="ctr" defTabSz="514384"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002060"/>
                </a:solidFill>
                <a:effectLst/>
                <a:uLnTx/>
                <a:uFillTx/>
                <a:latin typeface="Arial" panose="020B0604020202020204" pitchFamily="34" charset="0"/>
                <a:ea typeface="MS PGothic" panose="020B0600070205080204" pitchFamily="34" charset="-128"/>
                <a:cs typeface="Arial" panose="020B0604020202020204" pitchFamily="34" charset="0"/>
                <a:sym typeface="Helvetica Neue Bold Condensed" charset="0"/>
              </a:rPr>
              <a:t>AEROPUERTO </a:t>
            </a:r>
            <a:r>
              <a:rPr kumimoji="0" lang="es-ES" sz="16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Bold Condensed"/>
              </a:rPr>
              <a:t>SIMÓN BOLÍVAR - SANTA MARTA</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es-CO" sz="16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Inversión: 33.551 Millones </a:t>
            </a:r>
            <a:r>
              <a:rPr kumimoji="0" lang="es-CO" altLang="es-CO" sz="16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  Estatus: en construcción</a:t>
            </a:r>
            <a:endParaRPr kumimoji="0" lang="es-ES" altLang="es-CO" sz="16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Bold Condensed"/>
            </a:endParaRPr>
          </a:p>
        </p:txBody>
      </p:sp>
      <p:sp>
        <p:nvSpPr>
          <p:cNvPr id="10" name="Rectángulo 9"/>
          <p:cNvSpPr/>
          <p:nvPr/>
        </p:nvSpPr>
        <p:spPr>
          <a:xfrm>
            <a:off x="5220072" y="3893160"/>
            <a:ext cx="3816424" cy="1354217"/>
          </a:xfrm>
          <a:prstGeom prst="rect">
            <a:avLst/>
          </a:prstGeom>
        </p:spPr>
        <p:txBody>
          <a:bodyPr wrap="square">
            <a:spAutoFit/>
          </a:bodyPr>
          <a:lstStyle/>
          <a:p>
            <a:pPr marL="0" marR="0" lvl="0" indent="0" algn="ctr" defTabSz="514384"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002060"/>
                </a:solidFill>
                <a:effectLst/>
                <a:uLnTx/>
                <a:uFillTx/>
                <a:latin typeface="Arial" panose="020B0604020202020204" pitchFamily="34" charset="0"/>
                <a:ea typeface="MS PGothic" panose="020B0600070205080204" pitchFamily="34" charset="-128"/>
                <a:cs typeface="Arial" panose="020B0604020202020204" pitchFamily="34" charset="0"/>
                <a:sym typeface="Helvetica Neue Bold Condensed" charset="0"/>
              </a:rPr>
              <a:t>AEROPUERTO </a:t>
            </a:r>
            <a:r>
              <a:rPr kumimoji="0" lang="es-ES" altLang="es-CO" sz="16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Bold Condensed"/>
              </a:rPr>
              <a:t>CAMILO DAZA – CÚCUTA</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es-CO" altLang="es-CO" sz="16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Inversión: $ 61.398 millones |</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es-CO" altLang="es-CO" sz="16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 Estatus: en construcción</a:t>
            </a:r>
            <a:endParaRPr kumimoji="0" lang="es-CO" altLang="es-CO" sz="1600" b="1"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endParaRPr>
          </a:p>
          <a:p>
            <a:pPr marL="0" marR="0" lvl="0" indent="0" algn="ctr" defTabSz="514384" eaLnBrk="1" fontAlgn="auto" latinLnBrk="0" hangingPunct="1">
              <a:lnSpc>
                <a:spcPct val="100000"/>
              </a:lnSpc>
              <a:spcBef>
                <a:spcPts val="0"/>
              </a:spcBef>
              <a:spcAft>
                <a:spcPts val="0"/>
              </a:spcAft>
              <a:buClrTx/>
              <a:buSzTx/>
              <a:buFontTx/>
              <a:buNone/>
              <a:tabLst/>
              <a:defRPr/>
            </a:pPr>
            <a:endParaRPr kumimoji="0" lang="es-ES" altLang="es-CO" sz="16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Bold Condensed"/>
            </a:endParaRPr>
          </a:p>
        </p:txBody>
      </p:sp>
      <p:pic>
        <p:nvPicPr>
          <p:cNvPr id="11" name="Imagen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5830" y="3264119"/>
            <a:ext cx="4248473" cy="2613154"/>
          </a:xfrm>
          <a:prstGeom prst="rect">
            <a:avLst/>
          </a:prstGeom>
        </p:spPr>
      </p:pic>
      <p:sp>
        <p:nvSpPr>
          <p:cNvPr id="12" name="Rectángulo 11"/>
          <p:cNvSpPr/>
          <p:nvPr/>
        </p:nvSpPr>
        <p:spPr>
          <a:xfrm>
            <a:off x="467544" y="78375"/>
            <a:ext cx="7695673" cy="62068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84" eaLnBrk="1" fontAlgn="auto" latinLnBrk="0" hangingPunct="1">
              <a:lnSpc>
                <a:spcPct val="100000"/>
              </a:lnSpc>
              <a:spcBef>
                <a:spcPts val="0"/>
              </a:spcBef>
              <a:spcAft>
                <a:spcPts val="0"/>
              </a:spcAft>
              <a:buClrTx/>
              <a:buSzTx/>
              <a:buFontTx/>
              <a:buNone/>
              <a:tabLst/>
              <a:defRPr/>
            </a:pPr>
            <a:endParaRPr kumimoji="0" lang="es-CO" altLang="es-CO" sz="1600" b="1" i="0" u="none" strike="noStrike" kern="0" cap="none" spc="0" normalizeH="0" baseline="0" noProof="0" dirty="0">
              <a:ln>
                <a:noFill/>
              </a:ln>
              <a:solidFill>
                <a:srgbClr val="002060"/>
              </a:solidFill>
              <a:effectLst/>
              <a:uLnTx/>
              <a:uFillTx/>
              <a:latin typeface="Arial" panose="020B0604020202020204" pitchFamily="34" charset="0"/>
              <a:ea typeface="Open Sans Light" charset="0"/>
              <a:cs typeface="Arial" panose="020B0604020202020204" pitchFamily="34" charset="0"/>
            </a:endParaRPr>
          </a:p>
          <a:p>
            <a:pPr marL="0" marR="0" lvl="0" indent="0" algn="ctr" defTabSz="514384" eaLnBrk="1" fontAlgn="auto" latinLnBrk="0" hangingPunct="1">
              <a:lnSpc>
                <a:spcPct val="100000"/>
              </a:lnSpc>
              <a:spcBef>
                <a:spcPts val="0"/>
              </a:spcBef>
              <a:spcAft>
                <a:spcPts val="0"/>
              </a:spcAft>
              <a:buClrTx/>
              <a:buSzTx/>
              <a:buFontTx/>
              <a:buNone/>
              <a:tabLst/>
              <a:defRPr/>
            </a:pPr>
            <a:r>
              <a:rPr kumimoji="0" lang="es-CO" sz="1600" b="1" i="0" u="none" strike="noStrike" kern="0" cap="none" spc="0" normalizeH="0" baseline="0" noProof="0" dirty="0">
                <a:ln>
                  <a:noFill/>
                </a:ln>
                <a:solidFill>
                  <a:srgbClr val="002060"/>
                </a:solidFill>
                <a:effectLst/>
                <a:uLnTx/>
                <a:uFillTx/>
                <a:latin typeface="Arial" panose="020B0604020202020204" pitchFamily="34" charset="0"/>
                <a:ea typeface="MS PGothic" panose="020B0600070205080204" pitchFamily="34" charset="-128"/>
                <a:cs typeface="Arial" panose="020B0604020202020204" pitchFamily="34" charset="0"/>
                <a:sym typeface="Helvetica Neue Bold Condensed" charset="0"/>
              </a:rPr>
              <a:t>CONSTRUCCIÓN DE OBRAS DE INFRAESTRUCTURA COMPLEMENTARIA</a:t>
            </a:r>
          </a:p>
          <a:p>
            <a:pPr marL="0" marR="0" lvl="0" indent="0" algn="ctr" defTabSz="514384" eaLnBrk="1" fontAlgn="auto" latinLnBrk="0" hangingPunct="1">
              <a:lnSpc>
                <a:spcPct val="100000"/>
              </a:lnSpc>
              <a:spcBef>
                <a:spcPts val="0"/>
              </a:spcBef>
              <a:spcAft>
                <a:spcPts val="0"/>
              </a:spcAft>
              <a:buClrTx/>
              <a:buSzTx/>
              <a:buFontTx/>
              <a:buNone/>
              <a:tabLst/>
              <a:defRPr/>
            </a:pPr>
            <a:r>
              <a:rPr kumimoji="0" lang="es-CO" altLang="es-CO" sz="1600" b="1" i="0" u="none" strike="noStrike" kern="0" cap="none" spc="0" normalizeH="0" baseline="0" noProof="0" dirty="0">
                <a:ln>
                  <a:noFill/>
                </a:ln>
                <a:solidFill>
                  <a:srgbClr val="002060"/>
                </a:solidFill>
                <a:effectLst/>
                <a:uLnTx/>
                <a:uFillTx/>
                <a:latin typeface="Arial" panose="020B0604020202020204" pitchFamily="34" charset="0"/>
                <a:ea typeface="MS PGothic" panose="020B0600070205080204" pitchFamily="34" charset="-128"/>
                <a:cs typeface="Arial" panose="020B0604020202020204" pitchFamily="34" charset="0"/>
              </a:rPr>
              <a:t> </a:t>
            </a:r>
            <a:endParaRPr kumimoji="0" lang="es-ES" altLang="es-CO" sz="16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Bold Condensed"/>
            </a:endParaRPr>
          </a:p>
        </p:txBody>
      </p:sp>
    </p:spTree>
    <p:extLst>
      <p:ext uri="{BB962C8B-B14F-4D97-AF65-F5344CB8AC3E}">
        <p14:creationId xmlns:p14="http://schemas.microsoft.com/office/powerpoint/2010/main" val="139107471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1560" y="666811"/>
            <a:ext cx="3995936" cy="1622559"/>
          </a:xfrm>
          <a:prstGeom prst="rect">
            <a:avLst/>
          </a:prstGeom>
        </p:spPr>
      </p:pic>
      <p:sp>
        <p:nvSpPr>
          <p:cNvPr id="2" name="Rectángulo 1"/>
          <p:cNvSpPr/>
          <p:nvPr/>
        </p:nvSpPr>
        <p:spPr>
          <a:xfrm>
            <a:off x="5145265" y="2194558"/>
            <a:ext cx="3891231" cy="1731519"/>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800" b="0" i="0" u="none" strike="noStrike" kern="0" cap="none" spc="0" normalizeH="0" baseline="0" noProof="0" dirty="0">
                <a:ln>
                  <a:noFill/>
                </a:ln>
                <a:solidFill>
                  <a:srgbClr val="D06F28"/>
                </a:solidFill>
                <a:effectLst/>
                <a:uLnTx/>
                <a:uFillTx/>
                <a:latin typeface="Open Sans Light" charset="0"/>
                <a:ea typeface="Open Sans Light" charset="0"/>
                <a:cs typeface="Open Sans Light" charset="0"/>
              </a:rPr>
              <a:t>Construcción de pista, plataforma e infraestructura</a:t>
            </a:r>
          </a:p>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800" b="0" i="0" u="none" strike="noStrike" kern="0" cap="none" spc="0" normalizeH="0" baseline="0" noProof="0" dirty="0">
                <a:ln>
                  <a:noFill/>
                </a:ln>
                <a:solidFill>
                  <a:srgbClr val="D06F28"/>
                </a:solidFill>
                <a:effectLst/>
                <a:uLnTx/>
                <a:uFillTx/>
                <a:latin typeface="Open Sans Light" charset="0"/>
                <a:ea typeface="Open Sans Light" charset="0"/>
                <a:cs typeface="Open Sans Light" charset="0"/>
              </a:rPr>
              <a:t>Inversión: $ 31.901 millones  |  Estatus: Terminado</a:t>
            </a:r>
            <a:endParaRPr kumimoji="0" lang="es-CO" altLang="es-CO" sz="2400" b="1" i="0" u="none" strike="noStrike" kern="0" cap="none" spc="0" normalizeH="0" baseline="0" noProof="0" dirty="0">
              <a:ln>
                <a:noFill/>
              </a:ln>
              <a:solidFill>
                <a:srgbClr val="D06F28"/>
              </a:solidFill>
              <a:effectLst/>
              <a:uLnTx/>
              <a:uFillTx/>
              <a:latin typeface="Open Sans Light" charset="0"/>
              <a:ea typeface="Open Sans Light" charset="0"/>
              <a:cs typeface="Open Sans Light" charset="0"/>
            </a:endParaRPr>
          </a:p>
        </p:txBody>
      </p:sp>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1560" y="2358841"/>
            <a:ext cx="3995936" cy="1665277"/>
          </a:xfrm>
          <a:prstGeom prst="rect">
            <a:avLst/>
          </a:prstGeom>
        </p:spPr>
      </p:pic>
      <p:pic>
        <p:nvPicPr>
          <p:cNvPr id="9" name="Imagen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1560" y="4149080"/>
            <a:ext cx="3995936" cy="1748118"/>
          </a:xfrm>
          <a:prstGeom prst="rect">
            <a:avLst/>
          </a:prstGeom>
        </p:spPr>
      </p:pic>
      <p:sp>
        <p:nvSpPr>
          <p:cNvPr id="10" name="Rectángulo 9"/>
          <p:cNvSpPr/>
          <p:nvPr/>
        </p:nvSpPr>
        <p:spPr>
          <a:xfrm>
            <a:off x="179512" y="95500"/>
            <a:ext cx="7695673" cy="45318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84" eaLnBrk="1" fontAlgn="auto" latinLnBrk="0" hangingPunct="1">
              <a:lnSpc>
                <a:spcPct val="100000"/>
              </a:lnSpc>
              <a:spcBef>
                <a:spcPts val="0"/>
              </a:spcBef>
              <a:spcAft>
                <a:spcPts val="0"/>
              </a:spcAft>
              <a:buClrTx/>
              <a:buSzTx/>
              <a:buFontTx/>
              <a:buNone/>
              <a:tabLst/>
              <a:defRPr/>
            </a:pPr>
            <a:endParaRPr kumimoji="0" lang="es-CO" altLang="es-CO" sz="1600" b="1" i="0" u="none" strike="noStrike" kern="0" cap="none" spc="0" normalizeH="0" baseline="0" noProof="0" dirty="0">
              <a:ln>
                <a:noFill/>
              </a:ln>
              <a:solidFill>
                <a:srgbClr val="002060"/>
              </a:solidFill>
              <a:effectLst/>
              <a:uLnTx/>
              <a:uFillTx/>
              <a:latin typeface="Arial" panose="020B0604020202020204" pitchFamily="34" charset="0"/>
              <a:ea typeface="Open Sans Light" charset="0"/>
              <a:cs typeface="Arial" panose="020B0604020202020204" pitchFamily="34" charset="0"/>
            </a:endParaRPr>
          </a:p>
          <a:p>
            <a:pPr marL="0" marR="0" lvl="0" indent="0" algn="ctr" defTabSz="514384"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srgbClr val="002060"/>
                </a:solidFill>
                <a:effectLst/>
                <a:uLnTx/>
                <a:uFillTx/>
                <a:latin typeface="Arial" panose="020B0604020202020204" pitchFamily="34" charset="0"/>
                <a:ea typeface="MS PGothic" panose="020B0600070205080204" pitchFamily="34" charset="-128"/>
                <a:cs typeface="Arial" panose="020B0604020202020204" pitchFamily="34" charset="0"/>
                <a:sym typeface="Helvetica Neue Bold Condensed" charset="0"/>
              </a:rPr>
              <a:t>AEROPUERTO </a:t>
            </a:r>
            <a:r>
              <a:rPr kumimoji="0" lang="es-ES" sz="18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Bold Condensed"/>
              </a:rPr>
              <a:t>HACARITAMA - AGUACHICA</a:t>
            </a:r>
            <a:endParaRPr kumimoji="0" lang="es-ES" altLang="es-CO" sz="18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Bold Condensed"/>
            </a:endParaRPr>
          </a:p>
          <a:p>
            <a:pPr marL="0" marR="0" lvl="0" indent="0" algn="ctr" defTabSz="514384" eaLnBrk="1" fontAlgn="auto" latinLnBrk="0" hangingPunct="1">
              <a:lnSpc>
                <a:spcPct val="100000"/>
              </a:lnSpc>
              <a:spcBef>
                <a:spcPts val="0"/>
              </a:spcBef>
              <a:spcAft>
                <a:spcPts val="0"/>
              </a:spcAft>
              <a:buClrTx/>
              <a:buSzTx/>
              <a:buFontTx/>
              <a:buNone/>
              <a:tabLst/>
              <a:defRPr/>
            </a:pPr>
            <a:r>
              <a:rPr kumimoji="0" lang="es-CO" altLang="es-CO" sz="1600" b="1" i="0" u="none" strike="noStrike" kern="0" cap="none" spc="0" normalizeH="0" baseline="0" noProof="0" dirty="0">
                <a:ln>
                  <a:noFill/>
                </a:ln>
                <a:solidFill>
                  <a:srgbClr val="002060"/>
                </a:solidFill>
                <a:effectLst/>
                <a:uLnTx/>
                <a:uFillTx/>
                <a:latin typeface="Arial" panose="020B0604020202020204" pitchFamily="34" charset="0"/>
                <a:ea typeface="MS PGothic" panose="020B0600070205080204" pitchFamily="34" charset="-128"/>
                <a:cs typeface="Arial" panose="020B0604020202020204" pitchFamily="34" charset="0"/>
              </a:rPr>
              <a:t> </a:t>
            </a:r>
            <a:endParaRPr kumimoji="0" lang="es-ES" altLang="es-CO" sz="16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Bold Condensed"/>
            </a:endParaRPr>
          </a:p>
        </p:txBody>
      </p:sp>
    </p:spTree>
    <p:extLst>
      <p:ext uri="{BB962C8B-B14F-4D97-AF65-F5344CB8AC3E}">
        <p14:creationId xmlns:p14="http://schemas.microsoft.com/office/powerpoint/2010/main" val="3230455131"/>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60984" y="4581128"/>
            <a:ext cx="4443324" cy="953840"/>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6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Estudios, diseños y construcción de muros de franja de seguridad y Cuartel </a:t>
            </a:r>
            <a:r>
              <a:rPr kumimoji="0" lang="es-CO" altLang="es-CO" sz="1600" b="0" i="0" u="none" strike="noStrike" kern="0" cap="none" spc="0" normalizeH="0" baseline="0" noProof="0" dirty="0" err="1">
                <a:ln>
                  <a:noFill/>
                </a:ln>
                <a:solidFill>
                  <a:srgbClr val="D06F28"/>
                </a:solidFill>
                <a:effectLst/>
                <a:uLnTx/>
                <a:uFillTx/>
                <a:latin typeface="Arial" panose="020B0604020202020204" pitchFamily="34" charset="0"/>
                <a:ea typeface="Open Sans Light" charset="0"/>
                <a:cs typeface="Arial" panose="020B0604020202020204" pitchFamily="34" charset="0"/>
              </a:rPr>
              <a:t>SEI</a:t>
            </a:r>
            <a:endParaRPr kumimoji="0" lang="es-CO" altLang="es-CO" sz="16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6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Inversión: $ 18.525 millones  </a:t>
            </a:r>
          </a:p>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6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Estatus: Terminado</a:t>
            </a:r>
            <a:endParaRPr kumimoji="0" lang="es-CO" altLang="es-CO" sz="20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endParaRPr>
          </a:p>
        </p:txBody>
      </p:sp>
      <p:pic>
        <p:nvPicPr>
          <p:cNvPr id="5" name="0 Imagen"/>
          <p:cNvPicPr/>
          <p:nvPr/>
        </p:nvPicPr>
        <p:blipFill>
          <a:blip r:embed="rId2" cstate="email">
            <a:extLst>
              <a:ext uri="{28A0092B-C50C-407E-A947-70E740481C1C}">
                <a14:useLocalDpi xmlns:a14="http://schemas.microsoft.com/office/drawing/2010/main"/>
              </a:ext>
            </a:extLst>
          </a:blip>
          <a:stretch>
            <a:fillRect/>
          </a:stretch>
        </p:blipFill>
        <p:spPr>
          <a:xfrm>
            <a:off x="178834" y="1556792"/>
            <a:ext cx="4443324" cy="2736304"/>
          </a:xfrm>
          <a:prstGeom prst="rect">
            <a:avLst/>
          </a:prstGeom>
        </p:spPr>
      </p:pic>
      <p:pic>
        <p:nvPicPr>
          <p:cNvPr id="9" name="0 Imagen"/>
          <p:cNvPicPr/>
          <p:nvPr/>
        </p:nvPicPr>
        <p:blipFill>
          <a:blip r:embed="rId3" cstate="email">
            <a:extLst>
              <a:ext uri="{28A0092B-C50C-407E-A947-70E740481C1C}">
                <a14:useLocalDpi xmlns:a14="http://schemas.microsoft.com/office/drawing/2010/main"/>
              </a:ext>
            </a:extLst>
          </a:blip>
          <a:stretch>
            <a:fillRect/>
          </a:stretch>
        </p:blipFill>
        <p:spPr>
          <a:xfrm>
            <a:off x="5004049" y="764136"/>
            <a:ext cx="3794734" cy="2194479"/>
          </a:xfrm>
          <a:prstGeom prst="rect">
            <a:avLst/>
          </a:prstGeom>
        </p:spPr>
      </p:pic>
      <p:pic>
        <p:nvPicPr>
          <p:cNvPr id="11" name="0 Imagen"/>
          <p:cNvPicPr/>
          <p:nvPr/>
        </p:nvPicPr>
        <p:blipFill>
          <a:blip r:embed="rId4" cstate="email">
            <a:extLst>
              <a:ext uri="{28A0092B-C50C-407E-A947-70E740481C1C}">
                <a14:useLocalDpi xmlns:a14="http://schemas.microsoft.com/office/drawing/2010/main"/>
              </a:ext>
            </a:extLst>
          </a:blip>
          <a:stretch>
            <a:fillRect/>
          </a:stretch>
        </p:blipFill>
        <p:spPr>
          <a:xfrm>
            <a:off x="5004049" y="2958615"/>
            <a:ext cx="3794734" cy="2229907"/>
          </a:xfrm>
          <a:prstGeom prst="rect">
            <a:avLst/>
          </a:prstGeom>
        </p:spPr>
      </p:pic>
      <p:sp>
        <p:nvSpPr>
          <p:cNvPr id="13" name="Rectángulo 12"/>
          <p:cNvSpPr/>
          <p:nvPr/>
        </p:nvSpPr>
        <p:spPr>
          <a:xfrm>
            <a:off x="4863922" y="5188522"/>
            <a:ext cx="4074988" cy="1077218"/>
          </a:xfrm>
          <a:prstGeom prst="rect">
            <a:avLst/>
          </a:prstGeom>
        </p:spPr>
        <p:txBody>
          <a:bodyPr wrap="square">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6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Diseño fase III, construcción de obras complementarias</a:t>
            </a:r>
          </a:p>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6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Inversión: $ 60.085 millones  </a:t>
            </a:r>
          </a:p>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6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Estatus: en construcción</a:t>
            </a:r>
            <a:endParaRPr kumimoji="0" lang="es-CO" altLang="es-CO" sz="1600" b="1"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endParaRPr>
          </a:p>
        </p:txBody>
      </p:sp>
      <p:sp>
        <p:nvSpPr>
          <p:cNvPr id="10" name="Rectángulo 9"/>
          <p:cNvSpPr/>
          <p:nvPr/>
        </p:nvSpPr>
        <p:spPr>
          <a:xfrm>
            <a:off x="756471" y="77322"/>
            <a:ext cx="7695673" cy="62068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84" eaLnBrk="1" fontAlgn="auto" latinLnBrk="0" hangingPunct="1">
              <a:lnSpc>
                <a:spcPct val="100000"/>
              </a:lnSpc>
              <a:spcBef>
                <a:spcPts val="0"/>
              </a:spcBef>
              <a:spcAft>
                <a:spcPts val="0"/>
              </a:spcAft>
              <a:buClrTx/>
              <a:buSzTx/>
              <a:buFontTx/>
              <a:buNone/>
              <a:tabLst/>
              <a:defRPr/>
            </a:pPr>
            <a:endParaRPr kumimoji="0" lang="es-CO" altLang="es-CO" sz="1600" b="1" i="0" u="none" strike="noStrike" kern="0" cap="none" spc="0" normalizeH="0" baseline="0" noProof="0" dirty="0">
              <a:ln>
                <a:noFill/>
              </a:ln>
              <a:solidFill>
                <a:srgbClr val="002060"/>
              </a:solidFill>
              <a:effectLst/>
              <a:uLnTx/>
              <a:uFillTx/>
              <a:latin typeface="Arial" panose="020B0604020202020204" pitchFamily="34" charset="0"/>
              <a:ea typeface="Open Sans Light" charset="0"/>
              <a:cs typeface="Arial" panose="020B0604020202020204" pitchFamily="34" charset="0"/>
            </a:endParaRPr>
          </a:p>
          <a:p>
            <a:pPr marL="0" marR="0" lvl="0" indent="0" defTabSz="514384"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srgbClr val="002060"/>
                </a:solidFill>
                <a:effectLst/>
                <a:uLnTx/>
                <a:uFillTx/>
                <a:latin typeface="Arial" panose="020B0604020202020204" pitchFamily="34" charset="0"/>
                <a:ea typeface="MS PGothic" panose="020B0600070205080204" pitchFamily="34" charset="-128"/>
                <a:cs typeface="Arial" panose="020B0604020202020204" pitchFamily="34" charset="0"/>
                <a:sym typeface="Helvetica Neue Bold Condensed" charset="0"/>
              </a:rPr>
              <a:t>AEROPUERTO </a:t>
            </a:r>
            <a:r>
              <a:rPr kumimoji="0" lang="es-ES" sz="18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Bold Condensed"/>
              </a:rPr>
              <a:t>INTERNACIONAL PALONEGRO - BUCARAMANGA </a:t>
            </a:r>
            <a:endParaRPr kumimoji="0" lang="es-ES" altLang="es-CO" sz="18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Bold Condensed"/>
            </a:endParaRPr>
          </a:p>
          <a:p>
            <a:pPr marL="0" marR="0" lvl="0" indent="0" algn="ctr" defTabSz="514384" eaLnBrk="1" fontAlgn="auto" latinLnBrk="0" hangingPunct="1">
              <a:lnSpc>
                <a:spcPct val="100000"/>
              </a:lnSpc>
              <a:spcBef>
                <a:spcPts val="0"/>
              </a:spcBef>
              <a:spcAft>
                <a:spcPts val="0"/>
              </a:spcAft>
              <a:buClrTx/>
              <a:buSzTx/>
              <a:buFontTx/>
              <a:buNone/>
              <a:tabLst/>
              <a:defRPr/>
            </a:pPr>
            <a:r>
              <a:rPr kumimoji="0" lang="es-CO" altLang="es-CO" sz="1600" b="1" i="0" u="none" strike="noStrike" kern="0" cap="none" spc="0" normalizeH="0" baseline="0" noProof="0" dirty="0">
                <a:ln>
                  <a:noFill/>
                </a:ln>
                <a:solidFill>
                  <a:srgbClr val="002060"/>
                </a:solidFill>
                <a:effectLst/>
                <a:uLnTx/>
                <a:uFillTx/>
                <a:latin typeface="Arial" panose="020B0604020202020204" pitchFamily="34" charset="0"/>
                <a:ea typeface="MS PGothic" panose="020B0600070205080204" pitchFamily="34" charset="-128"/>
                <a:cs typeface="Arial" panose="020B0604020202020204" pitchFamily="34" charset="0"/>
              </a:rPr>
              <a:t> </a:t>
            </a:r>
            <a:endParaRPr kumimoji="0" lang="es-ES" altLang="es-CO" sz="16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Bold Condensed"/>
            </a:endParaRPr>
          </a:p>
        </p:txBody>
      </p:sp>
    </p:spTree>
    <p:extLst>
      <p:ext uri="{BB962C8B-B14F-4D97-AF65-F5344CB8AC3E}">
        <p14:creationId xmlns:p14="http://schemas.microsoft.com/office/powerpoint/2010/main" val="218325631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7767" y="866845"/>
            <a:ext cx="4711513" cy="2745596"/>
          </a:xfrm>
          <a:prstGeom prst="rect">
            <a:avLst/>
          </a:prstGeom>
        </p:spPr>
      </p:pic>
      <p:sp>
        <p:nvSpPr>
          <p:cNvPr id="5" name="Rectángulo 4"/>
          <p:cNvSpPr/>
          <p:nvPr/>
        </p:nvSpPr>
        <p:spPr>
          <a:xfrm>
            <a:off x="5319231" y="1196752"/>
            <a:ext cx="3437578" cy="1250283"/>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6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Construcción de terminal, torre de control, cuartel SEI, urbanismo, vía de acceso y plataforma</a:t>
            </a:r>
          </a:p>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6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Inversión: $ 55.607 millones  |  Estatus: en construcción</a:t>
            </a:r>
            <a:endParaRPr kumimoji="0" lang="es-CO" altLang="es-CO" sz="2000" b="1"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endParaRPr>
          </a:p>
        </p:txBody>
      </p:sp>
      <p:pic>
        <p:nvPicPr>
          <p:cNvPr id="7" name="Imagen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040" y="3602422"/>
            <a:ext cx="4211960" cy="2400817"/>
          </a:xfrm>
          <a:prstGeom prst="rect">
            <a:avLst/>
          </a:prstGeom>
        </p:spPr>
      </p:pic>
      <p:sp>
        <p:nvSpPr>
          <p:cNvPr id="9" name="Rectángulo 8"/>
          <p:cNvSpPr/>
          <p:nvPr/>
        </p:nvSpPr>
        <p:spPr>
          <a:xfrm>
            <a:off x="395536" y="4388830"/>
            <a:ext cx="4355976" cy="828000"/>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6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Estudios y Diseños y mantenimiento de plataforma de viraje.</a:t>
            </a:r>
          </a:p>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6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Inversión: $ 66 millones  </a:t>
            </a:r>
          </a:p>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6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Estatus: en construcción</a:t>
            </a:r>
            <a:endParaRPr kumimoji="0" lang="es-CO" altLang="es-CO" sz="2000" b="1"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endParaRPr>
          </a:p>
        </p:txBody>
      </p:sp>
      <p:sp>
        <p:nvSpPr>
          <p:cNvPr id="8" name="Rectángulo 7"/>
          <p:cNvSpPr/>
          <p:nvPr/>
        </p:nvSpPr>
        <p:spPr>
          <a:xfrm>
            <a:off x="755576" y="147404"/>
            <a:ext cx="7695673" cy="62068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84" eaLnBrk="1" fontAlgn="auto" latinLnBrk="0" hangingPunct="1">
              <a:lnSpc>
                <a:spcPct val="100000"/>
              </a:lnSpc>
              <a:spcBef>
                <a:spcPts val="0"/>
              </a:spcBef>
              <a:spcAft>
                <a:spcPts val="0"/>
              </a:spcAft>
              <a:buClrTx/>
              <a:buSzTx/>
              <a:buFontTx/>
              <a:buNone/>
              <a:tabLst/>
              <a:defRPr/>
            </a:pPr>
            <a:endParaRPr kumimoji="0" lang="es-CO" altLang="es-CO" sz="1600" b="1" i="0" u="none" strike="noStrike" kern="0" cap="none" spc="0" normalizeH="0" baseline="0" noProof="0" dirty="0">
              <a:ln>
                <a:noFill/>
              </a:ln>
              <a:solidFill>
                <a:srgbClr val="002060"/>
              </a:solidFill>
              <a:effectLst/>
              <a:uLnTx/>
              <a:uFillTx/>
              <a:latin typeface="Arial" panose="020B0604020202020204" pitchFamily="34" charset="0"/>
              <a:ea typeface="Open Sans Light" charset="0"/>
              <a:cs typeface="Arial" panose="020B0604020202020204" pitchFamily="34" charset="0"/>
            </a:endParaRPr>
          </a:p>
          <a:p>
            <a:pPr marL="0" marR="0" lvl="0" indent="0" algn="ctr" defTabSz="514384"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srgbClr val="002060"/>
                </a:solidFill>
                <a:effectLst/>
                <a:uLnTx/>
                <a:uFillTx/>
                <a:latin typeface="Arial" panose="020B0604020202020204" pitchFamily="34" charset="0"/>
                <a:ea typeface="MS PGothic" panose="020B0600070205080204" pitchFamily="34" charset="-128"/>
                <a:cs typeface="Arial" panose="020B0604020202020204" pitchFamily="34" charset="0"/>
                <a:sym typeface="Helvetica Neue Bold Condensed" charset="0"/>
              </a:rPr>
              <a:t>AEROPUERTO </a:t>
            </a:r>
            <a:r>
              <a:rPr kumimoji="0" lang="es-ES" altLang="es-CO" sz="18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Bold Condensed"/>
              </a:rPr>
              <a:t>EL YOPAL - YOPAL</a:t>
            </a:r>
          </a:p>
          <a:p>
            <a:pPr marL="0" marR="0" lvl="0" indent="0" algn="ctr" defTabSz="514384" eaLnBrk="1" fontAlgn="auto" latinLnBrk="0" hangingPunct="1">
              <a:lnSpc>
                <a:spcPct val="100000"/>
              </a:lnSpc>
              <a:spcBef>
                <a:spcPts val="0"/>
              </a:spcBef>
              <a:spcAft>
                <a:spcPts val="0"/>
              </a:spcAft>
              <a:buClrTx/>
              <a:buSzTx/>
              <a:buFontTx/>
              <a:buNone/>
              <a:tabLst/>
              <a:defRPr/>
            </a:pPr>
            <a:r>
              <a:rPr kumimoji="0" lang="es-CO" altLang="es-CO" sz="1600" b="1" i="0" u="none" strike="noStrike" kern="0" cap="none" spc="0" normalizeH="0" baseline="0" noProof="0" dirty="0">
                <a:ln>
                  <a:noFill/>
                </a:ln>
                <a:solidFill>
                  <a:srgbClr val="002060"/>
                </a:solidFill>
                <a:effectLst/>
                <a:uLnTx/>
                <a:uFillTx/>
                <a:latin typeface="Arial" panose="020B0604020202020204" pitchFamily="34" charset="0"/>
                <a:ea typeface="MS PGothic" panose="020B0600070205080204" pitchFamily="34" charset="-128"/>
                <a:cs typeface="Arial" panose="020B0604020202020204" pitchFamily="34" charset="0"/>
              </a:rPr>
              <a:t> </a:t>
            </a:r>
            <a:endParaRPr kumimoji="0" lang="es-ES" altLang="es-CO" sz="16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Bold Condensed"/>
            </a:endParaRPr>
          </a:p>
        </p:txBody>
      </p:sp>
    </p:spTree>
    <p:extLst>
      <p:ext uri="{BB962C8B-B14F-4D97-AF65-F5344CB8AC3E}">
        <p14:creationId xmlns:p14="http://schemas.microsoft.com/office/powerpoint/2010/main" val="523816589"/>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28115" y="4437112"/>
            <a:ext cx="4371877" cy="1037704"/>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6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Diseño y las Obras de Mantenimiento de pista y plataforma</a:t>
            </a:r>
          </a:p>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6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Inversión: $ 59.494 millones  |  </a:t>
            </a:r>
          </a:p>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6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Estatus: en construcción</a:t>
            </a:r>
            <a:endParaRPr kumimoji="0" lang="es-CO" altLang="es-CO" sz="1600" b="1"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endParaRPr>
          </a:p>
        </p:txBody>
      </p:sp>
      <p:pic>
        <p:nvPicPr>
          <p:cNvPr id="3" name="Picture 36" descr="http://hosteriamarysol.com/wp-content/uploads/2015/08/AEROPUERTO-DE-SAN-ANDRES-COL.jpg">
            <a:hlinkClick r:id="rId2"/>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2130" y="1340768"/>
            <a:ext cx="4357862" cy="2952328"/>
          </a:xfrm>
          <a:prstGeom prst="rect">
            <a:avLst/>
          </a:prstGeom>
          <a:ln>
            <a:noFill/>
          </a:ln>
          <a:effectLst>
            <a:softEdge rad="112500"/>
          </a:effectLst>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6" name="Rectángulo 5"/>
          <p:cNvSpPr/>
          <p:nvPr/>
        </p:nvSpPr>
        <p:spPr>
          <a:xfrm>
            <a:off x="160275" y="173499"/>
            <a:ext cx="4367106" cy="87923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84"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002060"/>
                </a:solidFill>
                <a:effectLst/>
                <a:uLnTx/>
                <a:uFillTx/>
                <a:latin typeface="Arial" panose="020B0604020202020204" pitchFamily="34" charset="0"/>
                <a:ea typeface="MS PGothic" panose="020B0600070205080204" pitchFamily="34" charset="-128"/>
                <a:cs typeface="Arial" panose="020B0604020202020204" pitchFamily="34" charset="0"/>
                <a:sym typeface="Helvetica Neue Bold Condensed" charset="0"/>
              </a:rPr>
              <a:t>AEROPUERTO </a:t>
            </a:r>
            <a:r>
              <a:rPr kumimoji="0" lang="es-CO" altLang="es-CO" sz="1600" b="1" i="0" u="none" strike="noStrike" kern="0" cap="none" spc="0" normalizeH="0" baseline="0" noProof="0" dirty="0">
                <a:ln>
                  <a:noFill/>
                </a:ln>
                <a:solidFill>
                  <a:srgbClr val="002060"/>
                </a:solidFill>
                <a:effectLst/>
                <a:uLnTx/>
                <a:uFillTx/>
                <a:latin typeface="Arial" panose="020B0604020202020204" pitchFamily="34" charset="0"/>
                <a:ea typeface="MS PGothic" panose="020B0600070205080204" pitchFamily="34" charset="-128"/>
                <a:cs typeface="Arial" panose="020B0604020202020204" pitchFamily="34" charset="0"/>
              </a:rPr>
              <a:t>GUSTAVO ROJAS PINILLA</a:t>
            </a:r>
          </a:p>
          <a:p>
            <a:pPr marL="0" marR="0" lvl="0" indent="0" algn="ctr" defTabSz="514384" eaLnBrk="1" fontAlgn="auto" latinLnBrk="0" hangingPunct="1">
              <a:lnSpc>
                <a:spcPct val="100000"/>
              </a:lnSpc>
              <a:spcBef>
                <a:spcPts val="0"/>
              </a:spcBef>
              <a:spcAft>
                <a:spcPts val="0"/>
              </a:spcAft>
              <a:buClrTx/>
              <a:buSzTx/>
              <a:buFontTx/>
              <a:buNone/>
              <a:tabLst/>
              <a:defRPr/>
            </a:pPr>
            <a:r>
              <a:rPr kumimoji="0" lang="es-CO" altLang="es-CO" sz="1600" b="1" i="0" u="none" strike="noStrike" kern="0" cap="none" spc="0" normalizeH="0" baseline="0" noProof="0" dirty="0">
                <a:ln>
                  <a:noFill/>
                </a:ln>
                <a:solidFill>
                  <a:srgbClr val="002060"/>
                </a:solidFill>
                <a:effectLst/>
                <a:uLnTx/>
                <a:uFillTx/>
                <a:latin typeface="Arial" panose="020B0604020202020204" pitchFamily="34" charset="0"/>
                <a:ea typeface="MS PGothic" panose="020B0600070205080204" pitchFamily="34" charset="-128"/>
                <a:cs typeface="Arial" panose="020B0604020202020204" pitchFamily="34" charset="0"/>
              </a:rPr>
              <a:t> - SAN ANDRES ISLA</a:t>
            </a:r>
            <a:endParaRPr kumimoji="0" lang="es-ES" altLang="es-CO" sz="16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Bold Condensed"/>
            </a:endParaRPr>
          </a:p>
        </p:txBody>
      </p:sp>
      <p:sp>
        <p:nvSpPr>
          <p:cNvPr id="7" name="Rectángulo 6"/>
          <p:cNvSpPr/>
          <p:nvPr/>
        </p:nvSpPr>
        <p:spPr>
          <a:xfrm>
            <a:off x="4644008" y="173499"/>
            <a:ext cx="4320480" cy="87923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84"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002060"/>
                </a:solidFill>
                <a:effectLst/>
                <a:uLnTx/>
                <a:uFillTx/>
                <a:latin typeface="Arial" panose="020B0604020202020204" pitchFamily="34" charset="0"/>
                <a:ea typeface="MS PGothic" panose="020B0600070205080204" pitchFamily="34" charset="-128"/>
                <a:cs typeface="Arial" panose="020B0604020202020204" pitchFamily="34" charset="0"/>
                <a:sym typeface="Helvetica Neue Bold Condensed" charset="0"/>
              </a:rPr>
              <a:t>AEROPUERTO </a:t>
            </a:r>
            <a:r>
              <a:rPr kumimoji="0" lang="es-ES" altLang="es-CO" sz="16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Bold Condensed"/>
              </a:rPr>
              <a:t>EL EMBRUJO - PROVIDENCIA</a:t>
            </a:r>
          </a:p>
        </p:txBody>
      </p:sp>
      <p:pic>
        <p:nvPicPr>
          <p:cNvPr id="8" name="Imagen 7"/>
          <p:cNvPicPr>
            <a:picLocks noChangeAspect="1"/>
          </p:cNvPicPr>
          <p:nvPr/>
        </p:nvPicPr>
        <p:blipFill>
          <a:blip r:embed="rId4"/>
          <a:stretch>
            <a:fillRect/>
          </a:stretch>
        </p:blipFill>
        <p:spPr>
          <a:xfrm>
            <a:off x="4631698" y="1340768"/>
            <a:ext cx="4320480" cy="2952328"/>
          </a:xfrm>
          <a:prstGeom prst="rect">
            <a:avLst/>
          </a:prstGeom>
        </p:spPr>
      </p:pic>
      <p:sp>
        <p:nvSpPr>
          <p:cNvPr id="9" name="Rectángulo 8"/>
          <p:cNvSpPr/>
          <p:nvPr/>
        </p:nvSpPr>
        <p:spPr>
          <a:xfrm>
            <a:off x="4788024" y="4581130"/>
            <a:ext cx="4176464" cy="830997"/>
          </a:xfrm>
          <a:prstGeom prst="rect">
            <a:avLst/>
          </a:prstGeom>
        </p:spPr>
        <p:txBody>
          <a:bodyPr wrap="square">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6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Mantenimiento y ampliación de pista - Inversión: $ 71.237 millones  |  </a:t>
            </a:r>
          </a:p>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6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Estatus: en construcción</a:t>
            </a:r>
            <a:endParaRPr kumimoji="0" lang="es-CO" altLang="es-CO" sz="1600" b="1"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endParaRPr>
          </a:p>
        </p:txBody>
      </p:sp>
    </p:spTree>
    <p:extLst>
      <p:ext uri="{BB962C8B-B14F-4D97-AF65-F5344CB8AC3E}">
        <p14:creationId xmlns:p14="http://schemas.microsoft.com/office/powerpoint/2010/main" val="1210358814"/>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4 Imagen" descr="IMG-20161027-WA0001">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8084" y="1970742"/>
            <a:ext cx="4087892" cy="273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5"/>
          <p:cNvSpPr/>
          <p:nvPr/>
        </p:nvSpPr>
        <p:spPr>
          <a:xfrm>
            <a:off x="475826" y="1167929"/>
            <a:ext cx="3672408" cy="584775"/>
          </a:xfrm>
          <a:prstGeom prst="rect">
            <a:avLst/>
          </a:prstGeom>
        </p:spPr>
        <p:txBody>
          <a:bodyPr wrap="square">
            <a:spAutoFit/>
          </a:bodyPr>
          <a:lstStyle/>
          <a:p>
            <a:pPr marL="0" marR="0" lvl="0" indent="0" algn="ctr" defTabSz="514384"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002060"/>
                </a:solidFill>
                <a:effectLst/>
                <a:uLnTx/>
                <a:uFillTx/>
                <a:latin typeface="Arial" panose="020B0604020202020204" pitchFamily="34" charset="0"/>
                <a:ea typeface="MS PGothic" panose="020B0600070205080204" pitchFamily="34" charset="-128"/>
                <a:cs typeface="Arial" panose="020B0604020202020204" pitchFamily="34" charset="0"/>
                <a:sym typeface="Helvetica Neue Bold Condensed" charset="0"/>
              </a:rPr>
              <a:t>AEROPUERTO </a:t>
            </a:r>
            <a:r>
              <a:rPr kumimoji="0" lang="es-ES" altLang="es-CO" sz="16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Bold Condensed"/>
              </a:rPr>
              <a:t>REYES MURILLO – </a:t>
            </a:r>
            <a:r>
              <a:rPr kumimoji="0" lang="es-ES" altLang="es-CO" sz="1600" b="1" i="0" u="none" strike="noStrike" kern="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sym typeface="Helvetica Neue Bold Condensed"/>
              </a:rPr>
              <a:t>NUQUÍ</a:t>
            </a:r>
            <a:r>
              <a:rPr kumimoji="0" lang="es-ES" altLang="es-CO" sz="16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Bold Condensed"/>
              </a:rPr>
              <a:t> - CHOCÓ </a:t>
            </a:r>
          </a:p>
        </p:txBody>
      </p:sp>
      <p:sp>
        <p:nvSpPr>
          <p:cNvPr id="7" name="Rectángulo 6"/>
          <p:cNvSpPr/>
          <p:nvPr/>
        </p:nvSpPr>
        <p:spPr>
          <a:xfrm>
            <a:off x="341784" y="4904973"/>
            <a:ext cx="4572000" cy="584775"/>
          </a:xfrm>
          <a:prstGeom prst="rect">
            <a:avLst/>
          </a:prstGeom>
        </p:spPr>
        <p:txBody>
          <a:bodyPr>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6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Inversión: $ 7.096 millones  |  </a:t>
            </a:r>
          </a:p>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6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Estatus: en construcción</a:t>
            </a:r>
            <a:endParaRPr kumimoji="0" lang="es-CO" altLang="es-CO" sz="1600" b="1"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endParaRPr>
          </a:p>
        </p:txBody>
      </p:sp>
      <p:pic>
        <p:nvPicPr>
          <p:cNvPr id="8" name="Imagen 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0" y="2996952"/>
            <a:ext cx="4499992" cy="2872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8"/>
          <p:cNvSpPr/>
          <p:nvPr/>
        </p:nvSpPr>
        <p:spPr>
          <a:xfrm>
            <a:off x="4823534" y="1721909"/>
            <a:ext cx="4247964" cy="1015663"/>
          </a:xfrm>
          <a:prstGeom prst="rect">
            <a:avLst/>
          </a:prstGeom>
        </p:spPr>
        <p:txBody>
          <a:bodyPr wrap="square">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s-ES" sz="1600" b="1" i="0" u="none" strike="noStrike" kern="0" cap="none" spc="0" normalizeH="0" baseline="0" noProof="0" dirty="0">
                <a:ln>
                  <a:noFill/>
                </a:ln>
                <a:solidFill>
                  <a:srgbClr val="002060"/>
                </a:solidFill>
                <a:effectLst/>
                <a:uLnTx/>
                <a:uFillTx/>
                <a:latin typeface="Arial" panose="020B0604020202020204" pitchFamily="34" charset="0"/>
                <a:ea typeface="MS PGothic" panose="020B0600070205080204" pitchFamily="34" charset="-128"/>
                <a:cs typeface="Arial" panose="020B0604020202020204" pitchFamily="34" charset="0"/>
                <a:sym typeface="Helvetica Neue Bold Condensed" charset="0"/>
              </a:rPr>
              <a:t>AEROPUERTO </a:t>
            </a:r>
            <a:r>
              <a:rPr kumimoji="0" lang="es-ES" altLang="es-CO" sz="16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Bold Condensed"/>
              </a:rPr>
              <a:t>JUAN CASIANO </a:t>
            </a:r>
            <a:r>
              <a:rPr kumimoji="0" lang="es-ES" altLang="es-CO" sz="1600" b="1" i="0" u="none" strike="noStrike" kern="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sym typeface="Helvetica Neue Bold Condensed"/>
              </a:rPr>
              <a:t>SOLIS</a:t>
            </a:r>
            <a:r>
              <a:rPr kumimoji="0" lang="es-ES" altLang="es-CO" sz="16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Bold Condensed"/>
              </a:rPr>
              <a:t> – GUAPI - CAUCA</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es-CO" altLang="es-CO" sz="14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Inversión: $ 7.783 millones  | </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es-CO" altLang="es-CO" sz="14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 Estatus: en construcción</a:t>
            </a:r>
            <a:endParaRPr kumimoji="0" lang="es-CO" altLang="es-CO" sz="1800" b="1"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endParaRPr>
          </a:p>
        </p:txBody>
      </p:sp>
      <p:sp>
        <p:nvSpPr>
          <p:cNvPr id="10" name="Rectángulo 9"/>
          <p:cNvSpPr/>
          <p:nvPr/>
        </p:nvSpPr>
        <p:spPr>
          <a:xfrm>
            <a:off x="2172422" y="126821"/>
            <a:ext cx="5135881" cy="87923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84"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srgbClr val="002060"/>
                </a:solidFill>
                <a:effectLst/>
                <a:uLnTx/>
                <a:uFillTx/>
                <a:latin typeface="Arial" panose="020B0604020202020204" pitchFamily="34" charset="0"/>
                <a:ea typeface="MS PGothic" panose="020B0600070205080204" pitchFamily="34" charset="-128"/>
                <a:cs typeface="Arial" panose="020B0604020202020204" pitchFamily="34" charset="0"/>
                <a:sym typeface="Helvetica Neue Bold Condensed" charset="0"/>
              </a:rPr>
              <a:t>MANTENIMIENTO DE PISTA</a:t>
            </a:r>
          </a:p>
        </p:txBody>
      </p:sp>
    </p:spTree>
    <p:extLst>
      <p:ext uri="{BB962C8B-B14F-4D97-AF65-F5344CB8AC3E}">
        <p14:creationId xmlns:p14="http://schemas.microsoft.com/office/powerpoint/2010/main" val="3398571609"/>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1520" y="871181"/>
            <a:ext cx="3672408" cy="3701114"/>
          </a:xfrm>
          <a:prstGeom prst="rect">
            <a:avLst/>
          </a:prstGeom>
          <a:ln>
            <a:noFill/>
          </a:ln>
        </p:spPr>
      </p:pic>
      <p:sp>
        <p:nvSpPr>
          <p:cNvPr id="8" name="Rectángulo 7"/>
          <p:cNvSpPr/>
          <p:nvPr/>
        </p:nvSpPr>
        <p:spPr>
          <a:xfrm>
            <a:off x="169776" y="4653136"/>
            <a:ext cx="3394112" cy="1015663"/>
          </a:xfrm>
          <a:prstGeom prst="rect">
            <a:avLst/>
          </a:prstGeom>
        </p:spPr>
        <p:txBody>
          <a:bodyPr wrap="square">
            <a:spAutoFit/>
          </a:bodyPr>
          <a:lstStyle/>
          <a:p>
            <a:pPr marL="0" marR="0" lvl="0" indent="0" algn="ctr" defTabSz="514384"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002060"/>
                </a:solidFill>
                <a:effectLst/>
                <a:uLnTx/>
                <a:uFillTx/>
                <a:latin typeface="Arial" panose="020B0604020202020204" pitchFamily="34" charset="0"/>
                <a:ea typeface="MS PGothic" panose="020B0600070205080204" pitchFamily="34" charset="-128"/>
                <a:cs typeface="Arial" panose="020B0604020202020204" pitchFamily="34" charset="0"/>
                <a:sym typeface="Helvetica Neue Bold Condensed" charset="0"/>
              </a:rPr>
              <a:t>AEROPUERTO NARCISA NAVAS - </a:t>
            </a:r>
            <a:r>
              <a:rPr kumimoji="0" lang="es-ES" sz="1600" b="1" i="0" u="none" strike="noStrike" kern="0" cap="none" spc="0" normalizeH="0" baseline="0" noProof="0" dirty="0" err="1">
                <a:ln>
                  <a:noFill/>
                </a:ln>
                <a:solidFill>
                  <a:srgbClr val="002060"/>
                </a:solidFill>
                <a:effectLst/>
                <a:uLnTx/>
                <a:uFillTx/>
                <a:latin typeface="Arial" panose="020B0604020202020204" pitchFamily="34" charset="0"/>
                <a:ea typeface="MS PGothic" panose="020B0600070205080204" pitchFamily="34" charset="-128"/>
                <a:cs typeface="Arial" panose="020B0604020202020204" pitchFamily="34" charset="0"/>
                <a:sym typeface="Helvetica Neue Bold Condensed" charset="0"/>
              </a:rPr>
              <a:t>CAPURGANA</a:t>
            </a:r>
            <a:r>
              <a:rPr kumimoji="0" lang="es-ES" sz="1600" b="1" i="0" u="none" strike="noStrike" kern="0" cap="none" spc="0" normalizeH="0" baseline="0" noProof="0" dirty="0">
                <a:ln>
                  <a:noFill/>
                </a:ln>
                <a:solidFill>
                  <a:srgbClr val="002060"/>
                </a:solidFill>
                <a:effectLst/>
                <a:uLnTx/>
                <a:uFillTx/>
                <a:latin typeface="Arial" panose="020B0604020202020204" pitchFamily="34" charset="0"/>
                <a:ea typeface="MS PGothic" panose="020B0600070205080204" pitchFamily="34" charset="-128"/>
                <a:cs typeface="Arial" panose="020B0604020202020204" pitchFamily="34" charset="0"/>
                <a:sym typeface="Helvetica Neue Bold Condensed" charset="0"/>
              </a:rPr>
              <a:t> – CHOCO</a:t>
            </a:r>
          </a:p>
          <a:p>
            <a:pPr marL="0" marR="0" lvl="0" indent="0" algn="ctr" defTabSz="514384" eaLnBrk="1" fontAlgn="auto" latinLnBrk="0" hangingPunct="1">
              <a:lnSpc>
                <a:spcPct val="100000"/>
              </a:lnSpc>
              <a:spcBef>
                <a:spcPts val="0"/>
              </a:spcBef>
              <a:spcAft>
                <a:spcPts val="0"/>
              </a:spcAft>
              <a:buClrTx/>
              <a:buSzTx/>
              <a:buFontTx/>
              <a:buNone/>
              <a:tabLst/>
              <a:defRPr/>
            </a:pPr>
            <a:r>
              <a:rPr kumimoji="0" lang="es-CO" altLang="es-CO" sz="14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Inversión: $ 3.538 millones  </a:t>
            </a:r>
          </a:p>
          <a:p>
            <a:pPr marL="0" marR="0" lvl="0" indent="0" algn="ctr" defTabSz="514384" eaLnBrk="1" fontAlgn="auto" latinLnBrk="0" hangingPunct="1">
              <a:lnSpc>
                <a:spcPct val="100000"/>
              </a:lnSpc>
              <a:spcBef>
                <a:spcPts val="0"/>
              </a:spcBef>
              <a:spcAft>
                <a:spcPts val="0"/>
              </a:spcAft>
              <a:buClrTx/>
              <a:buSzTx/>
              <a:buFontTx/>
              <a:buNone/>
              <a:tabLst/>
              <a:defRPr/>
            </a:pPr>
            <a:r>
              <a:rPr kumimoji="0" lang="es-CO" altLang="es-CO" sz="14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Estatus: terminado</a:t>
            </a:r>
            <a:endParaRPr kumimoji="0" lang="es-CO" altLang="es-CO" sz="1400" b="1"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endParaRPr>
          </a:p>
        </p:txBody>
      </p:sp>
      <p:pic>
        <p:nvPicPr>
          <p:cNvPr id="9" name="Imagen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11960" y="2788479"/>
            <a:ext cx="4781983" cy="2880320"/>
          </a:xfrm>
          <a:prstGeom prst="rect">
            <a:avLst/>
          </a:prstGeom>
          <a:ln>
            <a:noFill/>
          </a:ln>
        </p:spPr>
      </p:pic>
      <p:pic>
        <p:nvPicPr>
          <p:cNvPr id="10" name="Imagen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59547" y="4471480"/>
            <a:ext cx="4486808" cy="1378973"/>
          </a:xfrm>
          <a:prstGeom prst="rect">
            <a:avLst/>
          </a:prstGeom>
        </p:spPr>
      </p:pic>
      <p:sp>
        <p:nvSpPr>
          <p:cNvPr id="11" name="Rectángulo 10"/>
          <p:cNvSpPr/>
          <p:nvPr/>
        </p:nvSpPr>
        <p:spPr>
          <a:xfrm>
            <a:off x="4499992" y="1477860"/>
            <a:ext cx="4752528" cy="800219"/>
          </a:xfrm>
          <a:prstGeom prst="rect">
            <a:avLst/>
          </a:prstGeom>
        </p:spPr>
        <p:txBody>
          <a:bodyPr wrap="square">
            <a:spAutoFit/>
          </a:bodyPr>
          <a:lstStyle/>
          <a:p>
            <a:pPr marL="0" marR="0" lvl="0" indent="0" algn="ctr" defTabSz="514384"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002060"/>
                </a:solidFill>
                <a:effectLst/>
                <a:uLnTx/>
                <a:uFillTx/>
                <a:latin typeface="Arial" panose="020B0604020202020204" pitchFamily="34" charset="0"/>
                <a:ea typeface="MS PGothic" panose="020B0600070205080204" pitchFamily="34" charset="-128"/>
                <a:cs typeface="Arial" panose="020B0604020202020204" pitchFamily="34" charset="0"/>
                <a:sym typeface="Helvetica Neue Bold Condensed" charset="0"/>
              </a:rPr>
              <a:t>AEROPUERTO JOSE CELESTINO MUTIS - BAHÍA SOLANO – CHOCO</a:t>
            </a:r>
          </a:p>
          <a:p>
            <a:pPr marL="0" marR="0" lvl="0" indent="0" algn="ctr" defTabSz="514384" eaLnBrk="1" fontAlgn="auto" latinLnBrk="0" hangingPunct="1">
              <a:lnSpc>
                <a:spcPct val="100000"/>
              </a:lnSpc>
              <a:spcBef>
                <a:spcPts val="0"/>
              </a:spcBef>
              <a:spcAft>
                <a:spcPts val="0"/>
              </a:spcAft>
              <a:buClrTx/>
              <a:buSzTx/>
              <a:buFontTx/>
              <a:buNone/>
              <a:tabLst/>
              <a:defRPr/>
            </a:pPr>
            <a:r>
              <a:rPr kumimoji="0" lang="es-CO" altLang="es-CO" sz="14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Inversión: $ 8.215 millones  |  Estatus: terminado</a:t>
            </a:r>
            <a:endParaRPr kumimoji="0" lang="es-ES" altLang="es-CO" sz="14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Bold Condensed"/>
            </a:endParaRPr>
          </a:p>
        </p:txBody>
      </p:sp>
      <p:sp>
        <p:nvSpPr>
          <p:cNvPr id="12" name="Rectángulo 11"/>
          <p:cNvSpPr/>
          <p:nvPr/>
        </p:nvSpPr>
        <p:spPr>
          <a:xfrm>
            <a:off x="899592" y="88226"/>
            <a:ext cx="7946763" cy="60130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514384"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a:ln>
                  <a:noFill/>
                </a:ln>
                <a:solidFill>
                  <a:srgbClr val="002060"/>
                </a:solidFill>
                <a:effectLst/>
                <a:uLnTx/>
                <a:uFillTx/>
                <a:latin typeface="Arial" panose="020B0604020202020204" pitchFamily="34" charset="0"/>
                <a:ea typeface="MS PGothic" panose="020B0600070205080204" pitchFamily="34" charset="-128"/>
                <a:cs typeface="Arial" panose="020B0604020202020204" pitchFamily="34" charset="0"/>
                <a:sym typeface="Helvetica Neue Bold Condensed" charset="0"/>
              </a:rPr>
              <a:t>MANTENIMIENTO DE PISTA, CALLES DE RODAJE Y PLATAFORMA</a:t>
            </a:r>
            <a:endParaRPr kumimoji="0" lang="es-ES" altLang="es-CO" sz="18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Bold Condensed"/>
            </a:endParaRPr>
          </a:p>
        </p:txBody>
      </p:sp>
    </p:spTree>
    <p:extLst>
      <p:ext uri="{BB962C8B-B14F-4D97-AF65-F5344CB8AC3E}">
        <p14:creationId xmlns:p14="http://schemas.microsoft.com/office/powerpoint/2010/main" val="3057917111"/>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3" cstate="print">
            <a:extLst>
              <a:ext uri="{28A0092B-C50C-407E-A947-70E740481C1C}">
                <a14:useLocalDpi xmlns:a14="http://schemas.microsoft.com/office/drawing/2010/main" val="0"/>
              </a:ext>
            </a:extLst>
          </a:blip>
          <a:srcRect r="1675"/>
          <a:stretch/>
        </p:blipFill>
        <p:spPr>
          <a:xfrm>
            <a:off x="184236" y="1740219"/>
            <a:ext cx="3957434" cy="3096491"/>
          </a:xfrm>
          <a:prstGeom prst="rect">
            <a:avLst/>
          </a:prstGeom>
          <a:noFill/>
          <a:ln>
            <a:noFill/>
          </a:ln>
          <a:effectLst>
            <a:outerShdw blurRad="50800" dist="38100" dir="8100000" algn="tr" rotWithShape="0">
              <a:prstClr val="black">
                <a:alpha val="40000"/>
              </a:prstClr>
            </a:outerShdw>
          </a:effectLst>
        </p:spPr>
      </p:pic>
      <p:sp>
        <p:nvSpPr>
          <p:cNvPr id="18" name="17 Rectángulo"/>
          <p:cNvSpPr/>
          <p:nvPr/>
        </p:nvSpPr>
        <p:spPr>
          <a:xfrm>
            <a:off x="0" y="169476"/>
            <a:ext cx="3392832" cy="504056"/>
          </a:xfrm>
          <a:prstGeom prst="rect">
            <a:avLst/>
          </a:prstGeom>
          <a:solidFill>
            <a:srgbClr val="F2F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ysClr val="windowText" lastClr="000000"/>
              </a:solidFill>
              <a:effectLst/>
              <a:uLnTx/>
              <a:uFillTx/>
            </a:endParaRPr>
          </a:p>
        </p:txBody>
      </p:sp>
      <p:sp>
        <p:nvSpPr>
          <p:cNvPr id="20" name="19 CuadroTexto"/>
          <p:cNvSpPr txBox="1"/>
          <p:nvPr/>
        </p:nvSpPr>
        <p:spPr>
          <a:xfrm>
            <a:off x="251520" y="169476"/>
            <a:ext cx="208823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24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AGOSTO</a:t>
            </a:r>
          </a:p>
        </p:txBody>
      </p:sp>
      <p:sp>
        <p:nvSpPr>
          <p:cNvPr id="26" name="25 Llamada rectangular redondeada"/>
          <p:cNvSpPr/>
          <p:nvPr/>
        </p:nvSpPr>
        <p:spPr>
          <a:xfrm>
            <a:off x="184236" y="980728"/>
            <a:ext cx="1939492" cy="843224"/>
          </a:xfrm>
          <a:prstGeom prst="wedgeRoundRectCallout">
            <a:avLst>
              <a:gd name="adj1" fmla="val -14364"/>
              <a:gd name="adj2" fmla="val 68922"/>
              <a:gd name="adj3" fmla="val 16667"/>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27" name="Rectángulo 21"/>
          <p:cNvSpPr/>
          <p:nvPr/>
        </p:nvSpPr>
        <p:spPr>
          <a:xfrm>
            <a:off x="45942" y="1109611"/>
            <a:ext cx="2293810"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6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Aeropuerto de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6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Puerto Leguízamo</a:t>
            </a:r>
          </a:p>
        </p:txBody>
      </p:sp>
      <p:grpSp>
        <p:nvGrpSpPr>
          <p:cNvPr id="31" name="30 Grupo"/>
          <p:cNvGrpSpPr/>
          <p:nvPr/>
        </p:nvGrpSpPr>
        <p:grpSpPr>
          <a:xfrm>
            <a:off x="-2340768" y="-244263"/>
            <a:ext cx="11377264" cy="6727296"/>
            <a:chOff x="-2158479" y="-244263"/>
            <a:chExt cx="11377264" cy="6727296"/>
          </a:xfrm>
        </p:grpSpPr>
        <p:sp>
          <p:nvSpPr>
            <p:cNvPr id="32" name="31 Arco de bloque"/>
            <p:cNvSpPr/>
            <p:nvPr/>
          </p:nvSpPr>
          <p:spPr>
            <a:xfrm>
              <a:off x="-2158479" y="-244263"/>
              <a:ext cx="6727296" cy="6727296"/>
            </a:xfrm>
            <a:prstGeom prst="blockArc">
              <a:avLst>
                <a:gd name="adj1" fmla="val 18900000"/>
                <a:gd name="adj2" fmla="val 2700000"/>
                <a:gd name="adj3" fmla="val 321"/>
              </a:avLst>
            </a:prstGeom>
            <a:scene3d>
              <a:camera prst="orthographicFront"/>
              <a:lightRig rig="flat" dir="t"/>
            </a:scene3d>
            <a:sp3d prstMaterial="matte"/>
          </p:spPr>
          <p:style>
            <a:lnRef idx="2">
              <a:schemeClr val="accent5">
                <a:hueOff val="0"/>
                <a:satOff val="0"/>
                <a:lumOff val="0"/>
                <a:alphaOff val="0"/>
              </a:schemeClr>
            </a:lnRef>
            <a:fillRef idx="0">
              <a:schemeClr val="accent4">
                <a:tint val="90000"/>
                <a:hueOff val="0"/>
                <a:satOff val="0"/>
                <a:lumOff val="0"/>
                <a:alphaOff val="0"/>
              </a:schemeClr>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33" name="32 Forma libre"/>
            <p:cNvSpPr/>
            <p:nvPr/>
          </p:nvSpPr>
          <p:spPr>
            <a:xfrm>
              <a:off x="4055619" y="875321"/>
              <a:ext cx="5126653" cy="819065"/>
            </a:xfrm>
            <a:custGeom>
              <a:avLst/>
              <a:gdLst>
                <a:gd name="connsiteX0" fmla="*/ 0 w 6862420"/>
                <a:gd name="connsiteY0" fmla="*/ 0 h 768798"/>
                <a:gd name="connsiteX1" fmla="*/ 6862420 w 6862420"/>
                <a:gd name="connsiteY1" fmla="*/ 0 h 768798"/>
                <a:gd name="connsiteX2" fmla="*/ 6862420 w 6862420"/>
                <a:gd name="connsiteY2" fmla="*/ 768798 h 768798"/>
                <a:gd name="connsiteX3" fmla="*/ 0 w 6862420"/>
                <a:gd name="connsiteY3" fmla="*/ 768798 h 768798"/>
                <a:gd name="connsiteX4" fmla="*/ 0 w 6862420"/>
                <a:gd name="connsiteY4" fmla="*/ 0 h 768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2420" h="768798">
                  <a:moveTo>
                    <a:pt x="0" y="0"/>
                  </a:moveTo>
                  <a:lnTo>
                    <a:pt x="6862420" y="0"/>
                  </a:lnTo>
                  <a:lnTo>
                    <a:pt x="6862420" y="768798"/>
                  </a:lnTo>
                  <a:lnTo>
                    <a:pt x="0" y="768798"/>
                  </a:lnTo>
                  <a:lnTo>
                    <a:pt x="0" y="0"/>
                  </a:lnTo>
                  <a:close/>
                </a:path>
              </a:pathLst>
            </a:custGeom>
            <a:solidFill>
              <a:schemeClr val="accent5">
                <a:lumMod val="7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610234" tIns="101600" rIns="101600" bIns="101600" numCol="1" spcCol="1270" anchor="ctr" anchorCtr="0">
              <a:noAutofit/>
            </a:bodyPr>
            <a:lstStyle/>
            <a:p>
              <a:pPr marL="0" marR="0" lvl="0" indent="0" algn="l" defTabSz="1778000" eaLnBrk="1" fontAlgn="auto" latinLnBrk="0" hangingPunct="1">
                <a:lnSpc>
                  <a:spcPct val="90000"/>
                </a:lnSpc>
                <a:spcBef>
                  <a:spcPct val="0"/>
                </a:spcBef>
                <a:spcAft>
                  <a:spcPct val="35000"/>
                </a:spcAft>
                <a:buClrTx/>
                <a:buSzTx/>
                <a:buFontTx/>
                <a:buNone/>
                <a:tabLst/>
                <a:defRPr/>
              </a:pPr>
              <a:endParaRPr kumimoji="0" lang="es-CO" sz="4000" b="0" i="0" u="none" strike="noStrike" kern="1200" cap="none" spc="0" normalizeH="0" baseline="0" noProof="0">
                <a:ln>
                  <a:noFill/>
                </a:ln>
                <a:solidFill>
                  <a:sysClr val="windowText" lastClr="000000"/>
                </a:solidFill>
                <a:effectLst/>
                <a:uLnTx/>
                <a:uFillTx/>
              </a:endParaRPr>
            </a:p>
          </p:txBody>
        </p:sp>
        <p:sp>
          <p:nvSpPr>
            <p:cNvPr id="34" name="33 Elipse"/>
            <p:cNvSpPr/>
            <p:nvPr/>
          </p:nvSpPr>
          <p:spPr>
            <a:xfrm>
              <a:off x="3575121" y="779222"/>
              <a:ext cx="960998" cy="960998"/>
            </a:xfrm>
            <a:prstGeom prst="ellipse">
              <a:avLst/>
            </a:prstGeom>
            <a:ln>
              <a:solidFill>
                <a:schemeClr val="accent5">
                  <a:lumMod val="20000"/>
                  <a:lumOff val="80000"/>
                </a:schemeClr>
              </a:solidFill>
            </a:ln>
            <a:scene3d>
              <a:camera prst="orthographicFront"/>
              <a:lightRig rig="flat" dir="t"/>
            </a:scene3d>
            <a:sp3d z="190500" extrusionH="12700" prstMaterial="plastic">
              <a:bevelT w="50800" h="50800"/>
            </a:sp3d>
          </p:spPr>
          <p:style>
            <a:lnRef idx="1">
              <a:schemeClr val="accent4">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35" name="34 Forma libre"/>
            <p:cNvSpPr/>
            <p:nvPr/>
          </p:nvSpPr>
          <p:spPr>
            <a:xfrm>
              <a:off x="4496389" y="1940923"/>
              <a:ext cx="4685883" cy="768798"/>
            </a:xfrm>
            <a:custGeom>
              <a:avLst/>
              <a:gdLst>
                <a:gd name="connsiteX0" fmla="*/ 0 w 6421650"/>
                <a:gd name="connsiteY0" fmla="*/ 0 h 768798"/>
                <a:gd name="connsiteX1" fmla="*/ 6421650 w 6421650"/>
                <a:gd name="connsiteY1" fmla="*/ 0 h 768798"/>
                <a:gd name="connsiteX2" fmla="*/ 6421650 w 6421650"/>
                <a:gd name="connsiteY2" fmla="*/ 768798 h 768798"/>
                <a:gd name="connsiteX3" fmla="*/ 0 w 6421650"/>
                <a:gd name="connsiteY3" fmla="*/ 768798 h 768798"/>
                <a:gd name="connsiteX4" fmla="*/ 0 w 6421650"/>
                <a:gd name="connsiteY4" fmla="*/ 0 h 768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1650" h="768798">
                  <a:moveTo>
                    <a:pt x="0" y="0"/>
                  </a:moveTo>
                  <a:lnTo>
                    <a:pt x="6421650" y="0"/>
                  </a:lnTo>
                  <a:lnTo>
                    <a:pt x="6421650" y="768798"/>
                  </a:lnTo>
                  <a:lnTo>
                    <a:pt x="0" y="768798"/>
                  </a:lnTo>
                  <a:lnTo>
                    <a:pt x="0" y="0"/>
                  </a:lnTo>
                  <a:close/>
                </a:path>
              </a:pathLst>
            </a:custGeom>
            <a:solidFill>
              <a:schemeClr val="accent5">
                <a:lumMod val="60000"/>
                <a:lumOff val="4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1488257"/>
                <a:satOff val="8966"/>
                <a:lumOff val="719"/>
                <a:alphaOff val="0"/>
              </a:schemeClr>
            </a:fillRef>
            <a:effectRef idx="2">
              <a:schemeClr val="accent4">
                <a:hueOff val="-1488257"/>
                <a:satOff val="8966"/>
                <a:lumOff val="719"/>
                <a:alphaOff val="0"/>
              </a:schemeClr>
            </a:effectRef>
            <a:fontRef idx="minor">
              <a:schemeClr val="lt1"/>
            </a:fontRef>
          </p:style>
          <p:txBody>
            <a:bodyPr spcFirstLastPara="0" vert="horz" wrap="square" lIns="610234" tIns="101600" rIns="101600" bIns="101600" numCol="1" spcCol="1270" anchor="ctr" anchorCtr="0">
              <a:noAutofit/>
            </a:bodyPr>
            <a:lstStyle/>
            <a:p>
              <a:pPr marL="0" marR="0" lvl="0" indent="0" algn="l" defTabSz="1778000" eaLnBrk="1" fontAlgn="auto" latinLnBrk="0" hangingPunct="1">
                <a:lnSpc>
                  <a:spcPct val="90000"/>
                </a:lnSpc>
                <a:spcBef>
                  <a:spcPct val="0"/>
                </a:spcBef>
                <a:spcAft>
                  <a:spcPct val="35000"/>
                </a:spcAft>
                <a:buClrTx/>
                <a:buSzTx/>
                <a:buFontTx/>
                <a:buNone/>
                <a:tabLst/>
                <a:defRPr/>
              </a:pPr>
              <a:endParaRPr kumimoji="0" lang="es-CO" sz="4000" b="0" i="0" u="none" strike="noStrike" kern="1200" cap="none" spc="0" normalizeH="0" baseline="0" noProof="0">
                <a:ln>
                  <a:noFill/>
                </a:ln>
                <a:solidFill>
                  <a:sysClr val="windowText" lastClr="000000"/>
                </a:solidFill>
                <a:effectLst/>
                <a:uLnTx/>
                <a:uFillTx/>
              </a:endParaRPr>
            </a:p>
          </p:txBody>
        </p:sp>
        <p:sp>
          <p:nvSpPr>
            <p:cNvPr id="36" name="35 Elipse"/>
            <p:cNvSpPr/>
            <p:nvPr/>
          </p:nvSpPr>
          <p:spPr>
            <a:xfrm>
              <a:off x="4015891" y="1844824"/>
              <a:ext cx="960998" cy="960998"/>
            </a:xfrm>
            <a:prstGeom prst="ellipse">
              <a:avLst/>
            </a:prstGeom>
            <a:ln>
              <a:solidFill>
                <a:schemeClr val="accent5">
                  <a:lumMod val="20000"/>
                  <a:lumOff val="80000"/>
                </a:schemeClr>
              </a:solidFill>
            </a:ln>
            <a:scene3d>
              <a:camera prst="orthographicFront"/>
              <a:lightRig rig="flat" dir="t"/>
            </a:scene3d>
            <a:sp3d z="190500" extrusionH="12700" prstMaterial="plastic">
              <a:bevelT w="50800" h="50800"/>
            </a:sp3d>
          </p:spPr>
          <p:style>
            <a:lnRef idx="1">
              <a:schemeClr val="accent4">
                <a:hueOff val="-1488257"/>
                <a:satOff val="8966"/>
                <a:lumOff val="719"/>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37" name="36 Forma libre"/>
            <p:cNvSpPr/>
            <p:nvPr/>
          </p:nvSpPr>
          <p:spPr>
            <a:xfrm>
              <a:off x="4496389" y="3140166"/>
              <a:ext cx="4578379" cy="768798"/>
            </a:xfrm>
            <a:custGeom>
              <a:avLst/>
              <a:gdLst>
                <a:gd name="connsiteX0" fmla="*/ 0 w 6421650"/>
                <a:gd name="connsiteY0" fmla="*/ 0 h 768798"/>
                <a:gd name="connsiteX1" fmla="*/ 6421650 w 6421650"/>
                <a:gd name="connsiteY1" fmla="*/ 0 h 768798"/>
                <a:gd name="connsiteX2" fmla="*/ 6421650 w 6421650"/>
                <a:gd name="connsiteY2" fmla="*/ 768798 h 768798"/>
                <a:gd name="connsiteX3" fmla="*/ 0 w 6421650"/>
                <a:gd name="connsiteY3" fmla="*/ 768798 h 768798"/>
                <a:gd name="connsiteX4" fmla="*/ 0 w 6421650"/>
                <a:gd name="connsiteY4" fmla="*/ 0 h 768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1650" h="768798">
                  <a:moveTo>
                    <a:pt x="0" y="0"/>
                  </a:moveTo>
                  <a:lnTo>
                    <a:pt x="6421650" y="0"/>
                  </a:lnTo>
                  <a:lnTo>
                    <a:pt x="6421650" y="768798"/>
                  </a:lnTo>
                  <a:lnTo>
                    <a:pt x="0" y="768798"/>
                  </a:lnTo>
                  <a:lnTo>
                    <a:pt x="0" y="0"/>
                  </a:lnTo>
                  <a:close/>
                </a:path>
              </a:pathLst>
            </a:custGeom>
            <a:solidFill>
              <a:schemeClr val="accent5">
                <a:lumMod val="40000"/>
                <a:lumOff val="6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2976513"/>
                <a:satOff val="17933"/>
                <a:lumOff val="1437"/>
                <a:alphaOff val="0"/>
              </a:schemeClr>
            </a:fillRef>
            <a:effectRef idx="2">
              <a:schemeClr val="accent4">
                <a:hueOff val="-2976513"/>
                <a:satOff val="17933"/>
                <a:lumOff val="1437"/>
                <a:alphaOff val="0"/>
              </a:schemeClr>
            </a:effectRef>
            <a:fontRef idx="minor">
              <a:schemeClr val="lt1"/>
            </a:fontRef>
          </p:style>
          <p:txBody>
            <a:bodyPr spcFirstLastPara="0" vert="horz" wrap="square" lIns="610234" tIns="101600" rIns="101600" bIns="101600" numCol="1" spcCol="1270" anchor="ctr" anchorCtr="0">
              <a:noAutofit/>
            </a:bodyPr>
            <a:lstStyle/>
            <a:p>
              <a:pPr marL="0" marR="0" lvl="0" indent="0" algn="l" defTabSz="1778000" eaLnBrk="1" fontAlgn="auto" latinLnBrk="0" hangingPunct="1">
                <a:lnSpc>
                  <a:spcPct val="90000"/>
                </a:lnSpc>
                <a:spcBef>
                  <a:spcPct val="0"/>
                </a:spcBef>
                <a:spcAft>
                  <a:spcPct val="35000"/>
                </a:spcAft>
                <a:buClrTx/>
                <a:buSzTx/>
                <a:buFontTx/>
                <a:buNone/>
                <a:tabLst/>
                <a:defRPr/>
              </a:pPr>
              <a:endParaRPr kumimoji="0" lang="es-CO" sz="4000" b="0" i="0" u="none" strike="noStrike" kern="1200" cap="none" spc="0" normalizeH="0" baseline="0" noProof="0">
                <a:ln>
                  <a:noFill/>
                </a:ln>
                <a:solidFill>
                  <a:sysClr val="windowText" lastClr="000000"/>
                </a:solidFill>
                <a:effectLst/>
                <a:uLnTx/>
                <a:uFillTx/>
              </a:endParaRPr>
            </a:p>
          </p:txBody>
        </p:sp>
        <p:sp>
          <p:nvSpPr>
            <p:cNvPr id="38" name="37 Elipse"/>
            <p:cNvSpPr/>
            <p:nvPr/>
          </p:nvSpPr>
          <p:spPr>
            <a:xfrm>
              <a:off x="4015891" y="3044066"/>
              <a:ext cx="960998" cy="960998"/>
            </a:xfrm>
            <a:prstGeom prst="ellipse">
              <a:avLst/>
            </a:prstGeom>
            <a:ln>
              <a:solidFill>
                <a:schemeClr val="accent5">
                  <a:lumMod val="20000"/>
                  <a:lumOff val="80000"/>
                </a:schemeClr>
              </a:solidFill>
            </a:ln>
            <a:scene3d>
              <a:camera prst="orthographicFront"/>
              <a:lightRig rig="flat" dir="t"/>
            </a:scene3d>
            <a:sp3d z="190500" extrusionH="12700" prstMaterial="plastic">
              <a:bevelT w="50800" h="50800"/>
            </a:sp3d>
          </p:spPr>
          <p:style>
            <a:lnRef idx="1">
              <a:schemeClr val="accent4">
                <a:hueOff val="-2976513"/>
                <a:satOff val="17933"/>
                <a:lumOff val="1437"/>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39" name="38 Forma libre"/>
            <p:cNvSpPr/>
            <p:nvPr/>
          </p:nvSpPr>
          <p:spPr>
            <a:xfrm>
              <a:off x="4092133" y="4245180"/>
              <a:ext cx="5126652" cy="1361002"/>
            </a:xfrm>
            <a:custGeom>
              <a:avLst/>
              <a:gdLst>
                <a:gd name="connsiteX0" fmla="*/ 0 w 6862420"/>
                <a:gd name="connsiteY0" fmla="*/ 0 h 768798"/>
                <a:gd name="connsiteX1" fmla="*/ 6862420 w 6862420"/>
                <a:gd name="connsiteY1" fmla="*/ 0 h 768798"/>
                <a:gd name="connsiteX2" fmla="*/ 6862420 w 6862420"/>
                <a:gd name="connsiteY2" fmla="*/ 768798 h 768798"/>
                <a:gd name="connsiteX3" fmla="*/ 0 w 6862420"/>
                <a:gd name="connsiteY3" fmla="*/ 768798 h 768798"/>
                <a:gd name="connsiteX4" fmla="*/ 0 w 6862420"/>
                <a:gd name="connsiteY4" fmla="*/ 0 h 768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2420" h="768798">
                  <a:moveTo>
                    <a:pt x="0" y="0"/>
                  </a:moveTo>
                  <a:lnTo>
                    <a:pt x="6862420" y="0"/>
                  </a:lnTo>
                  <a:lnTo>
                    <a:pt x="6862420" y="768798"/>
                  </a:lnTo>
                  <a:lnTo>
                    <a:pt x="0" y="768798"/>
                  </a:lnTo>
                  <a:lnTo>
                    <a:pt x="0" y="0"/>
                  </a:lnTo>
                  <a:close/>
                </a:path>
              </a:pathLst>
            </a:custGeom>
            <a:solidFill>
              <a:schemeClr val="accent5">
                <a:lumMod val="20000"/>
                <a:lumOff val="8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4464770"/>
                <a:satOff val="26899"/>
                <a:lumOff val="2156"/>
                <a:alphaOff val="0"/>
              </a:schemeClr>
            </a:fillRef>
            <a:effectRef idx="2">
              <a:schemeClr val="accent4">
                <a:hueOff val="-4464770"/>
                <a:satOff val="26899"/>
                <a:lumOff val="2156"/>
                <a:alphaOff val="0"/>
              </a:schemeClr>
            </a:effectRef>
            <a:fontRef idx="minor">
              <a:schemeClr val="lt1"/>
            </a:fontRef>
          </p:style>
          <p:txBody>
            <a:bodyPr spcFirstLastPara="0" vert="horz" wrap="square" lIns="610234" tIns="101600" rIns="101600" bIns="101600" numCol="1" spcCol="1270" anchor="ctr" anchorCtr="0">
              <a:noAutofit/>
            </a:bodyPr>
            <a:lstStyle/>
            <a:p>
              <a:pPr marL="0" marR="0" lvl="0" indent="0" algn="l" defTabSz="1778000" eaLnBrk="1" fontAlgn="auto" latinLnBrk="0" hangingPunct="1">
                <a:lnSpc>
                  <a:spcPct val="90000"/>
                </a:lnSpc>
                <a:spcBef>
                  <a:spcPct val="0"/>
                </a:spcBef>
                <a:spcAft>
                  <a:spcPct val="35000"/>
                </a:spcAft>
                <a:buClrTx/>
                <a:buSzTx/>
                <a:buFontTx/>
                <a:buNone/>
                <a:tabLst/>
                <a:defRPr/>
              </a:pPr>
              <a:endParaRPr kumimoji="0" lang="es-CO" sz="4000" b="0" i="0" u="none" strike="noStrike" kern="1200" cap="none" spc="0" normalizeH="0" baseline="0" noProof="0">
                <a:ln>
                  <a:noFill/>
                </a:ln>
                <a:solidFill>
                  <a:sysClr val="windowText" lastClr="000000"/>
                </a:solidFill>
                <a:effectLst/>
                <a:uLnTx/>
                <a:uFillTx/>
              </a:endParaRPr>
            </a:p>
          </p:txBody>
        </p:sp>
        <p:sp>
          <p:nvSpPr>
            <p:cNvPr id="40" name="39 Elipse"/>
            <p:cNvSpPr/>
            <p:nvPr/>
          </p:nvSpPr>
          <p:spPr>
            <a:xfrm>
              <a:off x="3611634" y="4149080"/>
              <a:ext cx="960998" cy="960998"/>
            </a:xfrm>
            <a:prstGeom prst="ellipse">
              <a:avLst/>
            </a:prstGeom>
            <a:ln>
              <a:solidFill>
                <a:schemeClr val="accent5">
                  <a:lumMod val="20000"/>
                  <a:lumOff val="80000"/>
                </a:schemeClr>
              </a:solidFill>
            </a:ln>
            <a:scene3d>
              <a:camera prst="orthographicFront"/>
              <a:lightRig rig="flat" dir="t"/>
            </a:scene3d>
            <a:sp3d z="190500" extrusionH="12700" prstMaterial="plastic">
              <a:bevelT w="50800" h="50800"/>
            </a:sp3d>
          </p:spPr>
          <p:style>
            <a:lnRef idx="1">
              <a:schemeClr val="accent4">
                <a:hueOff val="-4464770"/>
                <a:satOff val="26899"/>
                <a:lumOff val="2156"/>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grpSp>
      <p:sp>
        <p:nvSpPr>
          <p:cNvPr id="41" name="40 Rectángulo"/>
          <p:cNvSpPr/>
          <p:nvPr/>
        </p:nvSpPr>
        <p:spPr>
          <a:xfrm>
            <a:off x="4427984" y="920914"/>
            <a:ext cx="4572000" cy="738664"/>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rPr>
              <a:t>Con mano dura, Alfredo Bocanegra Varón, sancionó con cerca de </a:t>
            </a:r>
            <a:r>
              <a:rPr kumimoji="0" lang="es-CO" sz="1200" b="1"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rPr>
              <a:t>$3.270 </a:t>
            </a:r>
            <a:r>
              <a:rPr kumimoji="0" lang="es-CO" sz="1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rPr>
              <a:t>millones a cuatro contratistas de obras de aeropuertos y abrió investigaciones a cuatro aerolíneas y cuatro agencias de viajes por deficiencia en la información al usuario.</a:t>
            </a:r>
            <a:endParaRPr kumimoji="0" lang="es-CO" sz="1000" b="0" i="0" u="none" strike="noStrike" kern="0" cap="none" spc="0" normalizeH="0" baseline="0" noProof="0" dirty="0">
              <a:ln>
                <a:noFill/>
              </a:ln>
              <a:solidFill>
                <a:sysClr val="windowText" lastClr="000000"/>
              </a:solidFill>
              <a:effectLst/>
              <a:uLnTx/>
              <a:uFillTx/>
            </a:endParaRPr>
          </a:p>
        </p:txBody>
      </p:sp>
      <p:sp>
        <p:nvSpPr>
          <p:cNvPr id="42" name="41 Rectángulo"/>
          <p:cNvSpPr/>
          <p:nvPr/>
        </p:nvSpPr>
        <p:spPr>
          <a:xfrm>
            <a:off x="4850080" y="2032165"/>
            <a:ext cx="3960440" cy="586314"/>
          </a:xfrm>
          <a:prstGeom prst="rect">
            <a:avLst/>
          </a:prstGeom>
          <a:noFill/>
        </p:spPr>
        <p:txBody>
          <a:bodyPr wrap="square">
            <a:spAutoFit/>
          </a:bodyPr>
          <a:lstStyle/>
          <a:p>
            <a:pPr marL="0" marR="0" lvl="0" indent="0" defTabSz="914400" eaLnBrk="1" fontAlgn="auto" latinLnBrk="0" hangingPunct="1">
              <a:lnSpc>
                <a:spcPct val="107000"/>
              </a:lnSpc>
              <a:spcBef>
                <a:spcPts val="0"/>
              </a:spcBef>
              <a:spcAft>
                <a:spcPts val="0"/>
              </a:spcAft>
              <a:buClrTx/>
              <a:buSzTx/>
              <a:buFontTx/>
              <a:buNone/>
              <a:tabLst/>
              <a:defRPr/>
            </a:pPr>
            <a:r>
              <a:rPr kumimoji="0" lang="es-CO" sz="1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rPr>
              <a:t>Los contratistas sancionados son el Consorcio Aeropistas,</a:t>
            </a:r>
          </a:p>
          <a:p>
            <a:pPr marL="0" marR="0" lvl="0" indent="0" defTabSz="914400" eaLnBrk="1" fontAlgn="auto" latinLnBrk="0" hangingPunct="1">
              <a:lnSpc>
                <a:spcPct val="107000"/>
              </a:lnSpc>
              <a:spcBef>
                <a:spcPts val="0"/>
              </a:spcBef>
              <a:spcAft>
                <a:spcPts val="0"/>
              </a:spcAft>
              <a:buClrTx/>
              <a:buSzTx/>
              <a:buFontTx/>
              <a:buNone/>
              <a:tabLst/>
              <a:defRPr/>
            </a:pPr>
            <a:r>
              <a:rPr kumimoji="0" lang="es-CO" sz="1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rPr>
              <a:t>el Consorcio </a:t>
            </a:r>
            <a:r>
              <a:rPr kumimoji="0" lang="es-CO"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rPr>
              <a:t>Krasia</a:t>
            </a:r>
            <a:r>
              <a:rPr kumimoji="0" lang="es-CO" sz="1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rPr>
              <a:t>, la Unión Temporal San Bernardo y el Consorcio M11. </a:t>
            </a:r>
            <a:endParaRPr kumimoji="0" lang="es-CO" sz="10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3" name="42 Rectángulo"/>
          <p:cNvSpPr/>
          <p:nvPr/>
        </p:nvSpPr>
        <p:spPr>
          <a:xfrm>
            <a:off x="4860032" y="3182081"/>
            <a:ext cx="3960440" cy="750975"/>
          </a:xfrm>
          <a:prstGeom prst="rect">
            <a:avLst/>
          </a:prstGeom>
        </p:spPr>
        <p:txBody>
          <a:bodyPr wrap="square">
            <a:spAutoFit/>
          </a:bodyPr>
          <a:lstStyle/>
          <a:p>
            <a:pPr marL="0" marR="0" lvl="0" indent="0" defTabSz="914400" eaLnBrk="1" fontAlgn="auto" latinLnBrk="0" hangingPunct="1">
              <a:lnSpc>
                <a:spcPct val="107000"/>
              </a:lnSpc>
              <a:spcBef>
                <a:spcPts val="0"/>
              </a:spcBef>
              <a:spcAft>
                <a:spcPts val="0"/>
              </a:spcAft>
              <a:buClrTx/>
              <a:buSzTx/>
              <a:buFontTx/>
              <a:buNone/>
              <a:tabLst/>
              <a:defRPr/>
            </a:pPr>
            <a:r>
              <a:rPr kumimoji="0" lang="es-CO" sz="1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rPr>
              <a:t>Las sanciones a los contratistas se producen por el incumplimiento de sus obligaciones en los contratos de obra de los aeropuertos de Puerto Leguízamo, </a:t>
            </a:r>
            <a:r>
              <a:rPr kumimoji="0" lang="es-CO"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rPr>
              <a:t>Mompós</a:t>
            </a:r>
            <a:r>
              <a:rPr kumimoji="0" lang="es-CO" sz="1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s-CO"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rPr>
              <a:t>Guaymaral</a:t>
            </a:r>
            <a:r>
              <a:rPr kumimoji="0" lang="es-CO" sz="1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rPr>
              <a:t>, Florencia, San Vicente del </a:t>
            </a:r>
            <a:r>
              <a:rPr kumimoji="0" lang="es-CO"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rPr>
              <a:t>Caguán</a:t>
            </a:r>
            <a:r>
              <a:rPr kumimoji="0" lang="es-CO" sz="1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rPr>
              <a:t> y Mitú. </a:t>
            </a:r>
            <a:endParaRPr kumimoji="0" lang="es-CO" sz="10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4" name="43 Rectángulo"/>
          <p:cNvSpPr/>
          <p:nvPr/>
        </p:nvSpPr>
        <p:spPr>
          <a:xfrm>
            <a:off x="4460641" y="4365104"/>
            <a:ext cx="4359831" cy="1244956"/>
          </a:xfrm>
          <a:prstGeom prst="rect">
            <a:avLst/>
          </a:prstGeom>
        </p:spPr>
        <p:txBody>
          <a:bodyPr wrap="square">
            <a:spAutoFit/>
          </a:bodyPr>
          <a:lstStyle/>
          <a:p>
            <a:pPr marL="0" marR="0" lvl="0" indent="0" algn="just" defTabSz="914400" eaLnBrk="1" fontAlgn="auto" latinLnBrk="0" hangingPunct="1">
              <a:lnSpc>
                <a:spcPct val="107000"/>
              </a:lnSpc>
              <a:spcBef>
                <a:spcPts val="0"/>
              </a:spcBef>
              <a:spcAft>
                <a:spcPts val="800"/>
              </a:spcAft>
              <a:buClrTx/>
              <a:buSzTx/>
              <a:buFontTx/>
              <a:buNone/>
              <a:tabLst/>
              <a:defRPr/>
            </a:pPr>
            <a:r>
              <a:rPr kumimoji="0" lang="es-CO" sz="1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rPr>
              <a:t>A su vez, abrió investigaciones administrativas contra cuatro (4) aerolíneas y cuatro (4) agencias de viajes por la presunta omisión de información a los usuarios relacionada con las condiciones en que operan las figuras de retracto y desistimiento, la no implementación del sistema de confirmación </a:t>
            </a:r>
            <a:r>
              <a:rPr kumimoji="0" lang="es-CO" sz="1000" b="0" i="1"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rPr>
              <a:t>doble clic</a:t>
            </a:r>
            <a:r>
              <a:rPr kumimoji="0" lang="es-CO" sz="10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rPr>
              <a:t> en los procesos en línea de cotización y compra de tiquetes y la falta de comunicación sobre las variaciones en los precios de los pasajeros.</a:t>
            </a:r>
            <a:endParaRPr kumimoji="0" lang="es-CO" sz="10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6" name="45 Imagen"/>
          <p:cNvPicPr>
            <a:picLocks noChangeAspect="1"/>
          </p:cNvPicPr>
          <p:nvPr/>
        </p:nvPicPr>
        <p:blipFill rotWithShape="1">
          <a:blip r:embed="rId4" cstate="print">
            <a:extLst>
              <a:ext uri="{28A0092B-C50C-407E-A947-70E740481C1C}">
                <a14:useLocalDpi xmlns:a14="http://schemas.microsoft.com/office/drawing/2010/main" val="0"/>
              </a:ext>
            </a:extLst>
          </a:blip>
          <a:srcRect l="10077" t="6839" r="6444" b="6379"/>
          <a:stretch/>
        </p:blipFill>
        <p:spPr>
          <a:xfrm>
            <a:off x="3458610" y="1030398"/>
            <a:ext cx="837701" cy="488917"/>
          </a:xfrm>
          <a:prstGeom prst="rect">
            <a:avLst/>
          </a:prstGeom>
        </p:spPr>
      </p:pic>
      <p:pic>
        <p:nvPicPr>
          <p:cNvPr id="47" name="4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2596" y="1964441"/>
            <a:ext cx="651412" cy="733985"/>
          </a:xfrm>
          <a:prstGeom prst="rect">
            <a:avLst/>
          </a:prstGeom>
        </p:spPr>
      </p:pic>
      <p:pic>
        <p:nvPicPr>
          <p:cNvPr id="48" name="47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5936" y="3198636"/>
            <a:ext cx="651857" cy="651857"/>
          </a:xfrm>
          <a:prstGeom prst="rect">
            <a:avLst/>
          </a:prstGeom>
        </p:spPr>
      </p:pic>
      <p:pic>
        <p:nvPicPr>
          <p:cNvPr id="49" name="48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74007" y="4245180"/>
            <a:ext cx="664548" cy="795866"/>
          </a:xfrm>
          <a:prstGeom prst="rect">
            <a:avLst/>
          </a:prstGeom>
        </p:spPr>
      </p:pic>
    </p:spTree>
    <p:extLst>
      <p:ext uri="{BB962C8B-B14F-4D97-AF65-F5344CB8AC3E}">
        <p14:creationId xmlns:p14="http://schemas.microsoft.com/office/powerpoint/2010/main" val="30341611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7544" y="988204"/>
            <a:ext cx="4320481" cy="3066256"/>
          </a:xfrm>
          <a:prstGeom prst="rect">
            <a:avLst/>
          </a:prstGeom>
          <a:ln>
            <a:noFill/>
          </a:ln>
        </p:spPr>
      </p:pic>
      <p:sp>
        <p:nvSpPr>
          <p:cNvPr id="6" name="Rectángulo 5"/>
          <p:cNvSpPr/>
          <p:nvPr/>
        </p:nvSpPr>
        <p:spPr>
          <a:xfrm>
            <a:off x="480423" y="4149080"/>
            <a:ext cx="4096455" cy="1508105"/>
          </a:xfrm>
          <a:prstGeom prst="rect">
            <a:avLst/>
          </a:prstGeom>
        </p:spPr>
        <p:txBody>
          <a:bodyPr wrap="square">
            <a:spAutoFit/>
          </a:bodyPr>
          <a:lstStyle/>
          <a:p>
            <a:pPr marL="0" marR="0" lvl="0" indent="0" algn="ctr" defTabSz="514384" eaLnBrk="1" fontAlgn="auto" latinLnBrk="0" hangingPunct="1">
              <a:lnSpc>
                <a:spcPct val="100000"/>
              </a:lnSpc>
              <a:spcBef>
                <a:spcPts val="0"/>
              </a:spcBef>
              <a:spcAft>
                <a:spcPts val="0"/>
              </a:spcAft>
              <a:buClrTx/>
              <a:buSzTx/>
              <a:buFontTx/>
              <a:buNone/>
              <a:tabLst/>
              <a:defRPr/>
            </a:pPr>
            <a:endParaRPr kumimoji="0" lang="es-ES" altLang="es-CO" sz="1400" b="1" i="0" u="none" strike="noStrike" kern="0" cap="none" spc="0" normalizeH="0" baseline="0" noProof="0" dirty="0">
              <a:ln>
                <a:noFill/>
              </a:ln>
              <a:solidFill>
                <a:srgbClr val="002060"/>
              </a:solidFill>
              <a:effectLst/>
              <a:uLnTx/>
              <a:uFillTx/>
              <a:latin typeface="Arial" panose="020B0604020202020204" pitchFamily="34" charset="0"/>
              <a:ea typeface="MS PGothic" panose="020B0600070205080204" pitchFamily="34" charset="-128"/>
              <a:cs typeface="Arial" panose="020B0604020202020204" pitchFamily="34" charset="0"/>
              <a:sym typeface="Helvetica Neue Bold Condensed" charset="0"/>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6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Estudio, Diseño y Mantenimiento de pista, calles de rodaje y plataforma</a:t>
            </a:r>
          </a:p>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6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Inversión: $ 71.237 millones  |  </a:t>
            </a:r>
          </a:p>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6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Estatus: Terminado</a:t>
            </a:r>
            <a:endParaRPr kumimoji="0" lang="es-CO" altLang="es-CO" sz="1600" b="1"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endParaRPr>
          </a:p>
          <a:p>
            <a:pPr marL="0" marR="0" lvl="0" indent="0" algn="ctr" defTabSz="514384" eaLnBrk="1" fontAlgn="auto" latinLnBrk="0" hangingPunct="1">
              <a:lnSpc>
                <a:spcPct val="100000"/>
              </a:lnSpc>
              <a:spcBef>
                <a:spcPts val="0"/>
              </a:spcBef>
              <a:spcAft>
                <a:spcPts val="0"/>
              </a:spcAft>
              <a:buClrTx/>
              <a:buSzTx/>
              <a:buFontTx/>
              <a:buNone/>
              <a:tabLst/>
              <a:defRPr/>
            </a:pPr>
            <a:endParaRPr kumimoji="0" lang="es-ES" altLang="es-CO" sz="14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Bold Condensed"/>
            </a:endParaRPr>
          </a:p>
        </p:txBody>
      </p:sp>
      <p:sp>
        <p:nvSpPr>
          <p:cNvPr id="8" name="Rectángulo 7"/>
          <p:cNvSpPr/>
          <p:nvPr/>
        </p:nvSpPr>
        <p:spPr>
          <a:xfrm>
            <a:off x="467544" y="188640"/>
            <a:ext cx="4320481" cy="60130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84"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srgbClr val="002060"/>
                </a:solidFill>
                <a:effectLst/>
                <a:uLnTx/>
                <a:uFillTx/>
                <a:latin typeface="Arial" panose="020B0604020202020204" pitchFamily="34" charset="0"/>
                <a:ea typeface="MS PGothic" panose="020B0600070205080204" pitchFamily="34" charset="-128"/>
                <a:cs typeface="Arial" panose="020B0604020202020204" pitchFamily="34" charset="0"/>
                <a:sym typeface="Helvetica Neue Bold Condensed" charset="0"/>
              </a:rPr>
              <a:t>AEROPUERTO CESAR GAVIRIA TRUJILLO - PUERTO INIRIDA</a:t>
            </a:r>
            <a:endParaRPr kumimoji="0" lang="es-ES" altLang="es-CO" sz="18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Bold Condensed"/>
            </a:endParaRPr>
          </a:p>
        </p:txBody>
      </p:sp>
      <p:sp>
        <p:nvSpPr>
          <p:cNvPr id="9" name="Rectángulo 8"/>
          <p:cNvSpPr/>
          <p:nvPr/>
        </p:nvSpPr>
        <p:spPr>
          <a:xfrm>
            <a:off x="4860032" y="188640"/>
            <a:ext cx="4185965" cy="64861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84"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srgbClr val="002060"/>
                </a:solidFill>
                <a:effectLst/>
                <a:uLnTx/>
                <a:uFillTx/>
                <a:latin typeface="Arial" panose="020B0604020202020204" pitchFamily="34" charset="0"/>
                <a:ea typeface="MS PGothic" panose="020B0600070205080204" pitchFamily="34" charset="-128"/>
                <a:cs typeface="Arial" panose="020B0604020202020204" pitchFamily="34" charset="0"/>
                <a:sym typeface="Helvetica Neue Bold Condensed" charset="0"/>
              </a:rPr>
              <a:t>AEROPUERTO LA FLORIDA - TUMACO – NARIÑO</a:t>
            </a:r>
            <a:endParaRPr kumimoji="0" lang="es-ES" altLang="es-CO" sz="18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Bold Condensed"/>
            </a:endParaRPr>
          </a:p>
        </p:txBody>
      </p:sp>
      <p:pic>
        <p:nvPicPr>
          <p:cNvPr id="10" name="Imagen 9"/>
          <p:cNvPicPr>
            <a:picLocks noChangeAspect="1"/>
          </p:cNvPicPr>
          <p:nvPr/>
        </p:nvPicPr>
        <p:blipFill>
          <a:blip r:embed="rId3"/>
          <a:stretch>
            <a:fillRect/>
          </a:stretch>
        </p:blipFill>
        <p:spPr>
          <a:xfrm>
            <a:off x="4891549" y="988204"/>
            <a:ext cx="4154448" cy="3066256"/>
          </a:xfrm>
          <a:prstGeom prst="rect">
            <a:avLst/>
          </a:prstGeom>
        </p:spPr>
      </p:pic>
      <p:sp>
        <p:nvSpPr>
          <p:cNvPr id="11" name="Rectángulo 10"/>
          <p:cNvSpPr/>
          <p:nvPr/>
        </p:nvSpPr>
        <p:spPr>
          <a:xfrm>
            <a:off x="4860032" y="4364523"/>
            <a:ext cx="3876197" cy="1077218"/>
          </a:xfrm>
          <a:prstGeom prst="rect">
            <a:avLst/>
          </a:prstGeom>
        </p:spPr>
        <p:txBody>
          <a:bodyPr wrap="square">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6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Estudios y diseños y mantenimiento de pista.</a:t>
            </a:r>
          </a:p>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6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Inversión: $ 2.599 millones  |  </a:t>
            </a:r>
          </a:p>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6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Estatus: en construcción</a:t>
            </a:r>
            <a:endParaRPr kumimoji="0" lang="es-CO" altLang="es-CO" sz="2000" b="1"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endParaRPr>
          </a:p>
        </p:txBody>
      </p:sp>
    </p:spTree>
    <p:extLst>
      <p:ext uri="{BB962C8B-B14F-4D97-AF65-F5344CB8AC3E}">
        <p14:creationId xmlns:p14="http://schemas.microsoft.com/office/powerpoint/2010/main" val="4159308113"/>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7543" y="1074228"/>
            <a:ext cx="4320481" cy="3150606"/>
          </a:xfrm>
          <a:prstGeom prst="rect">
            <a:avLst/>
          </a:prstGeom>
        </p:spPr>
      </p:pic>
      <p:sp>
        <p:nvSpPr>
          <p:cNvPr id="6" name="Rectángulo 5"/>
          <p:cNvSpPr/>
          <p:nvPr/>
        </p:nvSpPr>
        <p:spPr>
          <a:xfrm>
            <a:off x="467544" y="4509120"/>
            <a:ext cx="4536504" cy="923330"/>
          </a:xfrm>
          <a:prstGeom prst="rect">
            <a:avLst/>
          </a:prstGeom>
        </p:spPr>
        <p:txBody>
          <a:bodyPr wrap="square">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8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Mantenimiento Lado Tierra</a:t>
            </a:r>
          </a:p>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8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Inversión: $ 807 millones  |  </a:t>
            </a:r>
          </a:p>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8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Estatus: en construcción</a:t>
            </a:r>
            <a:endParaRPr kumimoji="0" lang="es-CO"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7" name="Rectángulo 6"/>
          <p:cNvSpPr/>
          <p:nvPr/>
        </p:nvSpPr>
        <p:spPr>
          <a:xfrm>
            <a:off x="467544" y="188640"/>
            <a:ext cx="4320481" cy="60130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514384"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srgbClr val="002060"/>
                </a:solidFill>
                <a:effectLst/>
                <a:uLnTx/>
                <a:uFillTx/>
                <a:latin typeface="Arial" panose="020B0604020202020204" pitchFamily="34" charset="0"/>
                <a:ea typeface="MS PGothic" panose="020B0600070205080204" pitchFamily="34" charset="-128"/>
                <a:cs typeface="Arial" panose="020B0604020202020204" pitchFamily="34" charset="0"/>
                <a:sym typeface="Helvetica Neue Bold Condensed" charset="0"/>
              </a:rPr>
              <a:t>AEROPUERTO GERARDO TOBAR LÓPEZ - BUENAVENTURA</a:t>
            </a:r>
            <a:endParaRPr kumimoji="0" lang="es-ES" altLang="es-CO" sz="18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Bold Condensed"/>
            </a:endParaRPr>
          </a:p>
        </p:txBody>
      </p:sp>
      <p:sp>
        <p:nvSpPr>
          <p:cNvPr id="8" name="Rectángulo 7"/>
          <p:cNvSpPr/>
          <p:nvPr/>
        </p:nvSpPr>
        <p:spPr>
          <a:xfrm>
            <a:off x="5099286" y="188640"/>
            <a:ext cx="3878510" cy="60130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514384"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srgbClr val="002060"/>
                </a:solidFill>
                <a:effectLst/>
                <a:uLnTx/>
                <a:uFillTx/>
                <a:latin typeface="Arial" panose="020B0604020202020204" pitchFamily="34" charset="0"/>
                <a:ea typeface="MS PGothic" panose="020B0600070205080204" pitchFamily="34" charset="-128"/>
                <a:cs typeface="Arial" panose="020B0604020202020204" pitchFamily="34" charset="0"/>
                <a:sym typeface="Helvetica Neue Bold Condensed" charset="0"/>
              </a:rPr>
              <a:t>AEROPUERTO REMEDIOS - OTÚ - ANTIOQUIA</a:t>
            </a:r>
            <a:endParaRPr kumimoji="0" lang="es-ES" altLang="es-CO" sz="18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Bold Condensed"/>
            </a:endParaRPr>
          </a:p>
        </p:txBody>
      </p:sp>
      <p:pic>
        <p:nvPicPr>
          <p:cNvPr id="9" name="Imagen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99286" y="2276872"/>
            <a:ext cx="3878510" cy="3312367"/>
          </a:xfrm>
          <a:prstGeom prst="rect">
            <a:avLst/>
          </a:prstGeom>
        </p:spPr>
      </p:pic>
      <p:sp>
        <p:nvSpPr>
          <p:cNvPr id="10" name="Rectángulo 9"/>
          <p:cNvSpPr/>
          <p:nvPr/>
        </p:nvSpPr>
        <p:spPr>
          <a:xfrm>
            <a:off x="5217518" y="1286528"/>
            <a:ext cx="3744416" cy="923330"/>
          </a:xfrm>
          <a:prstGeom prst="rect">
            <a:avLst/>
          </a:prstGeom>
        </p:spPr>
        <p:txBody>
          <a:bodyPr wrap="square">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s-CO" altLang="es-CO" sz="18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Mantenimiento de Pista</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es-CO" altLang="es-CO" sz="18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Inversión: $ 778 millones  |   </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es-CO" altLang="es-CO" sz="18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Estatus: en construcción</a:t>
            </a:r>
            <a:endParaRPr kumimoji="0" lang="es-CO" altLang="es-CO" sz="1800" b="1"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endParaRPr>
          </a:p>
        </p:txBody>
      </p:sp>
    </p:spTree>
    <p:extLst>
      <p:ext uri="{BB962C8B-B14F-4D97-AF65-F5344CB8AC3E}">
        <p14:creationId xmlns:p14="http://schemas.microsoft.com/office/powerpoint/2010/main" val="166207524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46790" y="1004508"/>
            <a:ext cx="6450419" cy="4050169"/>
          </a:xfrm>
          <a:prstGeom prst="rect">
            <a:avLst/>
          </a:prstGeom>
        </p:spPr>
      </p:pic>
      <p:sp>
        <p:nvSpPr>
          <p:cNvPr id="6" name="Rectángulo 5"/>
          <p:cNvSpPr/>
          <p:nvPr/>
        </p:nvSpPr>
        <p:spPr>
          <a:xfrm>
            <a:off x="745300" y="5222820"/>
            <a:ext cx="7653396" cy="646331"/>
          </a:xfrm>
          <a:prstGeom prst="rect">
            <a:avLst/>
          </a:prstGeom>
        </p:spPr>
        <p:txBody>
          <a:bodyPr wrap="square">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8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Diseños y mantenimiento de pista, calle de rodaje y plataforma.</a:t>
            </a:r>
          </a:p>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8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Inversión: $ 1.663 millones  |  Estatus: en construcción</a:t>
            </a:r>
            <a:endParaRPr kumimoji="0" lang="es-CO" altLang="es-CO" sz="2400" b="1"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endParaRPr>
          </a:p>
        </p:txBody>
      </p:sp>
      <p:sp>
        <p:nvSpPr>
          <p:cNvPr id="7" name="Rectángulo 6"/>
          <p:cNvSpPr/>
          <p:nvPr/>
        </p:nvSpPr>
        <p:spPr>
          <a:xfrm>
            <a:off x="1346789" y="235063"/>
            <a:ext cx="6450419" cy="60130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84"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srgbClr val="002060"/>
                </a:solidFill>
                <a:effectLst/>
                <a:uLnTx/>
                <a:uFillTx/>
                <a:latin typeface="Arial" panose="020B0604020202020204" pitchFamily="34" charset="0"/>
                <a:ea typeface="MS PGothic" panose="020B0600070205080204" pitchFamily="34" charset="-128"/>
                <a:cs typeface="Arial" panose="020B0604020202020204" pitchFamily="34" charset="0"/>
                <a:sym typeface="Helvetica Neue Bold Condensed" charset="0"/>
              </a:rPr>
              <a:t>AEROPUERTO SANTIAGO VILA - FLANDES – TOLIMA</a:t>
            </a:r>
            <a:endParaRPr kumimoji="0" lang="es-ES" altLang="es-CO" sz="18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Bold Condensed"/>
            </a:endParaRPr>
          </a:p>
        </p:txBody>
      </p:sp>
    </p:spTree>
    <p:extLst>
      <p:ext uri="{BB962C8B-B14F-4D97-AF65-F5344CB8AC3E}">
        <p14:creationId xmlns:p14="http://schemas.microsoft.com/office/powerpoint/2010/main" val="195156482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sultado de imagen para aeropuerto de florencia caqueta"/>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44589" y="980728"/>
            <a:ext cx="4464496" cy="3588052"/>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p:cNvSpPr/>
          <p:nvPr/>
        </p:nvSpPr>
        <p:spPr>
          <a:xfrm>
            <a:off x="344589" y="4653136"/>
            <a:ext cx="4464496" cy="1200329"/>
          </a:xfrm>
          <a:prstGeom prst="rect">
            <a:avLst/>
          </a:prstGeom>
        </p:spPr>
        <p:txBody>
          <a:bodyPr wrap="square">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800" b="0" i="0" u="none" strike="noStrike" kern="0" cap="none" spc="0" normalizeH="0" baseline="0" noProof="0" dirty="0">
                <a:ln>
                  <a:noFill/>
                </a:ln>
                <a:solidFill>
                  <a:srgbClr val="D06F28"/>
                </a:solidFill>
                <a:effectLst/>
                <a:uLnTx/>
                <a:uFillTx/>
                <a:latin typeface="Open Sans Light" charset="0"/>
                <a:ea typeface="Open Sans Light" charset="0"/>
                <a:cs typeface="Open Sans Light" charset="0"/>
              </a:rPr>
              <a:t>Estudios </a:t>
            </a:r>
            <a:r>
              <a:rPr kumimoji="0" lang="es-CO" altLang="es-CO" sz="18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estructurales para mantenimiento de torre de control.</a:t>
            </a:r>
          </a:p>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8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Inversión: $ 61 millones  |  </a:t>
            </a:r>
          </a:p>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8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Estatus: en construcción</a:t>
            </a:r>
            <a:endParaRPr kumimoji="0" lang="es-CO" altLang="es-CO" sz="2400" b="1"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endParaRPr>
          </a:p>
        </p:txBody>
      </p:sp>
      <p:sp>
        <p:nvSpPr>
          <p:cNvPr id="8" name="Rectángulo 7"/>
          <p:cNvSpPr/>
          <p:nvPr/>
        </p:nvSpPr>
        <p:spPr>
          <a:xfrm>
            <a:off x="323528" y="164935"/>
            <a:ext cx="8496944" cy="60130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84"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002060"/>
                </a:solidFill>
                <a:effectLst/>
                <a:uLnTx/>
                <a:uFillTx/>
                <a:latin typeface="Arial" panose="020B0604020202020204" pitchFamily="34" charset="0"/>
                <a:ea typeface="MS PGothic" panose="020B0600070205080204" pitchFamily="34" charset="-128"/>
                <a:cs typeface="Arial" panose="020B0604020202020204" pitchFamily="34" charset="0"/>
                <a:sym typeface="Helvetica Neue Bold Condensed" charset="0"/>
              </a:rPr>
              <a:t>AEROPUERTO </a:t>
            </a:r>
            <a:r>
              <a:rPr kumimoji="0" lang="es-CO" sz="1600" b="1" i="0" u="none" strike="noStrike" kern="0" cap="none" spc="0" normalizeH="0" baseline="0" noProof="0" dirty="0">
                <a:ln>
                  <a:noFill/>
                </a:ln>
                <a:solidFill>
                  <a:srgbClr val="002060"/>
                </a:solidFill>
                <a:effectLst/>
                <a:uLnTx/>
                <a:uFillTx/>
                <a:latin typeface="Arial" panose="020B0604020202020204" pitchFamily="34" charset="0"/>
                <a:ea typeface="MS PGothic" panose="020B0600070205080204" pitchFamily="34" charset="-128"/>
                <a:cs typeface="Arial" panose="020B0604020202020204" pitchFamily="34" charset="0"/>
              </a:rPr>
              <a:t>GUSTAVO ARTUNDUAGA PAREDES -</a:t>
            </a:r>
            <a:r>
              <a:rPr kumimoji="0" lang="es-ES" sz="1600" b="1" i="0" u="none" strike="noStrike" kern="0" cap="none" spc="0" normalizeH="0" baseline="0" noProof="0" dirty="0">
                <a:ln>
                  <a:noFill/>
                </a:ln>
                <a:solidFill>
                  <a:srgbClr val="002060"/>
                </a:solidFill>
                <a:effectLst/>
                <a:uLnTx/>
                <a:uFillTx/>
                <a:latin typeface="Arial" panose="020B0604020202020204" pitchFamily="34" charset="0"/>
                <a:ea typeface="MS PGothic" panose="020B0600070205080204" pitchFamily="34" charset="-128"/>
                <a:cs typeface="Arial" panose="020B0604020202020204" pitchFamily="34" charset="0"/>
                <a:sym typeface="Helvetica Neue Bold Condensed" charset="0"/>
              </a:rPr>
              <a:t> FLORENCIA – CAQUETÁ</a:t>
            </a:r>
            <a:endParaRPr kumimoji="0" lang="es-ES" altLang="es-CO" sz="16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Bold Condensed"/>
            </a:endParaRPr>
          </a:p>
        </p:txBody>
      </p:sp>
      <p:pic>
        <p:nvPicPr>
          <p:cNvPr id="9" name="Imagen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04048" y="947890"/>
            <a:ext cx="3816424" cy="3620890"/>
          </a:xfrm>
          <a:prstGeom prst="rect">
            <a:avLst/>
          </a:prstGeom>
        </p:spPr>
      </p:pic>
      <p:sp>
        <p:nvSpPr>
          <p:cNvPr id="10" name="Rectángulo 9"/>
          <p:cNvSpPr/>
          <p:nvPr/>
        </p:nvSpPr>
        <p:spPr>
          <a:xfrm>
            <a:off x="4932040" y="4837801"/>
            <a:ext cx="3960440" cy="923330"/>
          </a:xfrm>
          <a:prstGeom prst="rect">
            <a:avLst/>
          </a:prstGeom>
        </p:spPr>
        <p:txBody>
          <a:bodyPr wrap="square">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8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Mejoramiento del Cerramiento</a:t>
            </a:r>
          </a:p>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8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Inversión: $ 773 millones  |  </a:t>
            </a:r>
          </a:p>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8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Estatus: en construcción</a:t>
            </a:r>
            <a:endParaRPr kumimoji="0" lang="es-CO" altLang="es-CO" sz="1800" b="1"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endParaRPr>
          </a:p>
        </p:txBody>
      </p:sp>
    </p:spTree>
    <p:extLst>
      <p:ext uri="{BB962C8B-B14F-4D97-AF65-F5344CB8AC3E}">
        <p14:creationId xmlns:p14="http://schemas.microsoft.com/office/powerpoint/2010/main" val="229266493"/>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403648" y="928791"/>
            <a:ext cx="6155992" cy="4122762"/>
          </a:xfrm>
          <a:prstGeom prst="rect">
            <a:avLst/>
          </a:prstGeom>
        </p:spPr>
      </p:pic>
      <p:sp>
        <p:nvSpPr>
          <p:cNvPr id="6" name="Rectángulo 5"/>
          <p:cNvSpPr/>
          <p:nvPr/>
        </p:nvSpPr>
        <p:spPr>
          <a:xfrm>
            <a:off x="1115616" y="5196925"/>
            <a:ext cx="7344816" cy="646331"/>
          </a:xfrm>
          <a:prstGeom prst="rect">
            <a:avLst/>
          </a:prstGeom>
        </p:spPr>
        <p:txBody>
          <a:bodyPr wrap="square">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s-CO" altLang="es-CO" sz="18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Estudios y diseños y construcción de vía de servidumbre.</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es-CO" altLang="es-CO" sz="18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Inversión: $ 59 millones  |  Estatus: en construcción</a:t>
            </a:r>
            <a:endParaRPr kumimoji="0" lang="es-CO" altLang="es-CO" sz="2400" b="1"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endParaRPr>
          </a:p>
        </p:txBody>
      </p:sp>
      <p:sp>
        <p:nvSpPr>
          <p:cNvPr id="7" name="Rectángulo 6"/>
          <p:cNvSpPr/>
          <p:nvPr/>
        </p:nvSpPr>
        <p:spPr>
          <a:xfrm>
            <a:off x="395536" y="182117"/>
            <a:ext cx="8496944" cy="60130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84"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srgbClr val="002060"/>
                </a:solidFill>
                <a:effectLst/>
                <a:uLnTx/>
                <a:uFillTx/>
                <a:latin typeface="Arial" panose="020B0604020202020204" pitchFamily="34" charset="0"/>
                <a:ea typeface="MS PGothic" panose="020B0600070205080204" pitchFamily="34" charset="-128"/>
                <a:cs typeface="Arial" panose="020B0604020202020204" pitchFamily="34" charset="0"/>
                <a:sym typeface="Helvetica Neue Bold Condensed" charset="0"/>
              </a:rPr>
              <a:t>AEROPUERTO ALFONSO BONILLA ARAGON - PALMIRA – VALLE</a:t>
            </a:r>
            <a:endParaRPr kumimoji="0" lang="es-ES" altLang="es-CO" sz="18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Bold Condensed"/>
            </a:endParaRPr>
          </a:p>
        </p:txBody>
      </p:sp>
    </p:spTree>
    <p:extLst>
      <p:ext uri="{BB962C8B-B14F-4D97-AF65-F5344CB8AC3E}">
        <p14:creationId xmlns:p14="http://schemas.microsoft.com/office/powerpoint/2010/main" val="220919377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IMG_3106.JPG">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1166623" y="128731"/>
            <a:ext cx="1905307" cy="3465287"/>
          </a:xfrm>
          <a:prstGeom prst="rect">
            <a:avLst/>
          </a:prstGeom>
        </p:spPr>
      </p:pic>
      <p:pic>
        <p:nvPicPr>
          <p:cNvPr id="7" name="Imagen 6" descr="IMG_3012.JPG">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1221587" y="2035848"/>
            <a:ext cx="1786477" cy="3456384"/>
          </a:xfrm>
          <a:prstGeom prst="rect">
            <a:avLst/>
          </a:prstGeom>
        </p:spPr>
      </p:pic>
      <p:sp>
        <p:nvSpPr>
          <p:cNvPr id="3" name="Rectángulo 2"/>
          <p:cNvSpPr/>
          <p:nvPr/>
        </p:nvSpPr>
        <p:spPr>
          <a:xfrm>
            <a:off x="530649" y="4735491"/>
            <a:ext cx="3168352" cy="923330"/>
          </a:xfrm>
          <a:prstGeom prst="rect">
            <a:avLst/>
          </a:prstGeom>
        </p:spPr>
        <p:txBody>
          <a:bodyPr wrap="square">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8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Mantenimiento  cerramiento</a:t>
            </a:r>
          </a:p>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8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Inversión: $ 1.093 millones  |  Estatus: en construcción</a:t>
            </a:r>
            <a:endParaRPr kumimoji="0" lang="es-CO" altLang="es-CO" sz="2400" b="1"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endParaRPr>
          </a:p>
        </p:txBody>
      </p:sp>
      <p:sp>
        <p:nvSpPr>
          <p:cNvPr id="10" name="Rectángulo 9"/>
          <p:cNvSpPr/>
          <p:nvPr/>
        </p:nvSpPr>
        <p:spPr>
          <a:xfrm>
            <a:off x="395536" y="146797"/>
            <a:ext cx="3456384" cy="60130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514384"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002060"/>
                </a:solidFill>
                <a:effectLst/>
                <a:uLnTx/>
                <a:uFillTx/>
                <a:latin typeface="Arial" panose="020B0604020202020204" pitchFamily="34" charset="0"/>
                <a:ea typeface="MS PGothic" panose="020B0600070205080204" pitchFamily="34" charset="-128"/>
                <a:cs typeface="Arial" panose="020B0604020202020204" pitchFamily="34" charset="0"/>
                <a:sym typeface="Helvetica Neue Bold Condensed" charset="0"/>
              </a:rPr>
              <a:t>AEROPUERTO GUSTAVO ROJAS PINILLA - TUNJA – BOYACÁ</a:t>
            </a:r>
            <a:endParaRPr kumimoji="0" lang="es-ES" altLang="es-CO" sz="16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Bold Condensed"/>
            </a:endParaRPr>
          </a:p>
        </p:txBody>
      </p:sp>
      <p:sp>
        <p:nvSpPr>
          <p:cNvPr id="11" name="Rectángulo 10"/>
          <p:cNvSpPr/>
          <p:nvPr/>
        </p:nvSpPr>
        <p:spPr>
          <a:xfrm>
            <a:off x="4572000" y="146797"/>
            <a:ext cx="4061608" cy="60130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84"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002060"/>
                </a:solidFill>
                <a:effectLst/>
                <a:uLnTx/>
                <a:uFillTx/>
                <a:latin typeface="Arial" panose="020B0604020202020204" pitchFamily="34" charset="0"/>
                <a:ea typeface="MS PGothic" panose="020B0600070205080204" pitchFamily="34" charset="-128"/>
                <a:cs typeface="Arial" panose="020B0604020202020204" pitchFamily="34" charset="0"/>
                <a:sym typeface="Helvetica Neue Bold Condensed" charset="0"/>
              </a:rPr>
              <a:t>AEROPUERTO MANDINGA - CONDOTO – CHOCO</a:t>
            </a:r>
            <a:endParaRPr kumimoji="0" lang="es-ES" altLang="es-CO" sz="16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Bold Condensed"/>
            </a:endParaRPr>
          </a:p>
        </p:txBody>
      </p:sp>
      <p:pic>
        <p:nvPicPr>
          <p:cNvPr id="12" name="Imagen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2000" y="908720"/>
            <a:ext cx="3816424" cy="1905307"/>
          </a:xfrm>
          <a:prstGeom prst="rect">
            <a:avLst/>
          </a:prstGeom>
        </p:spPr>
      </p:pic>
      <p:pic>
        <p:nvPicPr>
          <p:cNvPr id="13" name="Imagen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72000" y="2902695"/>
            <a:ext cx="3816424" cy="1832796"/>
          </a:xfrm>
          <a:prstGeom prst="rect">
            <a:avLst/>
          </a:prstGeom>
        </p:spPr>
      </p:pic>
      <p:sp>
        <p:nvSpPr>
          <p:cNvPr id="14" name="Rectángulo 13"/>
          <p:cNvSpPr/>
          <p:nvPr/>
        </p:nvSpPr>
        <p:spPr>
          <a:xfrm>
            <a:off x="4537894" y="4824159"/>
            <a:ext cx="4075296" cy="1200329"/>
          </a:xfrm>
          <a:prstGeom prst="rect">
            <a:avLst/>
          </a:prstGeom>
        </p:spPr>
        <p:txBody>
          <a:bodyPr wrap="square">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8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Mantenimiento  parqueadero y cerramiento.</a:t>
            </a:r>
          </a:p>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8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Inversión: $ 832 millones  |  </a:t>
            </a:r>
          </a:p>
          <a:p>
            <a:pPr marL="0" marR="0" lvl="0" indent="0" defTabSz="914400" eaLnBrk="1" fontAlgn="auto" latinLnBrk="0" hangingPunct="1">
              <a:lnSpc>
                <a:spcPct val="100000"/>
              </a:lnSpc>
              <a:spcBef>
                <a:spcPct val="0"/>
              </a:spcBef>
              <a:spcAft>
                <a:spcPts val="0"/>
              </a:spcAft>
              <a:buClrTx/>
              <a:buSzTx/>
              <a:buFontTx/>
              <a:buNone/>
              <a:tabLst/>
              <a:defRPr/>
            </a:pPr>
            <a:r>
              <a:rPr kumimoji="0" lang="es-CO" altLang="es-CO" sz="1800" b="0"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rPr>
              <a:t>Estatus: en construcción</a:t>
            </a:r>
            <a:endParaRPr kumimoji="0" lang="es-CO" altLang="es-CO" sz="2400" b="1" i="0" u="none" strike="noStrike" kern="0" cap="none" spc="0" normalizeH="0" baseline="0" noProof="0" dirty="0">
              <a:ln>
                <a:noFill/>
              </a:ln>
              <a:solidFill>
                <a:srgbClr val="D06F28"/>
              </a:solidFill>
              <a:effectLst/>
              <a:uLnTx/>
              <a:uFillTx/>
              <a:latin typeface="Arial" panose="020B0604020202020204" pitchFamily="34" charset="0"/>
              <a:ea typeface="Open Sans Light" charset="0"/>
              <a:cs typeface="Arial" panose="020B0604020202020204" pitchFamily="34" charset="0"/>
            </a:endParaRPr>
          </a:p>
        </p:txBody>
      </p:sp>
    </p:spTree>
    <p:extLst>
      <p:ext uri="{BB962C8B-B14F-4D97-AF65-F5344CB8AC3E}">
        <p14:creationId xmlns:p14="http://schemas.microsoft.com/office/powerpoint/2010/main" val="301035893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sp>
        <p:nvSpPr>
          <p:cNvPr id="4" name="5 CuadroTexto"/>
          <p:cNvSpPr txBox="1">
            <a:spLocks noChangeArrowheads="1"/>
          </p:cNvSpPr>
          <p:nvPr/>
        </p:nvSpPr>
        <p:spPr bwMode="auto">
          <a:xfrm>
            <a:off x="4139952" y="1628800"/>
            <a:ext cx="4177011" cy="3785652"/>
          </a:xfrm>
          <a:prstGeom prst="rect">
            <a:avLst/>
          </a:prstGeom>
          <a:noFill/>
          <a:ln w="9525">
            <a:noFill/>
            <a:miter lim="800000"/>
            <a:headEnd/>
            <a:tailEnd/>
          </a:ln>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CO" sz="2000" b="0" i="0" u="none" strike="noStrike" kern="0" cap="none" spc="0" normalizeH="0" baseline="0" noProof="0" dirty="0">
                <a:ln>
                  <a:noFill/>
                </a:ln>
                <a:solidFill>
                  <a:prstClr val="black"/>
                </a:solidFill>
                <a:effectLst/>
                <a:uLnTx/>
                <a:uFillTx/>
              </a:rPr>
              <a:t>Planificar y desarrollar el uso del espacio aéreo colombiano durante todas las fases del vuelo, cumpliendo con los estándares exigidos de seguridad operacional, permitiendo evolucionar las operaciones aéreas de manera óptima, ordenada y segura, dentro de un marco amigable con el medio ambiente y cumpliendo las necesidades de la industria aeronáutica y de las autoridades nacionales e internacionales.</a:t>
            </a:r>
          </a:p>
        </p:txBody>
      </p:sp>
      <p:sp>
        <p:nvSpPr>
          <p:cNvPr id="9" name="Elipse 8"/>
          <p:cNvSpPr/>
          <p:nvPr/>
        </p:nvSpPr>
        <p:spPr>
          <a:xfrm>
            <a:off x="323528" y="1844824"/>
            <a:ext cx="3384376" cy="3373459"/>
          </a:xfrm>
          <a:prstGeom prst="ellipse">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 name="Rectángulo 4"/>
          <p:cNvSpPr/>
          <p:nvPr/>
        </p:nvSpPr>
        <p:spPr>
          <a:xfrm>
            <a:off x="395536" y="476672"/>
            <a:ext cx="8496944" cy="60130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prstClr val="black"/>
                </a:solidFill>
                <a:effectLst/>
                <a:uLnTx/>
                <a:uFillTx/>
              </a:rPr>
              <a:t>FUNCIONES DIRECCION DE SERVICIOS A LA NAVEGACIÓN AÉREA</a:t>
            </a:r>
            <a:endParaRPr kumimoji="0" lang="es-CO" sz="1800" b="1"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24981735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sp>
        <p:nvSpPr>
          <p:cNvPr id="8" name="CuadroTexto 7"/>
          <p:cNvSpPr txBox="1"/>
          <p:nvPr/>
        </p:nvSpPr>
        <p:spPr>
          <a:xfrm>
            <a:off x="4788024" y="2261771"/>
            <a:ext cx="3300528" cy="2031325"/>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1800" b="0" i="0" u="none" strike="noStrike" kern="0" cap="none" spc="0" normalizeH="0" baseline="0" noProof="0" dirty="0">
                <a:ln>
                  <a:noFill/>
                </a:ln>
                <a:solidFill>
                  <a:prstClr val="black"/>
                </a:solidFill>
                <a:effectLst/>
                <a:uLnTx/>
                <a:uFillTx/>
              </a:rPr>
              <a:t>Las actividades relacionadas con la transición a la nueva torre de control (pruebas) se iniciaron el 28 de febrero de 2016 culminando con el inicio de la operación desde la nueva instalación el 1 de abril.</a:t>
            </a:r>
            <a:endParaRPr kumimoji="0" lang="es-CO" sz="1800" b="0" i="0" u="none" strike="noStrike" kern="0" cap="none" spc="0" normalizeH="0" baseline="0" noProof="0" dirty="0">
              <a:ln>
                <a:noFill/>
              </a:ln>
              <a:solidFill>
                <a:prstClr val="black"/>
              </a:solidFill>
              <a:effectLst/>
              <a:uLnTx/>
              <a:uFillTx/>
            </a:endParaRPr>
          </a:p>
        </p:txBody>
      </p:sp>
      <p:sp>
        <p:nvSpPr>
          <p:cNvPr id="9" name="CuadroTexto 8"/>
          <p:cNvSpPr txBox="1"/>
          <p:nvPr/>
        </p:nvSpPr>
        <p:spPr>
          <a:xfrm>
            <a:off x="755576" y="1340768"/>
            <a:ext cx="740695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prstClr val="black"/>
                </a:solidFill>
                <a:effectLst/>
                <a:uLnTx/>
                <a:uFillTx/>
              </a:rPr>
              <a:t>Transición al Centro de Gestión de la Aeronáutica Civil (CGAC)</a:t>
            </a:r>
            <a:endParaRPr kumimoji="0" lang="es-CO" sz="1800" b="1" i="0" u="none" strike="noStrike" kern="0" cap="none" spc="0" normalizeH="0" baseline="0" noProof="0" dirty="0">
              <a:ln>
                <a:noFill/>
              </a:ln>
              <a:solidFill>
                <a:prstClr val="black"/>
              </a:solidFill>
              <a:effectLst/>
              <a:uLnTx/>
              <a:uFillTx/>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734" y="1858486"/>
            <a:ext cx="2746170" cy="3677005"/>
          </a:xfrm>
          <a:prstGeom prst="rect">
            <a:avLst/>
          </a:prstGeom>
        </p:spPr>
      </p:pic>
      <p:sp>
        <p:nvSpPr>
          <p:cNvPr id="6" name="Rectángulo 5"/>
          <p:cNvSpPr/>
          <p:nvPr/>
        </p:nvSpPr>
        <p:spPr>
          <a:xfrm>
            <a:off x="5364088" y="463631"/>
            <a:ext cx="3672408" cy="60130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800" b="1" i="1" u="none" strike="noStrike" kern="0" cap="none" spc="0" normalizeH="0" baseline="0" noProof="0" dirty="0">
                <a:ln>
                  <a:noFill/>
                </a:ln>
                <a:solidFill>
                  <a:schemeClr val="tx1"/>
                </a:solidFill>
                <a:effectLst>
                  <a:outerShdw blurRad="50800" dist="38100" dir="10800000" algn="r" rotWithShape="0">
                    <a:prstClr val="black">
                      <a:alpha val="40000"/>
                    </a:prstClr>
                  </a:outerShdw>
                </a:effectLst>
                <a:uLnTx/>
                <a:uFillTx/>
                <a:latin typeface="Arial Narrow" pitchFamily="34" charset="0"/>
              </a:rPr>
              <a:t>GRUPO AERONAVEGACIÓN NACIONAL</a:t>
            </a:r>
          </a:p>
        </p:txBody>
      </p:sp>
    </p:spTree>
    <p:extLst>
      <p:ext uri="{BB962C8B-B14F-4D97-AF65-F5344CB8AC3E}">
        <p14:creationId xmlns:p14="http://schemas.microsoft.com/office/powerpoint/2010/main" val="810144400"/>
      </p:ext>
    </p:extLst>
  </p:cSld>
  <p:clrMapOvr>
    <a:masterClrMapping/>
  </p:clrMapOvr>
  <mc:AlternateContent xmlns:mc="http://schemas.openxmlformats.org/markup-compatibility/2006" xmlns:p14="http://schemas.microsoft.com/office/powerpoint/2010/main">
    <mc:Choice Requires="p14">
      <p:transition spd="slow" p14:dur="2000" advTm="19000"/>
    </mc:Choice>
    <mc:Fallback xmlns="">
      <p:transition spd="slow" advTm="1900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nvPr>
        </p:nvGraphicFramePr>
        <p:xfrm>
          <a:off x="102580" y="476672"/>
          <a:ext cx="8928992" cy="5275749"/>
        </p:xfrm>
        <a:graphic>
          <a:graphicData uri="http://schemas.openxmlformats.org/drawingml/2006/table">
            <a:tbl>
              <a:tblPr firstRow="1" bandRow="1">
                <a:tableStyleId>{5C22544A-7EE6-4342-B048-85BDC9FD1C3A}</a:tableStyleId>
              </a:tblPr>
              <a:tblGrid>
                <a:gridCol w="3600400">
                  <a:extLst>
                    <a:ext uri="{9D8B030D-6E8A-4147-A177-3AD203B41FA5}">
                      <a16:colId xmlns:a16="http://schemas.microsoft.com/office/drawing/2014/main" val="20000"/>
                    </a:ext>
                  </a:extLst>
                </a:gridCol>
                <a:gridCol w="5328592">
                  <a:extLst>
                    <a:ext uri="{9D8B030D-6E8A-4147-A177-3AD203B41FA5}">
                      <a16:colId xmlns:a16="http://schemas.microsoft.com/office/drawing/2014/main" val="20001"/>
                    </a:ext>
                  </a:extLst>
                </a:gridCol>
              </a:tblGrid>
              <a:tr h="244040">
                <a:tc>
                  <a:txBody>
                    <a:bodyPr/>
                    <a:lstStyle/>
                    <a:p>
                      <a:pPr algn="ctr"/>
                      <a:r>
                        <a:rPr lang="es-CO" sz="1100" dirty="0"/>
                        <a:t>PROYECTO</a:t>
                      </a:r>
                    </a:p>
                  </a:txBody>
                  <a:tcPr anchor="ctr"/>
                </a:tc>
                <a:tc>
                  <a:txBody>
                    <a:bodyPr/>
                    <a:lstStyle/>
                    <a:p>
                      <a:pPr algn="ctr"/>
                      <a:r>
                        <a:rPr lang="es-CO" sz="1100" dirty="0"/>
                        <a:t>ACTIVIDAD-ALCANCE</a:t>
                      </a:r>
                    </a:p>
                  </a:txBody>
                  <a:tcPr anchor="ctr"/>
                </a:tc>
                <a:extLst>
                  <a:ext uri="{0D108BD9-81ED-4DB2-BD59-A6C34878D82A}">
                    <a16:rowId xmlns:a16="http://schemas.microsoft.com/office/drawing/2014/main" val="10000"/>
                  </a:ext>
                </a:extLst>
              </a:tr>
              <a:tr h="271155">
                <a:tc>
                  <a:txBody>
                    <a:bodyPr/>
                    <a:lstStyle/>
                    <a:p>
                      <a:pPr algn="ctr"/>
                      <a:r>
                        <a:rPr lang="es-CO" sz="1100" dirty="0"/>
                        <a:t>PROYECTO</a:t>
                      </a:r>
                    </a:p>
                  </a:txBody>
                  <a:tcPr anchor="ctr"/>
                </a:tc>
                <a:tc>
                  <a:txBody>
                    <a:bodyPr/>
                    <a:lstStyle/>
                    <a:p>
                      <a:pPr algn="ctr"/>
                      <a:r>
                        <a:rPr lang="es-CO" sz="1100" dirty="0"/>
                        <a:t>ACTIVIDADES </a:t>
                      </a:r>
                    </a:p>
                  </a:txBody>
                  <a:tcPr anchor="ctr"/>
                </a:tc>
                <a:extLst>
                  <a:ext uri="{0D108BD9-81ED-4DB2-BD59-A6C34878D82A}">
                    <a16:rowId xmlns:a16="http://schemas.microsoft.com/office/drawing/2014/main" val="10001"/>
                  </a:ext>
                </a:extLst>
              </a:tr>
              <a:tr h="406733">
                <a:tc rowSpan="4">
                  <a:txBody>
                    <a:bodyPr/>
                    <a:lstStyle/>
                    <a:p>
                      <a:pPr marL="0" algn="ctr" defTabSz="914400" rtl="0" eaLnBrk="1" latinLnBrk="0" hangingPunct="1"/>
                      <a:r>
                        <a:rPr lang="es-CO" sz="1100" kern="1200" dirty="0">
                          <a:solidFill>
                            <a:schemeClr val="dk1"/>
                          </a:solidFill>
                          <a:latin typeface="+mn-lt"/>
                          <a:ea typeface="+mn-ea"/>
                          <a:cs typeface="+mn-cs"/>
                        </a:rPr>
                        <a:t>Modernización de la ingeniería de mejoras por bloque del sistema de aviación-ASBU </a:t>
                      </a:r>
                    </a:p>
                  </a:txBody>
                  <a:tcPr anchor="ctr"/>
                </a:tc>
                <a:tc>
                  <a:txBody>
                    <a:bodyPr/>
                    <a:lstStyle/>
                    <a:p>
                      <a:r>
                        <a:rPr lang="es-CO" sz="1100" baseline="0" dirty="0"/>
                        <a:t>Desarrollar procedimientos con perfiles de descenso en el espacio aéreo para mayor flexibilidad y eficiencia .</a:t>
                      </a:r>
                      <a:endParaRPr lang="es-CO" sz="1100" dirty="0"/>
                    </a:p>
                  </a:txBody>
                  <a:tcPr/>
                </a:tc>
                <a:extLst>
                  <a:ext uri="{0D108BD9-81ED-4DB2-BD59-A6C34878D82A}">
                    <a16:rowId xmlns:a16="http://schemas.microsoft.com/office/drawing/2014/main" val="10002"/>
                  </a:ext>
                </a:extLst>
              </a:tr>
              <a:tr h="406733">
                <a:tc vMerge="1">
                  <a:txBody>
                    <a:bodyPr/>
                    <a:lstStyle/>
                    <a:p>
                      <a:endParaRPr lang="es-CO" dirty="0"/>
                    </a:p>
                  </a:txBody>
                  <a:tcPr/>
                </a:tc>
                <a:tc>
                  <a:txBody>
                    <a:bodyPr/>
                    <a:lstStyle/>
                    <a:p>
                      <a:r>
                        <a:rPr lang="es-CO" sz="1100" baseline="0" dirty="0"/>
                        <a:t>Desarrollar procedimientos con perfiles de ascenso en el espacio aéreo para mayor flexibilidad y eficiencia.</a:t>
                      </a:r>
                      <a:endParaRPr lang="es-CO" sz="1100" dirty="0"/>
                    </a:p>
                  </a:txBody>
                  <a:tcPr/>
                </a:tc>
                <a:extLst>
                  <a:ext uri="{0D108BD9-81ED-4DB2-BD59-A6C34878D82A}">
                    <a16:rowId xmlns:a16="http://schemas.microsoft.com/office/drawing/2014/main" val="10003"/>
                  </a:ext>
                </a:extLst>
              </a:tr>
              <a:tr h="406733">
                <a:tc vMerge="1">
                  <a:txBody>
                    <a:bodyPr/>
                    <a:lstStyle/>
                    <a:p>
                      <a:endParaRPr lang="es-CO" dirty="0"/>
                    </a:p>
                  </a:txBody>
                  <a:tcPr/>
                </a:tc>
                <a:tc>
                  <a:txBody>
                    <a:bodyPr/>
                    <a:lstStyle/>
                    <a:p>
                      <a:r>
                        <a:rPr lang="es-CO" sz="1100" dirty="0"/>
                        <a:t>Optimizar las operaciones aéreas y uso del espacio aéreo con procedimientos de aproximación</a:t>
                      </a:r>
                      <a:r>
                        <a:rPr lang="es-CO" sz="1100" baseline="0" dirty="0"/>
                        <a:t> con </a:t>
                      </a:r>
                      <a:r>
                        <a:rPr lang="es-CO" sz="1100" dirty="0"/>
                        <a:t>guía vertical incluida.  </a:t>
                      </a:r>
                    </a:p>
                  </a:txBody>
                  <a:tcPr/>
                </a:tc>
                <a:extLst>
                  <a:ext uri="{0D108BD9-81ED-4DB2-BD59-A6C34878D82A}">
                    <a16:rowId xmlns:a16="http://schemas.microsoft.com/office/drawing/2014/main" val="10004"/>
                  </a:ext>
                </a:extLst>
              </a:tr>
              <a:tr h="335408">
                <a:tc vMerge="1">
                  <a:txBody>
                    <a:bodyPr/>
                    <a:lstStyle/>
                    <a:p>
                      <a:endParaRPr lang="es-CO" dirty="0"/>
                    </a:p>
                  </a:txBody>
                  <a:tcPr/>
                </a:tc>
                <a:tc>
                  <a:txBody>
                    <a:bodyPr/>
                    <a:lstStyle/>
                    <a:p>
                      <a:r>
                        <a:rPr lang="es-CO" sz="1100" dirty="0"/>
                        <a:t>Desarrollar procedimientos con trayectorias mejoradas en el espacio aéreo</a:t>
                      </a:r>
                      <a:r>
                        <a:rPr lang="es-CO" sz="1100" baseline="0" dirty="0"/>
                        <a:t> (</a:t>
                      </a:r>
                      <a:r>
                        <a:rPr lang="es-CO" sz="1100" dirty="0"/>
                        <a:t>rutas).</a:t>
                      </a:r>
                    </a:p>
                  </a:txBody>
                  <a:tcPr/>
                </a:tc>
                <a:extLst>
                  <a:ext uri="{0D108BD9-81ED-4DB2-BD59-A6C34878D82A}">
                    <a16:rowId xmlns:a16="http://schemas.microsoft.com/office/drawing/2014/main" val="2314629269"/>
                  </a:ext>
                </a:extLst>
              </a:tr>
              <a:tr h="406733">
                <a:tc rowSpan="6">
                  <a:txBody>
                    <a:bodyPr/>
                    <a:lstStyle/>
                    <a:p>
                      <a:pPr algn="ctr"/>
                      <a:r>
                        <a:rPr lang="es-CO" sz="1100" dirty="0"/>
                        <a:t>DECLARACION DE BOGOTA</a:t>
                      </a:r>
                    </a:p>
                  </a:txBody>
                  <a:tcPr anchor="ctr"/>
                </a:tc>
                <a:tc>
                  <a:txBody>
                    <a:bodyPr/>
                    <a:lstStyle/>
                    <a:p>
                      <a:pPr marL="0" algn="l" defTabSz="914400" rtl="0" eaLnBrk="1" latinLnBrk="0" hangingPunct="1"/>
                      <a:r>
                        <a:rPr lang="es-CO" sz="1100" kern="1200" dirty="0">
                          <a:solidFill>
                            <a:schemeClr val="dk1"/>
                          </a:solidFill>
                          <a:latin typeface="+mn-lt"/>
                          <a:ea typeface="+mn-ea"/>
                          <a:cs typeface="+mn-cs"/>
                        </a:rPr>
                        <a:t>Elaborar</a:t>
                      </a:r>
                      <a:r>
                        <a:rPr lang="es-CO" sz="1100" kern="1200" baseline="0" dirty="0">
                          <a:solidFill>
                            <a:schemeClr val="dk1"/>
                          </a:solidFill>
                          <a:latin typeface="+mn-lt"/>
                          <a:ea typeface="+mn-ea"/>
                          <a:cs typeface="+mn-cs"/>
                        </a:rPr>
                        <a:t> cartas aeronáuticas </a:t>
                      </a:r>
                      <a:r>
                        <a:rPr lang="es-CO" sz="1100" kern="1200" dirty="0">
                          <a:solidFill>
                            <a:schemeClr val="dk1"/>
                          </a:solidFill>
                          <a:latin typeface="+mn-lt"/>
                          <a:ea typeface="+mn-ea"/>
                          <a:cs typeface="+mn-cs"/>
                        </a:rPr>
                        <a:t>basadas en el performance (PBN) con guía de aproximación vertical (APV)</a:t>
                      </a:r>
                    </a:p>
                  </a:txBody>
                  <a:tcPr/>
                </a:tc>
                <a:extLst>
                  <a:ext uri="{0D108BD9-81ED-4DB2-BD59-A6C34878D82A}">
                    <a16:rowId xmlns:a16="http://schemas.microsoft.com/office/drawing/2014/main" val="10005"/>
                  </a:ext>
                </a:extLst>
              </a:tr>
              <a:tr h="406733">
                <a:tc vMerge="1">
                  <a:txBody>
                    <a:bodyPr/>
                    <a:lstStyle/>
                    <a:p>
                      <a:endParaRPr lang="es-CO" dirty="0"/>
                    </a:p>
                  </a:txBody>
                  <a:tcPr/>
                </a:tc>
                <a:tc>
                  <a:txBody>
                    <a:bodyPr/>
                    <a:lstStyle/>
                    <a:p>
                      <a:pPr marL="0" algn="l" defTabSz="914400" rtl="0" eaLnBrk="1" latinLnBrk="0" hangingPunct="1"/>
                      <a:r>
                        <a:rPr lang="es-CO" sz="1100" kern="1200" dirty="0">
                          <a:solidFill>
                            <a:schemeClr val="dk1"/>
                          </a:solidFill>
                          <a:latin typeface="+mn-lt"/>
                          <a:ea typeface="+mn-ea"/>
                          <a:cs typeface="+mn-cs"/>
                        </a:rPr>
                        <a:t>Elaborar cartas aeronáuticas basadas en el performance para las Salidas</a:t>
                      </a:r>
                      <a:r>
                        <a:rPr lang="es-CO" sz="1100" kern="1200" baseline="0" dirty="0">
                          <a:solidFill>
                            <a:schemeClr val="dk1"/>
                          </a:solidFill>
                          <a:latin typeface="+mn-lt"/>
                          <a:ea typeface="+mn-ea"/>
                          <a:cs typeface="+mn-cs"/>
                        </a:rPr>
                        <a:t> y llegadas por instrumentos.</a:t>
                      </a:r>
                      <a:endParaRPr lang="es-CO" sz="1100" kern="1200" dirty="0">
                        <a:solidFill>
                          <a:schemeClr val="dk1"/>
                        </a:solidFill>
                        <a:latin typeface="+mn-lt"/>
                        <a:ea typeface="+mn-ea"/>
                        <a:cs typeface="+mn-cs"/>
                      </a:endParaRPr>
                    </a:p>
                  </a:txBody>
                  <a:tcPr/>
                </a:tc>
                <a:extLst>
                  <a:ext uri="{0D108BD9-81ED-4DB2-BD59-A6C34878D82A}">
                    <a16:rowId xmlns:a16="http://schemas.microsoft.com/office/drawing/2014/main" val="10006"/>
                  </a:ext>
                </a:extLst>
              </a:tr>
              <a:tr h="245383">
                <a:tc vMerge="1">
                  <a:txBody>
                    <a:bodyPr/>
                    <a:lstStyle/>
                    <a:p>
                      <a:endParaRPr lang="es-CO"/>
                    </a:p>
                  </a:txBody>
                  <a:tcPr/>
                </a:tc>
                <a:tc>
                  <a:txBody>
                    <a:bodyPr/>
                    <a:lstStyle/>
                    <a:p>
                      <a:pPr marL="0" algn="l" defTabSz="914400" rtl="0" eaLnBrk="1" latinLnBrk="0" hangingPunct="1"/>
                      <a:r>
                        <a:rPr lang="es-CO" sz="1100" kern="1200" dirty="0">
                          <a:solidFill>
                            <a:schemeClr val="dk1"/>
                          </a:solidFill>
                          <a:latin typeface="+mn-lt"/>
                          <a:ea typeface="+mn-ea"/>
                          <a:cs typeface="+mn-cs"/>
                        </a:rPr>
                        <a:t>Elaborar procedimientos de Navegación aérea PBN en Rutas y espacios aéreos.</a:t>
                      </a:r>
                      <a:r>
                        <a:rPr lang="es-CO" sz="1100" kern="1200" baseline="0" dirty="0">
                          <a:solidFill>
                            <a:schemeClr val="dk1"/>
                          </a:solidFill>
                          <a:latin typeface="+mn-lt"/>
                          <a:ea typeface="+mn-ea"/>
                          <a:cs typeface="+mn-cs"/>
                        </a:rPr>
                        <a:t> </a:t>
                      </a:r>
                      <a:endParaRPr lang="es-CO" sz="1100" kern="1200" dirty="0">
                        <a:solidFill>
                          <a:schemeClr val="dk1"/>
                        </a:solidFill>
                        <a:latin typeface="+mn-lt"/>
                        <a:ea typeface="+mn-ea"/>
                        <a:cs typeface="+mn-cs"/>
                      </a:endParaRPr>
                    </a:p>
                  </a:txBody>
                  <a:tcPr/>
                </a:tc>
                <a:extLst>
                  <a:ext uri="{0D108BD9-81ED-4DB2-BD59-A6C34878D82A}">
                    <a16:rowId xmlns:a16="http://schemas.microsoft.com/office/drawing/2014/main" val="10007"/>
                  </a:ext>
                </a:extLst>
              </a:tr>
              <a:tr h="245383">
                <a:tc vMerge="1">
                  <a:txBody>
                    <a:bodyPr/>
                    <a:lstStyle/>
                    <a:p>
                      <a:endParaRPr lang="es-CO" dirty="0"/>
                    </a:p>
                  </a:txBody>
                  <a:tcPr/>
                </a:tc>
                <a:tc>
                  <a:txBody>
                    <a:bodyPr/>
                    <a:lstStyle/>
                    <a:p>
                      <a:pPr marL="0" algn="l" defTabSz="914400" rtl="0" eaLnBrk="1" latinLnBrk="0" hangingPunct="1"/>
                      <a:r>
                        <a:rPr lang="es-CO" sz="1100" kern="1200" dirty="0">
                          <a:solidFill>
                            <a:schemeClr val="dk1"/>
                          </a:solidFill>
                          <a:latin typeface="+mn-lt"/>
                          <a:ea typeface="+mn-ea"/>
                          <a:cs typeface="+mn-cs"/>
                        </a:rPr>
                        <a:t>Estructurar el espacio aéreo para la operación aérea con descenso continuo CDO</a:t>
                      </a:r>
                    </a:p>
                  </a:txBody>
                  <a:tcPr/>
                </a:tc>
                <a:extLst>
                  <a:ext uri="{0D108BD9-81ED-4DB2-BD59-A6C34878D82A}">
                    <a16:rowId xmlns:a16="http://schemas.microsoft.com/office/drawing/2014/main" val="10008"/>
                  </a:ext>
                </a:extLst>
              </a:tr>
              <a:tr h="245383">
                <a:tc vMerge="1">
                  <a:txBody>
                    <a:bodyPr/>
                    <a:lstStyle/>
                    <a:p>
                      <a:endParaRPr lang="es-CO" dirty="0"/>
                    </a:p>
                  </a:txBody>
                  <a:tcPr/>
                </a:tc>
                <a:tc>
                  <a:txBody>
                    <a:bodyPr/>
                    <a:lstStyle/>
                    <a:p>
                      <a:pPr marL="0" algn="l" defTabSz="914400" rtl="0" eaLnBrk="1" latinLnBrk="0" hangingPunct="1"/>
                      <a:r>
                        <a:rPr lang="es-CO" sz="1100" kern="1200" dirty="0">
                          <a:solidFill>
                            <a:schemeClr val="dk1"/>
                          </a:solidFill>
                          <a:latin typeface="+mn-lt"/>
                          <a:ea typeface="+mn-ea"/>
                          <a:cs typeface="+mn-cs"/>
                        </a:rPr>
                        <a:t>Estructurar el espacio aéreo para la operación aérea con ascenso continuo CCO</a:t>
                      </a:r>
                    </a:p>
                  </a:txBody>
                  <a:tcPr/>
                </a:tc>
                <a:extLst>
                  <a:ext uri="{0D108BD9-81ED-4DB2-BD59-A6C34878D82A}">
                    <a16:rowId xmlns:a16="http://schemas.microsoft.com/office/drawing/2014/main" val="10009"/>
                  </a:ext>
                </a:extLst>
              </a:tr>
              <a:tr h="244040">
                <a:tc vMerge="1">
                  <a:txBody>
                    <a:bodyPr/>
                    <a:lstStyle/>
                    <a:p>
                      <a:endParaRPr lang="es-CO" dirty="0"/>
                    </a:p>
                  </a:txBody>
                  <a:tcPr/>
                </a:tc>
                <a:tc>
                  <a:txBody>
                    <a:bodyPr/>
                    <a:lstStyle/>
                    <a:p>
                      <a:pPr marL="0" algn="l" defTabSz="914400" rtl="0" eaLnBrk="1" latinLnBrk="0" hangingPunct="1"/>
                      <a:r>
                        <a:rPr lang="es-CO" sz="1100" kern="1200" dirty="0">
                          <a:solidFill>
                            <a:schemeClr val="dk1"/>
                          </a:solidFill>
                          <a:latin typeface="+mn-lt"/>
                          <a:ea typeface="+mn-ea"/>
                          <a:cs typeface="+mn-cs"/>
                        </a:rPr>
                        <a:t>Estimado ahorro de combustible</a:t>
                      </a:r>
                    </a:p>
                  </a:txBody>
                  <a:tcPr/>
                </a:tc>
                <a:extLst>
                  <a:ext uri="{0D108BD9-81ED-4DB2-BD59-A6C34878D82A}">
                    <a16:rowId xmlns:a16="http://schemas.microsoft.com/office/drawing/2014/main" val="10010"/>
                  </a:ext>
                </a:extLst>
              </a:tr>
              <a:tr h="406733">
                <a:tc>
                  <a:txBody>
                    <a:bodyPr/>
                    <a:lstStyle/>
                    <a:p>
                      <a:pPr algn="ctr"/>
                      <a:r>
                        <a:rPr lang="es-CO" sz="1100" baseline="0" dirty="0"/>
                        <a:t>PUBLICACIONES AERONAUTICAS-</a:t>
                      </a:r>
                      <a:r>
                        <a:rPr lang="es-CO" sz="1100" dirty="0"/>
                        <a:t>AIP</a:t>
                      </a:r>
                    </a:p>
                  </a:txBody>
                  <a:tcPr/>
                </a:tc>
                <a:tc>
                  <a:txBody>
                    <a:bodyPr/>
                    <a:lstStyle/>
                    <a:p>
                      <a:pPr algn="l"/>
                      <a:r>
                        <a:rPr lang="es-CO" sz="1100" kern="1200" dirty="0">
                          <a:solidFill>
                            <a:schemeClr val="dk1"/>
                          </a:solidFill>
                          <a:latin typeface="+mn-lt"/>
                          <a:ea typeface="+mn-ea"/>
                          <a:cs typeface="+mn-cs"/>
                        </a:rPr>
                        <a:t>Elaborar </a:t>
                      </a:r>
                      <a:r>
                        <a:rPr lang="es-CO" sz="1100" kern="1200" baseline="0" dirty="0">
                          <a:solidFill>
                            <a:schemeClr val="dk1"/>
                          </a:solidFill>
                          <a:latin typeface="+mn-lt"/>
                          <a:ea typeface="+mn-ea"/>
                          <a:cs typeface="+mn-cs"/>
                        </a:rPr>
                        <a:t>las cartas aeronáuticas nuevas y actualizadas que comprenden el manual AIP. </a:t>
                      </a:r>
                      <a:endParaRPr lang="es-CO" sz="1100" kern="1200" dirty="0">
                        <a:solidFill>
                          <a:schemeClr val="dk1"/>
                        </a:solidFill>
                        <a:latin typeface="+mn-lt"/>
                        <a:ea typeface="+mn-ea"/>
                        <a:cs typeface="+mn-cs"/>
                      </a:endParaRPr>
                    </a:p>
                  </a:txBody>
                  <a:tcPr anchor="ctr"/>
                </a:tc>
                <a:extLst>
                  <a:ext uri="{0D108BD9-81ED-4DB2-BD59-A6C34878D82A}">
                    <a16:rowId xmlns:a16="http://schemas.microsoft.com/office/drawing/2014/main" val="10011"/>
                  </a:ext>
                </a:extLst>
              </a:tr>
              <a:tr h="406733">
                <a:tc>
                  <a:txBody>
                    <a:bodyPr/>
                    <a:lstStyle/>
                    <a:p>
                      <a:pPr algn="ctr"/>
                      <a:r>
                        <a:rPr lang="es-CO" sz="1100" dirty="0"/>
                        <a:t>IATA</a:t>
                      </a:r>
                    </a:p>
                  </a:txBody>
                  <a:tcPr/>
                </a:tc>
                <a:tc>
                  <a:txBody>
                    <a:bodyPr/>
                    <a:lstStyle/>
                    <a:p>
                      <a:r>
                        <a:rPr lang="es-CO" sz="1100" kern="1200" dirty="0">
                          <a:solidFill>
                            <a:schemeClr val="dk1"/>
                          </a:solidFill>
                          <a:latin typeface="+mn-lt"/>
                          <a:ea typeface="+mn-ea"/>
                          <a:cs typeface="+mn-cs"/>
                        </a:rPr>
                        <a:t>Seguimiento al proyecto de Reestructuración del espacio aéreo área terminal de Bogotá. </a:t>
                      </a:r>
                    </a:p>
                  </a:txBody>
                  <a:tcPr/>
                </a:tc>
                <a:extLst>
                  <a:ext uri="{0D108BD9-81ED-4DB2-BD59-A6C34878D82A}">
                    <a16:rowId xmlns:a16="http://schemas.microsoft.com/office/drawing/2014/main" val="10012"/>
                  </a:ext>
                </a:extLst>
              </a:tr>
              <a:tr h="406733">
                <a:tc>
                  <a:txBody>
                    <a:bodyPr/>
                    <a:lstStyle/>
                    <a:p>
                      <a:pPr algn="ctr"/>
                      <a:r>
                        <a:rPr lang="es-CO" sz="1100" dirty="0"/>
                        <a:t>EL DORADO II</a:t>
                      </a:r>
                    </a:p>
                  </a:txBody>
                  <a:tcPr/>
                </a:tc>
                <a:tc>
                  <a:txBody>
                    <a:bodyPr/>
                    <a:lstStyle/>
                    <a:p>
                      <a:r>
                        <a:rPr lang="es-CO" sz="1100" kern="1200" dirty="0">
                          <a:solidFill>
                            <a:schemeClr val="dk1"/>
                          </a:solidFill>
                          <a:latin typeface="+mn-lt"/>
                          <a:ea typeface="+mn-ea"/>
                          <a:cs typeface="+mn-cs"/>
                        </a:rPr>
                        <a:t>Desarrollo y/o seguimiento a los Estudios técnicos requeridos para concepto espacio aéreo del proyecto el Dorado II.</a:t>
                      </a:r>
                    </a:p>
                  </a:txBody>
                  <a:tcPr/>
                </a:tc>
                <a:extLst>
                  <a:ext uri="{0D108BD9-81ED-4DB2-BD59-A6C34878D82A}">
                    <a16:rowId xmlns:a16="http://schemas.microsoft.com/office/drawing/2014/main" val="10013"/>
                  </a:ext>
                </a:extLst>
              </a:tr>
            </a:tbl>
          </a:graphicData>
        </a:graphic>
      </p:graphicFrame>
      <p:sp>
        <p:nvSpPr>
          <p:cNvPr id="5" name="Rectángulo 4"/>
          <p:cNvSpPr/>
          <p:nvPr/>
        </p:nvSpPr>
        <p:spPr>
          <a:xfrm>
            <a:off x="5580112" y="134963"/>
            <a:ext cx="3240360" cy="33265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800" b="1" i="1" u="none" strike="noStrike" kern="0" cap="none" spc="0" normalizeH="0" baseline="0" noProof="0" dirty="0">
                <a:ln>
                  <a:noFill/>
                </a:ln>
                <a:solidFill>
                  <a:schemeClr val="tx1"/>
                </a:solidFill>
                <a:effectLst>
                  <a:outerShdw blurRad="50800" dist="38100" dir="10800000" algn="r" rotWithShape="0">
                    <a:prstClr val="black">
                      <a:alpha val="40000"/>
                    </a:prstClr>
                  </a:outerShdw>
                </a:effectLst>
                <a:uLnTx/>
                <a:uFillTx/>
                <a:latin typeface="Arial Narrow" pitchFamily="34" charset="0"/>
              </a:rPr>
              <a:t>GRUPO PROCEDIMIETOS ATM</a:t>
            </a:r>
          </a:p>
        </p:txBody>
      </p:sp>
    </p:spTree>
    <p:extLst>
      <p:ext uri="{BB962C8B-B14F-4D97-AF65-F5344CB8AC3E}">
        <p14:creationId xmlns:p14="http://schemas.microsoft.com/office/powerpoint/2010/main" val="171008055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362" t="42817" r="17671" b="13103"/>
          <a:stretch/>
        </p:blipFill>
        <p:spPr bwMode="auto">
          <a:xfrm>
            <a:off x="323528" y="620688"/>
            <a:ext cx="2608017" cy="18440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uadroTexto 8"/>
          <p:cNvSpPr txBox="1"/>
          <p:nvPr/>
        </p:nvSpPr>
        <p:spPr>
          <a:xfrm>
            <a:off x="3347864" y="620688"/>
            <a:ext cx="4536504" cy="203132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El sistema SCORE esta diseñado para gestionar la capacidad de la infraestructura aeroportuaria como:</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CO"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Pista y movimientos de plataforma</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CO"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Terminales y flujo de pasajeros</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CO"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Asignación de posiciones de parqueo</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CO"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Salas de abordaje y puertas de embarque</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CO"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Capacidad de cintas de abordaje</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CO"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Counters para Check-in</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CO"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Restricciones de ruido y media ambientales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ysClr val="windowText" lastClr="000000"/>
              </a:solidFill>
              <a:effectLst/>
              <a:uLnTx/>
              <a:uFillTx/>
            </a:endParaRPr>
          </a:p>
        </p:txBody>
      </p:sp>
      <p:sp>
        <p:nvSpPr>
          <p:cNvPr id="10" name="Rectángulo 9"/>
          <p:cNvSpPr/>
          <p:nvPr/>
        </p:nvSpPr>
        <p:spPr>
          <a:xfrm>
            <a:off x="2129251" y="76367"/>
            <a:ext cx="5184576" cy="41992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28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SISTEMA SCORE</a:t>
            </a:r>
            <a:endParaRPr kumimoji="0" lang="es-CO" sz="2800" b="1" i="1" u="none" strike="noStrike" kern="0" cap="none" spc="0" normalizeH="0" baseline="0" noProof="0" dirty="0">
              <a:ln>
                <a:noFill/>
              </a:ln>
              <a:solidFill>
                <a:schemeClr val="tx1"/>
              </a:solidFill>
              <a:effectLst>
                <a:outerShdw blurRad="50800" dist="38100" dir="10800000" algn="r" rotWithShape="0">
                  <a:prstClr val="black">
                    <a:alpha val="40000"/>
                  </a:prstClr>
                </a:outerShdw>
              </a:effectLst>
              <a:uLnTx/>
              <a:uFillTx/>
              <a:latin typeface="Arial Narrow" pitchFamily="34" charset="0"/>
            </a:endParaRPr>
          </a:p>
        </p:txBody>
      </p:sp>
      <p:sp>
        <p:nvSpPr>
          <p:cNvPr id="6" name="CuadroTexto 5"/>
          <p:cNvSpPr txBox="1"/>
          <p:nvPr/>
        </p:nvSpPr>
        <p:spPr>
          <a:xfrm>
            <a:off x="251520" y="2589120"/>
            <a:ext cx="4155501" cy="289310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4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PROYECCION Y METAS</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CO"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Consolidar la Coordinación de slot Colombia dentro de Aerocivil</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CO"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Hacer del Aeropuerto Eldorado el mas eficiente de la región</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CO"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Realizar la mejor Conferencia Mundial de slot de la historia</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CO"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Vender a Colombia y presentar a Bogota como </a:t>
            </a:r>
            <a:r>
              <a:rPr kumimoji="0" lang="es-CO" sz="12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Hub</a:t>
            </a:r>
            <a:r>
              <a:rPr kumimoji="0" lang="es-CO"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comercial</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CO"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Prestar el servicio de coordinación de slot a los estados </a:t>
            </a:r>
            <a:r>
              <a:rPr kumimoji="0" lang="es-CO" sz="12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adyasentes</a:t>
            </a:r>
            <a:endParaRPr kumimoji="0" lang="es-CO"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CO"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Regular de forma eficiente la demanda con las limitaciones de capacidad</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CO"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Ser modelos en la coordinación de slot para Latinoamérica y el mundo</a:t>
            </a:r>
          </a:p>
        </p:txBody>
      </p:sp>
      <p:sp>
        <p:nvSpPr>
          <p:cNvPr id="11" name="CuadroTexto 10"/>
          <p:cNvSpPr txBox="1"/>
          <p:nvPr/>
        </p:nvSpPr>
        <p:spPr>
          <a:xfrm>
            <a:off x="4572000" y="2652013"/>
            <a:ext cx="4142475" cy="329320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2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IMPACTO DEL SECTOR AERONAUTICO CON SCORE</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s-CO"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CO"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Las compañías aéreas Nacionales mas grandes actualizaron sus sistemas para integrase a SCORE</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CO"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Reducción de la carga de trabajo en la coordinación de las temporadas</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CO"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Tiempos de respuesta eficientes</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CO"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Control de la demanda real de las aerolíneas</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CO"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Interacción con las casas matrices de las Aerolíneas mas grandes del mundo</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CO"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Reconocimiento de la comunidad aeronáutica mundial del trabajo realizado para la coordinación de slot</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CO"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Mejoras en los índices de planificación y ejecución</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CO"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Consistencia en las bases de datos de aerolíneas, autoridad, operación y gestor aeroportuario</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s-CO" sz="1400" b="0" i="0" u="none" strike="noStrike" kern="0" cap="none" spc="0" normalizeH="0" baseline="0" noProof="0" dirty="0">
              <a:ln>
                <a:noFill/>
              </a:ln>
              <a:solidFill>
                <a:sysClr val="windowText" lastClr="000000"/>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s-CO" sz="14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107678535"/>
      </p:ext>
    </p:extLst>
  </p:cSld>
  <p:clrMapOvr>
    <a:masterClrMapping/>
  </p:clrMapOvr>
  <mc:AlternateContent xmlns:mc="http://schemas.openxmlformats.org/markup-compatibility/2006" xmlns:p14="http://schemas.microsoft.com/office/powerpoint/2010/main">
    <mc:Choice Requires="p14">
      <p:transition spd="slow" p14:dur="2000" advTm="19000"/>
    </mc:Choice>
    <mc:Fallback xmlns="">
      <p:transition spd="slow" advTm="19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sp>
        <p:nvSpPr>
          <p:cNvPr id="16" name="15 Rectángulo redondeado"/>
          <p:cNvSpPr/>
          <p:nvPr/>
        </p:nvSpPr>
        <p:spPr>
          <a:xfrm rot="5400000">
            <a:off x="3047826" y="1968740"/>
            <a:ext cx="1627309" cy="117726"/>
          </a:xfrm>
          <a:prstGeom prst="round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15" name="14 Rectángulo redondeado"/>
          <p:cNvSpPr/>
          <p:nvPr/>
        </p:nvSpPr>
        <p:spPr>
          <a:xfrm rot="5400000">
            <a:off x="99081" y="1879535"/>
            <a:ext cx="1627309" cy="117727"/>
          </a:xfrm>
          <a:prstGeom prst="round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pic>
        <p:nvPicPr>
          <p:cNvPr id="29" name="Imagen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9778" y="293833"/>
            <a:ext cx="4445896" cy="5439421"/>
          </a:xfrm>
          <a:prstGeom prst="rect">
            <a:avLst/>
          </a:prstGeom>
        </p:spPr>
      </p:pic>
      <p:sp>
        <p:nvSpPr>
          <p:cNvPr id="7" name="6 Rectángulo"/>
          <p:cNvSpPr/>
          <p:nvPr/>
        </p:nvSpPr>
        <p:spPr>
          <a:xfrm>
            <a:off x="0" y="188640"/>
            <a:ext cx="3779912" cy="504056"/>
          </a:xfrm>
          <a:prstGeom prst="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ysClr val="windowText" lastClr="000000"/>
              </a:solidFill>
              <a:effectLst/>
              <a:uLnTx/>
              <a:uFillTx/>
            </a:endParaRPr>
          </a:p>
        </p:txBody>
      </p:sp>
      <p:sp>
        <p:nvSpPr>
          <p:cNvPr id="8" name="7 CuadroTexto"/>
          <p:cNvSpPr txBox="1"/>
          <p:nvPr/>
        </p:nvSpPr>
        <p:spPr>
          <a:xfrm>
            <a:off x="251520" y="188640"/>
            <a:ext cx="266429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24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SEPTIEMBRE</a:t>
            </a:r>
          </a:p>
        </p:txBody>
      </p:sp>
      <p:sp>
        <p:nvSpPr>
          <p:cNvPr id="4" name="3 Forma libre"/>
          <p:cNvSpPr/>
          <p:nvPr/>
        </p:nvSpPr>
        <p:spPr>
          <a:xfrm>
            <a:off x="180084" y="1628800"/>
            <a:ext cx="4319336" cy="2873060"/>
          </a:xfrm>
          <a:custGeom>
            <a:avLst/>
            <a:gdLst>
              <a:gd name="connsiteX0" fmla="*/ 0 w 2873381"/>
              <a:gd name="connsiteY0" fmla="*/ 335279 h 2011273"/>
              <a:gd name="connsiteX1" fmla="*/ 335279 w 2873381"/>
              <a:gd name="connsiteY1" fmla="*/ 0 h 2011273"/>
              <a:gd name="connsiteX2" fmla="*/ 2538102 w 2873381"/>
              <a:gd name="connsiteY2" fmla="*/ 0 h 2011273"/>
              <a:gd name="connsiteX3" fmla="*/ 2873381 w 2873381"/>
              <a:gd name="connsiteY3" fmla="*/ 335279 h 2011273"/>
              <a:gd name="connsiteX4" fmla="*/ 2873381 w 2873381"/>
              <a:gd name="connsiteY4" fmla="*/ 1675994 h 2011273"/>
              <a:gd name="connsiteX5" fmla="*/ 2538102 w 2873381"/>
              <a:gd name="connsiteY5" fmla="*/ 2011273 h 2011273"/>
              <a:gd name="connsiteX6" fmla="*/ 335279 w 2873381"/>
              <a:gd name="connsiteY6" fmla="*/ 2011273 h 2011273"/>
              <a:gd name="connsiteX7" fmla="*/ 0 w 2873381"/>
              <a:gd name="connsiteY7" fmla="*/ 1675994 h 2011273"/>
              <a:gd name="connsiteX8" fmla="*/ 0 w 2873381"/>
              <a:gd name="connsiteY8" fmla="*/ 335279 h 201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3381" h="2011273">
                <a:moveTo>
                  <a:pt x="0" y="335279"/>
                </a:moveTo>
                <a:cubicBezTo>
                  <a:pt x="0" y="150110"/>
                  <a:pt x="150110" y="0"/>
                  <a:pt x="335279" y="0"/>
                </a:cubicBezTo>
                <a:lnTo>
                  <a:pt x="2538102" y="0"/>
                </a:lnTo>
                <a:cubicBezTo>
                  <a:pt x="2723271" y="0"/>
                  <a:pt x="2873381" y="150110"/>
                  <a:pt x="2873381" y="335279"/>
                </a:cubicBezTo>
                <a:lnTo>
                  <a:pt x="2873381" y="1675994"/>
                </a:lnTo>
                <a:cubicBezTo>
                  <a:pt x="2873381" y="1861163"/>
                  <a:pt x="2723271" y="2011273"/>
                  <a:pt x="2538102" y="2011273"/>
                </a:cubicBezTo>
                <a:lnTo>
                  <a:pt x="335279" y="2011273"/>
                </a:lnTo>
                <a:cubicBezTo>
                  <a:pt x="150110" y="2011273"/>
                  <a:pt x="0" y="1861163"/>
                  <a:pt x="0" y="1675994"/>
                </a:cubicBezTo>
                <a:lnTo>
                  <a:pt x="0" y="335279"/>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334420" tIns="334420" rIns="334420" bIns="334420" numCol="1" spcCol="1270" anchor="ctr" anchorCtr="0">
            <a:noAutofit/>
          </a:bodyPr>
          <a:lstStyle/>
          <a:p>
            <a:pPr marL="0" marR="0" lvl="0" indent="0" algn="ctr" defTabSz="2755900" eaLnBrk="1" fontAlgn="auto" latinLnBrk="0" hangingPunct="1">
              <a:lnSpc>
                <a:spcPct val="90000"/>
              </a:lnSpc>
              <a:spcBef>
                <a:spcPct val="0"/>
              </a:spcBef>
              <a:spcAft>
                <a:spcPct val="35000"/>
              </a:spcAft>
              <a:buClrTx/>
              <a:buSzTx/>
              <a:buFontTx/>
              <a:buNone/>
              <a:tabLst/>
              <a:defRPr/>
            </a:pPr>
            <a:endParaRPr kumimoji="0" lang="es-CO" sz="6200" b="0" i="0" u="none" strike="noStrike" kern="1200" cap="none" spc="0" normalizeH="0" baseline="0" noProof="0" dirty="0">
              <a:ln>
                <a:noFill/>
              </a:ln>
              <a:solidFill>
                <a:sysClr val="windowText" lastClr="000000"/>
              </a:solidFill>
              <a:effectLst/>
              <a:uLnTx/>
              <a:uFillTx/>
            </a:endParaRPr>
          </a:p>
        </p:txBody>
      </p:sp>
      <p:sp>
        <p:nvSpPr>
          <p:cNvPr id="13" name="12 Rectángulo redondeado"/>
          <p:cNvSpPr/>
          <p:nvPr/>
        </p:nvSpPr>
        <p:spPr>
          <a:xfrm>
            <a:off x="-13298" y="1124744"/>
            <a:ext cx="4512717" cy="89203"/>
          </a:xfrm>
          <a:prstGeom prst="round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sp>
        <p:nvSpPr>
          <p:cNvPr id="5" name="4 Rectángulo"/>
          <p:cNvSpPr/>
          <p:nvPr/>
        </p:nvSpPr>
        <p:spPr>
          <a:xfrm>
            <a:off x="467544" y="1844824"/>
            <a:ext cx="3888432" cy="2529603"/>
          </a:xfrm>
          <a:prstGeom prst="rect">
            <a:avLst/>
          </a:prstGeom>
        </p:spPr>
        <p:txBody>
          <a:bodyPr wrap="square">
            <a:sp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s-CO" sz="1200" b="0" i="0" u="none" strike="noStrike" kern="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Times New Roman" panose="02020603050405020304" pitchFamily="18" charset="0"/>
              </a:rPr>
              <a:t>Comprometido con el desarrollo aeroportuario y dentro del marco de una </a:t>
            </a:r>
            <a:r>
              <a:rPr kumimoji="0" lang="es-CO" sz="1600" b="1" i="0" u="none" strike="noStrike" kern="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Times New Roman" panose="02020603050405020304" pitchFamily="18" charset="0"/>
              </a:rPr>
              <a:t>#AviaciónparalaPaz</a:t>
            </a:r>
            <a:r>
              <a:rPr kumimoji="0" lang="es-CO" sz="1600" b="0" i="0" u="none" strike="noStrike" kern="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s-CO" sz="1200" b="0" i="0" u="none" strike="noStrike" kern="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Times New Roman" panose="02020603050405020304" pitchFamily="18" charset="0"/>
              </a:rPr>
              <a:t>Alfredo Bocanegra realizó una maratón por los aeropuertos del país que se encuentran en obras de modernización y mejoras en su infraestructura, inversiones que hace el Gobierno Nacional a través de la Aeronáutica Civil, con el fin de mejorar la seguridad operacional de la infraestructura aeroportuaria, fortalecer el turismo y contribuir al crecimiento del transporte de pasajeros mediante una aviación segura, oportuna, eficiente, equitativa y de fácil acceso para los colombianos.</a:t>
            </a:r>
            <a:endParaRPr kumimoji="0" lang="es-CO" sz="12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 name="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9752" y="4612334"/>
            <a:ext cx="828401" cy="1104535"/>
          </a:xfrm>
          <a:prstGeom prst="rect">
            <a:avLst/>
          </a:prstGeom>
        </p:spPr>
      </p:pic>
      <p:pic>
        <p:nvPicPr>
          <p:cNvPr id="9" name="8 Imagen"/>
          <p:cNvPicPr>
            <a:picLocks noChangeAspect="1"/>
          </p:cNvPicPr>
          <p:nvPr/>
        </p:nvPicPr>
        <p:blipFill rotWithShape="1">
          <a:blip r:embed="rId5">
            <a:extLst>
              <a:ext uri="{28A0092B-C50C-407E-A947-70E740481C1C}">
                <a14:useLocalDpi xmlns:a14="http://schemas.microsoft.com/office/drawing/2010/main" val="0"/>
              </a:ext>
            </a:extLst>
          </a:blip>
          <a:srcRect l="9466" r="21030" b="9812"/>
          <a:stretch/>
        </p:blipFill>
        <p:spPr>
          <a:xfrm>
            <a:off x="1119934" y="4758686"/>
            <a:ext cx="770022" cy="811827"/>
          </a:xfrm>
          <a:prstGeom prst="rect">
            <a:avLst/>
          </a:prstGeom>
        </p:spPr>
      </p:pic>
    </p:spTree>
    <p:extLst>
      <p:ext uri="{BB962C8B-B14F-4D97-AF65-F5344CB8AC3E}">
        <p14:creationId xmlns:p14="http://schemas.microsoft.com/office/powerpoint/2010/main" val="2250720908"/>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pic>
        <p:nvPicPr>
          <p:cNvPr id="4" name="Marcador de contenido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9512" y="1484784"/>
            <a:ext cx="3984416" cy="4169594"/>
          </a:xfrm>
          <a:prstGeom prst="rect">
            <a:avLst/>
          </a:prstGeom>
        </p:spPr>
      </p:pic>
      <p:sp>
        <p:nvSpPr>
          <p:cNvPr id="6" name="CuadroTexto 5"/>
          <p:cNvSpPr txBox="1"/>
          <p:nvPr/>
        </p:nvSpPr>
        <p:spPr>
          <a:xfrm>
            <a:off x="4427984" y="2276872"/>
            <a:ext cx="4329221" cy="30623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4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Logros obtenidos por la implementación del sistema</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s-CO" sz="13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ES" sz="1400" b="0" i="0" u="none" strike="noStrike" kern="0" cap="none" spc="0" normalizeH="0" baseline="0" noProof="0" dirty="0">
                <a:ln>
                  <a:noFill/>
                </a:ln>
                <a:solidFill>
                  <a:prstClr val="black"/>
                </a:solidFill>
                <a:effectLst/>
                <a:uLnTx/>
                <a:uFillTx/>
                <a:latin typeface="Arial" pitchFamily="34" charset="0"/>
                <a:cs typeface="Arial" pitchFamily="34" charset="0"/>
              </a:rPr>
              <a:t>Mejora la Toma de Decisiones para la Gestión de Tráfico Aéreo.</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s-ES" sz="1400" b="0" i="0" u="none" strike="noStrike" kern="0" cap="none" spc="0" normalizeH="0" baseline="0" noProof="0" dirty="0">
              <a:ln>
                <a:noFill/>
              </a:ln>
              <a:solidFill>
                <a:prstClr val="black"/>
              </a:solidFill>
              <a:effectLst/>
              <a:uLnTx/>
              <a:uFillTx/>
              <a:latin typeface="Arial" pitchFamily="34" charset="0"/>
              <a:cs typeface="Arial" pitchFamily="34" charset="0"/>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ES" sz="1400" b="0" i="0" u="none" strike="noStrike" kern="0" cap="none" spc="0" normalizeH="0" baseline="0" noProof="0" dirty="0">
                <a:ln>
                  <a:noFill/>
                </a:ln>
                <a:solidFill>
                  <a:prstClr val="black"/>
                </a:solidFill>
                <a:effectLst/>
                <a:uLnTx/>
                <a:uFillTx/>
                <a:latin typeface="Arial" pitchFamily="34" charset="0"/>
                <a:cs typeface="Arial" pitchFamily="34" charset="0"/>
              </a:rPr>
              <a:t>Realiza un Equilibrio entre Capacidad VS. Demanda. </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s-ES" sz="1400" b="0" i="0" u="none" strike="noStrike" kern="0" cap="none" spc="0" normalizeH="0" baseline="0" noProof="0" dirty="0">
              <a:ln>
                <a:noFill/>
              </a:ln>
              <a:solidFill>
                <a:prstClr val="black"/>
              </a:solidFill>
              <a:effectLst/>
              <a:uLnTx/>
              <a:uFillTx/>
              <a:latin typeface="Arial" pitchFamily="34" charset="0"/>
              <a:cs typeface="Arial" pitchFamily="34" charset="0"/>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ES" sz="1400" b="0" i="0" u="none" strike="noStrike" kern="0" cap="none" spc="0" normalizeH="0" baseline="0" noProof="0" dirty="0">
                <a:ln>
                  <a:noFill/>
                </a:ln>
                <a:solidFill>
                  <a:prstClr val="black"/>
                </a:solidFill>
                <a:effectLst/>
                <a:uLnTx/>
                <a:uFillTx/>
                <a:latin typeface="Arial" pitchFamily="34" charset="0"/>
                <a:cs typeface="Arial" pitchFamily="34" charset="0"/>
              </a:rPr>
              <a:t>Reduce las demoras en el aire.</a:t>
            </a: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s-ES" sz="1200" b="0" i="0" u="none" strike="noStrike" kern="0" cap="none" spc="0" normalizeH="0" baseline="0" noProof="0" dirty="0">
              <a:ln>
                <a:noFill/>
              </a:ln>
              <a:solidFill>
                <a:prstClr val="black"/>
              </a:solidFill>
              <a:effectLst/>
              <a:uLnTx/>
              <a:uFillTx/>
              <a:latin typeface="Arial" pitchFamily="34" charset="0"/>
              <a:cs typeface="Arial" pitchFamily="34" charset="0"/>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ES" sz="1400" b="0" i="0" u="none" strike="noStrike" kern="0" cap="none" spc="0" normalizeH="0" baseline="0" noProof="0" dirty="0">
                <a:ln>
                  <a:noFill/>
                </a:ln>
                <a:solidFill>
                  <a:prstClr val="black"/>
                </a:solidFill>
                <a:effectLst/>
                <a:uLnTx/>
                <a:uFillTx/>
                <a:latin typeface="Arial" pitchFamily="34" charset="0"/>
                <a:cs typeface="Arial" pitchFamily="34" charset="0"/>
              </a:rPr>
              <a:t>Provee a los operadores de las aeronaves la flexibilidad para cumplir con los objetivos operacionales y económicos.</a:t>
            </a:r>
            <a:endParaRPr kumimoji="0" lang="es-CO" sz="1400" b="0" i="0" u="none" strike="noStrike" kern="0" cap="none" spc="0" normalizeH="0" baseline="0" noProof="0" dirty="0">
              <a:ln>
                <a:noFill/>
              </a:ln>
              <a:solidFill>
                <a:sysClr val="windowText" lastClr="000000"/>
              </a:solidFill>
              <a:effectLst/>
              <a:uLnTx/>
              <a:uFillTx/>
            </a:endParaRPr>
          </a:p>
        </p:txBody>
      </p:sp>
      <p:sp>
        <p:nvSpPr>
          <p:cNvPr id="7" name="Rectángulo 6"/>
          <p:cNvSpPr/>
          <p:nvPr/>
        </p:nvSpPr>
        <p:spPr>
          <a:xfrm>
            <a:off x="683568" y="188640"/>
            <a:ext cx="7128792" cy="96408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20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SISTEMA AUTOMATIZADO PARA LA GESTIÓN DE AFLUENCIA DE TRÁNSITO AÉREO (ATFM) EN LA FCMU COLOMBIA  - CGAC ( HARMONY)</a:t>
            </a:r>
            <a:endParaRPr kumimoji="0" lang="es-CO" sz="2000" b="1" i="1" u="none" strike="noStrike" kern="0" cap="none" spc="0" normalizeH="0" baseline="0" noProof="0" dirty="0">
              <a:ln>
                <a:noFill/>
              </a:ln>
              <a:solidFill>
                <a:schemeClr val="tx1"/>
              </a:solidFill>
              <a:effectLst>
                <a:outerShdw blurRad="50800" dist="38100" dir="10800000" algn="r" rotWithShape="0">
                  <a:prstClr val="black">
                    <a:alpha val="40000"/>
                  </a:prstClr>
                </a:outerShdw>
              </a:effectLst>
              <a:uLnTx/>
              <a:uFillTx/>
              <a:latin typeface="Arial Narrow" pitchFamily="34" charset="0"/>
            </a:endParaRPr>
          </a:p>
        </p:txBody>
      </p:sp>
    </p:spTree>
    <p:extLst>
      <p:ext uri="{BB962C8B-B14F-4D97-AF65-F5344CB8AC3E}">
        <p14:creationId xmlns:p14="http://schemas.microsoft.com/office/powerpoint/2010/main" val="227329653"/>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pic>
        <p:nvPicPr>
          <p:cNvPr id="87" name="Imagen 8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1" y="1216872"/>
            <a:ext cx="5993543" cy="2148247"/>
          </a:xfrm>
          <a:prstGeom prst="rect">
            <a:avLst/>
          </a:prstGeom>
        </p:spPr>
      </p:pic>
      <p:pic>
        <p:nvPicPr>
          <p:cNvPr id="88" name="Imagen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3848" y="3555606"/>
            <a:ext cx="5736894" cy="1969810"/>
          </a:xfrm>
          <a:prstGeom prst="rect">
            <a:avLst/>
          </a:prstGeom>
        </p:spPr>
      </p:pic>
      <p:sp>
        <p:nvSpPr>
          <p:cNvPr id="5" name="Rectangle 7"/>
          <p:cNvSpPr txBox="1">
            <a:spLocks/>
          </p:cNvSpPr>
          <p:nvPr/>
        </p:nvSpPr>
        <p:spPr>
          <a:xfrm>
            <a:off x="6173054" y="1664684"/>
            <a:ext cx="2773602" cy="12526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90000"/>
              </a:lnSpc>
              <a:spcBef>
                <a:spcPct val="0"/>
              </a:spcBef>
              <a:spcAft>
                <a:spcPts val="0"/>
              </a:spcAft>
              <a:buClrTx/>
              <a:buSzTx/>
              <a:buFontTx/>
              <a:buNone/>
              <a:tabLst/>
              <a:defRPr/>
            </a:pPr>
            <a:r>
              <a:rPr kumimoji="0" lang="es-CO" sz="1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Régimen de Salidas de aeródromo ADR: Cantidad de aeronaves saliendo que un aeródromo puede gestionar por hora.</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6" name="Rectangle 7"/>
          <p:cNvSpPr txBox="1">
            <a:spLocks/>
          </p:cNvSpPr>
          <p:nvPr/>
        </p:nvSpPr>
        <p:spPr>
          <a:xfrm>
            <a:off x="215013" y="3914200"/>
            <a:ext cx="2861452" cy="12526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90000"/>
              </a:lnSpc>
              <a:spcBef>
                <a:spcPct val="0"/>
              </a:spcBef>
              <a:spcAft>
                <a:spcPts val="0"/>
              </a:spcAft>
              <a:buClrTx/>
              <a:buSzTx/>
              <a:buFontTx/>
              <a:buNone/>
              <a:tabLst/>
              <a:defRPr/>
            </a:pPr>
            <a:r>
              <a:rPr kumimoji="0" lang="es-CO" sz="1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Régimen de aceptación de aeródromo AAR : cantidad de aeronaves llegando que un aeródromo puede aceptar por hora.</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7" name="Rectángulo 6"/>
          <p:cNvSpPr/>
          <p:nvPr/>
        </p:nvSpPr>
        <p:spPr>
          <a:xfrm>
            <a:off x="1115616" y="242305"/>
            <a:ext cx="7128792" cy="67253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SALIDAS Y LLEGADAS DE ELDORADO</a:t>
            </a:r>
            <a:endParaRPr kumimoji="0" lang="es-CO" sz="2800" b="1" i="1" u="none" strike="noStrike" kern="0" cap="none" spc="0" normalizeH="0" baseline="0" noProof="0" dirty="0">
              <a:ln>
                <a:noFill/>
              </a:ln>
              <a:solidFill>
                <a:schemeClr val="tx1"/>
              </a:solidFill>
              <a:effectLst>
                <a:outerShdw blurRad="50800" dist="38100" dir="10800000" algn="r" rotWithShape="0">
                  <a:prstClr val="black">
                    <a:alpha val="40000"/>
                  </a:prstClr>
                </a:outerShdw>
              </a:effectLst>
              <a:uLnTx/>
              <a:uFillTx/>
              <a:latin typeface="Arial Narrow" pitchFamily="34" charset="0"/>
            </a:endParaRPr>
          </a:p>
        </p:txBody>
      </p:sp>
    </p:spTree>
    <p:extLst>
      <p:ext uri="{BB962C8B-B14F-4D97-AF65-F5344CB8AC3E}">
        <p14:creationId xmlns:p14="http://schemas.microsoft.com/office/powerpoint/2010/main" val="3231467204"/>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198815" y="1844824"/>
            <a:ext cx="3617965" cy="3852921"/>
          </a:xfrm>
          <a:prstGeom prst="rect">
            <a:avLst/>
          </a:prstGeom>
        </p:spPr>
      </p:pic>
      <p:pic>
        <p:nvPicPr>
          <p:cNvPr id="6"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l="28593" t="27222" r="25882" b="20555"/>
          <a:stretch>
            <a:fillRect/>
          </a:stretch>
        </p:blipFill>
        <p:spPr bwMode="auto">
          <a:xfrm>
            <a:off x="6084168" y="-19658"/>
            <a:ext cx="3059832" cy="2197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Marcador de contenido 2"/>
          <p:cNvSpPr>
            <a:spLocks noGrp="1"/>
          </p:cNvSpPr>
          <p:nvPr>
            <p:ph idx="1"/>
          </p:nvPr>
        </p:nvSpPr>
        <p:spPr>
          <a:xfrm>
            <a:off x="4018087" y="3212976"/>
            <a:ext cx="5125913" cy="1543805"/>
          </a:xfrm>
        </p:spPr>
        <p:txBody>
          <a:bodyPr>
            <a:noAutofit/>
          </a:bodyPr>
          <a:lstStyle/>
          <a:p>
            <a:pPr fontAlgn="auto">
              <a:lnSpc>
                <a:spcPct val="150000"/>
              </a:lnSpc>
              <a:spcBef>
                <a:spcPts val="0"/>
              </a:spcBef>
              <a:spcAft>
                <a:spcPts val="0"/>
              </a:spcAft>
              <a:defRPr/>
            </a:pPr>
            <a:r>
              <a:rPr lang="es-CO" sz="1200" dirty="0">
                <a:solidFill>
                  <a:prstClr val="black"/>
                </a:solidFill>
                <a:latin typeface="Arial" panose="020B0604020202020204" pitchFamily="34" charset="0"/>
                <a:cs typeface="Arial" panose="020B0604020202020204" pitchFamily="34" charset="0"/>
              </a:rPr>
              <a:t>Ubicación física de pistas, calle de rodaje, plataforma y parqueos</a:t>
            </a:r>
          </a:p>
          <a:p>
            <a:pPr fontAlgn="auto">
              <a:lnSpc>
                <a:spcPct val="150000"/>
              </a:lnSpc>
              <a:spcBef>
                <a:spcPts val="0"/>
              </a:spcBef>
              <a:spcAft>
                <a:spcPts val="0"/>
              </a:spcAft>
              <a:defRPr/>
            </a:pPr>
            <a:r>
              <a:rPr lang="es-CO" sz="1200" dirty="0">
                <a:solidFill>
                  <a:prstClr val="black"/>
                </a:solidFill>
                <a:latin typeface="Arial" panose="020B0604020202020204" pitchFamily="34" charset="0"/>
                <a:cs typeface="Arial" panose="020B0604020202020204" pitchFamily="34" charset="0"/>
              </a:rPr>
              <a:t>Asignación de Puerta </a:t>
            </a:r>
          </a:p>
          <a:p>
            <a:pPr fontAlgn="auto">
              <a:lnSpc>
                <a:spcPct val="150000"/>
              </a:lnSpc>
              <a:spcBef>
                <a:spcPts val="0"/>
              </a:spcBef>
              <a:spcAft>
                <a:spcPts val="0"/>
              </a:spcAft>
              <a:defRPr/>
            </a:pPr>
            <a:r>
              <a:rPr lang="es-CO" sz="1200" dirty="0">
                <a:solidFill>
                  <a:prstClr val="black"/>
                </a:solidFill>
                <a:latin typeface="Arial" panose="020B0604020202020204" pitchFamily="34" charset="0"/>
                <a:cs typeface="Arial" panose="020B0604020202020204" pitchFamily="34" charset="0"/>
              </a:rPr>
              <a:t>Ocupación de Puerta </a:t>
            </a:r>
          </a:p>
          <a:p>
            <a:pPr fontAlgn="auto">
              <a:lnSpc>
                <a:spcPct val="150000"/>
              </a:lnSpc>
              <a:spcBef>
                <a:spcPts val="0"/>
              </a:spcBef>
              <a:spcAft>
                <a:spcPts val="0"/>
              </a:spcAft>
              <a:defRPr/>
            </a:pPr>
            <a:r>
              <a:rPr lang="es-CO" sz="1200" dirty="0">
                <a:solidFill>
                  <a:prstClr val="black"/>
                </a:solidFill>
                <a:latin typeface="Arial" panose="020B0604020202020204" pitchFamily="34" charset="0"/>
                <a:cs typeface="Arial" panose="020B0604020202020204" pitchFamily="34" charset="0"/>
              </a:rPr>
              <a:t>Cambio de Avión </a:t>
            </a:r>
          </a:p>
          <a:p>
            <a:pPr fontAlgn="auto">
              <a:lnSpc>
                <a:spcPct val="150000"/>
              </a:lnSpc>
              <a:spcBef>
                <a:spcPts val="0"/>
              </a:spcBef>
              <a:spcAft>
                <a:spcPts val="0"/>
              </a:spcAft>
              <a:defRPr/>
            </a:pPr>
            <a:r>
              <a:rPr lang="es-CO" sz="1200" dirty="0">
                <a:solidFill>
                  <a:prstClr val="black"/>
                </a:solidFill>
                <a:latin typeface="Arial" panose="020B0604020202020204" pitchFamily="34" charset="0"/>
                <a:cs typeface="Arial" panose="020B0604020202020204" pitchFamily="34" charset="0"/>
              </a:rPr>
              <a:t>Lógica </a:t>
            </a:r>
            <a:r>
              <a:rPr lang="es-CO" sz="1200" dirty="0" err="1">
                <a:solidFill>
                  <a:prstClr val="black"/>
                </a:solidFill>
                <a:latin typeface="Arial" panose="020B0604020202020204" pitchFamily="34" charset="0"/>
                <a:cs typeface="Arial" panose="020B0604020202020204" pitchFamily="34" charset="0"/>
              </a:rPr>
              <a:t>Taxipath</a:t>
            </a:r>
            <a:r>
              <a:rPr lang="es-CO" sz="1200" dirty="0">
                <a:solidFill>
                  <a:prstClr val="black"/>
                </a:solidFill>
                <a:latin typeface="Arial" panose="020B0604020202020204" pitchFamily="34" charset="0"/>
                <a:cs typeface="Arial" panose="020B0604020202020204" pitchFamily="34" charset="0"/>
              </a:rPr>
              <a:t> (ruta corta) </a:t>
            </a:r>
          </a:p>
          <a:p>
            <a:pPr fontAlgn="auto">
              <a:lnSpc>
                <a:spcPct val="150000"/>
              </a:lnSpc>
              <a:spcBef>
                <a:spcPts val="0"/>
              </a:spcBef>
              <a:spcAft>
                <a:spcPts val="0"/>
              </a:spcAft>
              <a:defRPr/>
            </a:pPr>
            <a:r>
              <a:rPr lang="es-CO" sz="1200" dirty="0">
                <a:solidFill>
                  <a:prstClr val="black"/>
                </a:solidFill>
                <a:latin typeface="Arial" panose="020B0604020202020204" pitchFamily="34" charset="0"/>
                <a:cs typeface="Arial" panose="020B0604020202020204" pitchFamily="34" charset="0"/>
              </a:rPr>
              <a:t>Separación en Tierra </a:t>
            </a:r>
          </a:p>
          <a:p>
            <a:pPr fontAlgn="auto">
              <a:lnSpc>
                <a:spcPct val="150000"/>
              </a:lnSpc>
              <a:spcBef>
                <a:spcPts val="0"/>
              </a:spcBef>
              <a:spcAft>
                <a:spcPts val="0"/>
              </a:spcAft>
              <a:defRPr/>
            </a:pPr>
            <a:r>
              <a:rPr lang="es-CO" sz="1200" dirty="0">
                <a:solidFill>
                  <a:prstClr val="black"/>
                </a:solidFill>
                <a:latin typeface="Arial" panose="020B0604020202020204" pitchFamily="34" charset="0"/>
                <a:cs typeface="Arial" panose="020B0604020202020204" pitchFamily="34" charset="0"/>
              </a:rPr>
              <a:t>Número máximo de operaciones/h</a:t>
            </a:r>
          </a:p>
          <a:p>
            <a:pPr fontAlgn="auto">
              <a:lnSpc>
                <a:spcPct val="150000"/>
              </a:lnSpc>
              <a:spcBef>
                <a:spcPts val="0"/>
              </a:spcBef>
              <a:spcAft>
                <a:spcPts val="0"/>
              </a:spcAft>
              <a:defRPr/>
            </a:pPr>
            <a:r>
              <a:rPr lang="es-CO" sz="1200" dirty="0">
                <a:solidFill>
                  <a:prstClr val="black"/>
                </a:solidFill>
                <a:latin typeface="Arial" panose="020B0604020202020204" pitchFamily="34" charset="0"/>
                <a:cs typeface="Arial" panose="020B0604020202020204" pitchFamily="34" charset="0"/>
              </a:rPr>
              <a:t>Ocupación de Pista </a:t>
            </a:r>
          </a:p>
          <a:p>
            <a:pPr fontAlgn="auto">
              <a:lnSpc>
                <a:spcPct val="150000"/>
              </a:lnSpc>
              <a:spcBef>
                <a:spcPts val="0"/>
              </a:spcBef>
              <a:spcAft>
                <a:spcPts val="0"/>
              </a:spcAft>
              <a:defRPr/>
            </a:pPr>
            <a:r>
              <a:rPr lang="es-CO" sz="1200" dirty="0">
                <a:solidFill>
                  <a:prstClr val="black"/>
                </a:solidFill>
                <a:latin typeface="Arial" panose="020B0604020202020204" pitchFamily="34" charset="0"/>
                <a:cs typeface="Arial" panose="020B0604020202020204" pitchFamily="34" charset="0"/>
              </a:rPr>
              <a:t>Fila de Pista de salida </a:t>
            </a:r>
          </a:p>
          <a:p>
            <a:pPr>
              <a:lnSpc>
                <a:spcPct val="150000"/>
              </a:lnSpc>
            </a:pPr>
            <a:endParaRPr lang="es-CO" sz="1800" dirty="0"/>
          </a:p>
        </p:txBody>
      </p:sp>
      <p:sp>
        <p:nvSpPr>
          <p:cNvPr id="8" name="Rectángulo 7"/>
          <p:cNvSpPr/>
          <p:nvPr/>
        </p:nvSpPr>
        <p:spPr>
          <a:xfrm>
            <a:off x="4283968" y="2492896"/>
            <a:ext cx="4370337" cy="64633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800" b="1"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“La simulación en tierra de RAMS Plus empieza/termina en la pista” </a:t>
            </a:r>
            <a:endParaRPr kumimoji="0" lang="es-CO" sz="1800" b="0" i="0" u="none" strike="noStrike" kern="0" cap="none" spc="0" normalizeH="0" baseline="0" noProof="0" dirty="0">
              <a:ln>
                <a:noFill/>
              </a:ln>
              <a:solidFill>
                <a:sysClr val="windowText" lastClr="000000"/>
              </a:solidFill>
              <a:effectLst/>
              <a:uLnTx/>
              <a:uFillTx/>
            </a:endParaRPr>
          </a:p>
        </p:txBody>
      </p:sp>
      <p:sp>
        <p:nvSpPr>
          <p:cNvPr id="2" name="CuadroTexto 1"/>
          <p:cNvSpPr txBox="1"/>
          <p:nvPr/>
        </p:nvSpPr>
        <p:spPr>
          <a:xfrm>
            <a:off x="198815" y="649357"/>
            <a:ext cx="5669329" cy="9233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800" b="0" i="1" u="none" strike="noStrike" kern="0" cap="none" spc="0" normalizeH="0" baseline="0" noProof="0" dirty="0">
                <a:ln>
                  <a:noFill/>
                </a:ln>
                <a:solidFill>
                  <a:prstClr val="black"/>
                </a:solidFill>
                <a:effectLst/>
                <a:uLnTx/>
                <a:uFillTx/>
              </a:rPr>
              <a:t>SISTEMA DE MODELACIÓN Y SIMULACIÓN DE MOVIMIENTO DE AERONAVES EN EL AERÓDROMO Y EN EL AIRE</a:t>
            </a:r>
          </a:p>
        </p:txBody>
      </p:sp>
      <p:sp>
        <p:nvSpPr>
          <p:cNvPr id="9" name="Rectángulo 8"/>
          <p:cNvSpPr/>
          <p:nvPr/>
        </p:nvSpPr>
        <p:spPr>
          <a:xfrm>
            <a:off x="1138335" y="141631"/>
            <a:ext cx="2664296" cy="50772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RAMS PLUS</a:t>
            </a:r>
            <a:endParaRPr kumimoji="0" lang="es-CO" sz="2800" b="1" i="1" u="none" strike="noStrike" kern="0" cap="none" spc="0" normalizeH="0" baseline="0" noProof="0" dirty="0">
              <a:ln>
                <a:noFill/>
              </a:ln>
              <a:solidFill>
                <a:schemeClr val="tx1"/>
              </a:solidFill>
              <a:effectLst>
                <a:outerShdw blurRad="50800" dist="38100" dir="10800000" algn="r" rotWithShape="0">
                  <a:prstClr val="black">
                    <a:alpha val="40000"/>
                  </a:prstClr>
                </a:outerShdw>
              </a:effectLst>
              <a:uLnTx/>
              <a:uFillTx/>
              <a:latin typeface="Arial Narrow" pitchFamily="34" charset="0"/>
            </a:endParaRPr>
          </a:p>
        </p:txBody>
      </p:sp>
    </p:spTree>
    <p:extLst>
      <p:ext uri="{BB962C8B-B14F-4D97-AF65-F5344CB8AC3E}">
        <p14:creationId xmlns:p14="http://schemas.microsoft.com/office/powerpoint/2010/main" val="2929526309"/>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sp>
        <p:nvSpPr>
          <p:cNvPr id="5" name="5 CuadroTexto"/>
          <p:cNvSpPr txBox="1">
            <a:spLocks noChangeArrowheads="1"/>
          </p:cNvSpPr>
          <p:nvPr/>
        </p:nvSpPr>
        <p:spPr bwMode="auto">
          <a:xfrm>
            <a:off x="4006845" y="1484784"/>
            <a:ext cx="4177011" cy="3785652"/>
          </a:xfrm>
          <a:prstGeom prst="rect">
            <a:avLst/>
          </a:prstGeom>
          <a:noFill/>
          <a:ln w="9525">
            <a:noFill/>
            <a:miter lim="800000"/>
            <a:headEnd/>
            <a:tailEnd/>
          </a:ln>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CO" sz="2000" b="0" i="0" u="none" strike="noStrike" kern="0" cap="none" spc="0" normalizeH="0" baseline="0" noProof="0" dirty="0">
                <a:ln>
                  <a:noFill/>
                </a:ln>
                <a:solidFill>
                  <a:sysClr val="windowText" lastClr="000000"/>
                </a:solidFill>
                <a:effectLst/>
                <a:uLnTx/>
                <a:uFillTx/>
              </a:rPr>
              <a:t>Suministrar, implementar y controlar los servicios de seguridad y supervisión aeroportuaria en el territorio Nacional o en las instalaciones aeronáuticas. Además recomendar e implementar programas y proyectos de modernización, actualización, investigación y desarrollo tecnológico en los servicios de seguridad y supervisión aeroportuaria a nivel nacional.</a:t>
            </a:r>
          </a:p>
        </p:txBody>
      </p:sp>
      <p:pic>
        <p:nvPicPr>
          <p:cNvPr id="7" name="Imagen 6"/>
          <p:cNvPicPr>
            <a:picLocks noChangeAspect="1"/>
          </p:cNvPicPr>
          <p:nvPr/>
        </p:nvPicPr>
        <p:blipFill rotWithShape="1">
          <a:blip r:embed="rId3">
            <a:extLst>
              <a:ext uri="{28A0092B-C50C-407E-A947-70E740481C1C}">
                <a14:useLocalDpi xmlns:a14="http://schemas.microsoft.com/office/drawing/2010/main" val="0"/>
              </a:ext>
            </a:extLst>
          </a:blip>
          <a:srcRect t="13528" b="5307"/>
          <a:stretch/>
        </p:blipFill>
        <p:spPr>
          <a:xfrm>
            <a:off x="609190" y="1268760"/>
            <a:ext cx="3024336" cy="2329068"/>
          </a:xfrm>
          <a:prstGeom prst="rect">
            <a:avLst/>
          </a:prstGeom>
          <a:ln>
            <a:solidFill>
              <a:schemeClr val="tx1"/>
            </a:solidFill>
          </a:ln>
        </p:spPr>
      </p:pic>
      <p:pic>
        <p:nvPicPr>
          <p:cNvPr id="8" name="Marcador de contenido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190" y="3753291"/>
            <a:ext cx="3024336" cy="2025395"/>
          </a:xfrm>
          <a:prstGeom prst="rect">
            <a:avLst/>
          </a:prstGeom>
        </p:spPr>
      </p:pic>
      <p:sp>
        <p:nvSpPr>
          <p:cNvPr id="9" name="Rectángulo 8"/>
          <p:cNvSpPr/>
          <p:nvPr/>
        </p:nvSpPr>
        <p:spPr>
          <a:xfrm>
            <a:off x="1475656" y="189549"/>
            <a:ext cx="6708200" cy="90002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800" b="1" i="0" u="none" strike="noStrike" kern="0" cap="none" spc="0" normalizeH="0" baseline="0" noProof="0" dirty="0">
                <a:ln>
                  <a:noFill/>
                </a:ln>
                <a:solidFill>
                  <a:prstClr val="black"/>
                </a:solidFill>
                <a:effectLst/>
                <a:uLnTx/>
                <a:uFillTx/>
              </a:rPr>
              <a:t>FUNCIONES DIRECCION SEGURIDAD Y SUPERVISION AEROPORTUARIA</a:t>
            </a:r>
            <a:endParaRPr kumimoji="0" lang="es-CO" sz="2800" b="1"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14070749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pic>
        <p:nvPicPr>
          <p:cNvPr id="5" name="Marcador de contenido 1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51519" y="1306790"/>
            <a:ext cx="3456384" cy="2107924"/>
          </a:xfrm>
        </p:spPr>
      </p:pic>
      <p:sp>
        <p:nvSpPr>
          <p:cNvPr id="7" name="Rectángulo 6"/>
          <p:cNvSpPr/>
          <p:nvPr/>
        </p:nvSpPr>
        <p:spPr>
          <a:xfrm>
            <a:off x="181487" y="3757847"/>
            <a:ext cx="3603885" cy="1600438"/>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CO" sz="1400" b="1" i="0" u="none" strike="noStrike" kern="0" cap="none" spc="0" normalizeH="0" baseline="0" noProof="0" dirty="0">
                <a:ln>
                  <a:noFill/>
                </a:ln>
                <a:solidFill>
                  <a:sysClr val="windowText" lastClr="000000"/>
                </a:solidFill>
                <a:effectLst/>
                <a:uLnTx/>
                <a:uFillTx/>
                <a:latin typeface="Arial" panose="020B0604020202020204" pitchFamily="34" charset="0"/>
                <a:ea typeface="Times New Roman" panose="02020603050405020304" pitchFamily="18" charset="0"/>
                <a:cs typeface="Arial" panose="020B0604020202020204" pitchFamily="34" charset="0"/>
              </a:rPr>
              <a:t>Inversión:</a:t>
            </a:r>
            <a:r>
              <a:rPr kumimoji="0" lang="es-CO" sz="1400" b="0" i="0" u="none" strike="noStrike" kern="0" cap="none" spc="0" normalizeH="0" baseline="0" noProof="0" dirty="0">
                <a:ln>
                  <a:noFill/>
                </a:ln>
                <a:solidFill>
                  <a:sysClr val="windowText" lastClr="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s-CO" sz="14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$6.840´750.000.00</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14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Objeto: </a:t>
            </a:r>
            <a:r>
              <a:rPr kumimoji="0" lang="es-ES" sz="1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Adquisición de tres máquinas SEI para los aeropuertos de Armenia, </a:t>
            </a:r>
            <a:r>
              <a:rPr kumimoji="0" lang="es-ES" sz="14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Tame</a:t>
            </a:r>
            <a:r>
              <a:rPr kumimoji="0" lang="es-ES" sz="1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y Leticia, con el fin de proteger las vidas de las personas en caso incidente o accidente aéreo en inmediaciones del aeropuerto. </a:t>
            </a:r>
            <a:endParaRPr kumimoji="0" lang="es-ES" sz="1800" b="0" i="0" u="none" strike="noStrike" kern="0" cap="none" spc="0" normalizeH="0" baseline="0" noProof="0" dirty="0">
              <a:ln>
                <a:noFill/>
              </a:ln>
              <a:solidFill>
                <a:sysClr val="windowText" lastClr="000000"/>
              </a:solidFill>
              <a:effectLst/>
              <a:uLnTx/>
              <a:uFillTx/>
            </a:endParaRPr>
          </a:p>
        </p:txBody>
      </p:sp>
      <p:sp>
        <p:nvSpPr>
          <p:cNvPr id="8" name="Rectángulo 7"/>
          <p:cNvSpPr/>
          <p:nvPr/>
        </p:nvSpPr>
        <p:spPr>
          <a:xfrm>
            <a:off x="251519" y="332656"/>
            <a:ext cx="3530134" cy="63100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Salvamento y Extinción de Incendios</a:t>
            </a:r>
          </a:p>
        </p:txBody>
      </p:sp>
      <p:sp>
        <p:nvSpPr>
          <p:cNvPr id="9" name="Rectángulo 8"/>
          <p:cNvSpPr/>
          <p:nvPr/>
        </p:nvSpPr>
        <p:spPr>
          <a:xfrm>
            <a:off x="4572000" y="356655"/>
            <a:ext cx="3530134" cy="63100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Seguridad Aviación Civil</a:t>
            </a:r>
          </a:p>
        </p:txBody>
      </p:sp>
      <p:pic>
        <p:nvPicPr>
          <p:cNvPr id="10" name="Imagen 9"/>
          <p:cNvPicPr>
            <a:picLocks noChangeAspect="1"/>
          </p:cNvPicPr>
          <p:nvPr/>
        </p:nvPicPr>
        <p:blipFill rotWithShape="1">
          <a:blip r:embed="rId4">
            <a:extLst>
              <a:ext uri="{28A0092B-C50C-407E-A947-70E740481C1C}">
                <a14:useLocalDpi xmlns:a14="http://schemas.microsoft.com/office/drawing/2010/main" val="0"/>
              </a:ext>
            </a:extLst>
          </a:blip>
          <a:srcRect t="13528" b="5307"/>
          <a:stretch/>
        </p:blipFill>
        <p:spPr>
          <a:xfrm>
            <a:off x="4716016" y="1268760"/>
            <a:ext cx="3386118" cy="2107924"/>
          </a:xfrm>
          <a:prstGeom prst="rect">
            <a:avLst/>
          </a:prstGeom>
          <a:ln>
            <a:solidFill>
              <a:schemeClr val="tx1"/>
            </a:solidFill>
          </a:ln>
        </p:spPr>
      </p:pic>
      <p:sp>
        <p:nvSpPr>
          <p:cNvPr id="11" name="Rectángulo 10"/>
          <p:cNvSpPr/>
          <p:nvPr/>
        </p:nvSpPr>
        <p:spPr>
          <a:xfrm>
            <a:off x="4067944" y="3757847"/>
            <a:ext cx="4968552" cy="1384995"/>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CO" sz="1400" b="1"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Inversión:</a:t>
            </a:r>
            <a:r>
              <a:rPr kumimoji="0" lang="es-CO" sz="14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s-CO" sz="1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$ 35.147´210.899 Vigencia 2016</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1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Objeto: </a:t>
            </a:r>
            <a:r>
              <a:rPr kumimoji="0" lang="es-ES"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Contratar </a:t>
            </a:r>
            <a:r>
              <a:rPr kumimoji="0" lang="es-CO"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servicios de seguridad aeroportuaria, protección de perímetros y vigilancia de estaciones aeronáuticas a nivel nacional, con el fin ce s</a:t>
            </a:r>
            <a:r>
              <a:rPr kumimoji="0" lang="es-ES" sz="1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alvaguardar</a:t>
            </a:r>
            <a:r>
              <a:rPr kumimoji="0" lang="es-ES"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la aviación contra actos de interferencia ilícita. </a:t>
            </a:r>
          </a:p>
        </p:txBody>
      </p:sp>
    </p:spTree>
    <p:extLst>
      <p:ext uri="{BB962C8B-B14F-4D97-AF65-F5344CB8AC3E}">
        <p14:creationId xmlns:p14="http://schemas.microsoft.com/office/powerpoint/2010/main" val="358108740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sp>
        <p:nvSpPr>
          <p:cNvPr id="9" name="Rectángulo 8"/>
          <p:cNvSpPr/>
          <p:nvPr/>
        </p:nvSpPr>
        <p:spPr>
          <a:xfrm>
            <a:off x="364598" y="188640"/>
            <a:ext cx="3530134" cy="63100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Seguridad Aviación Civil</a:t>
            </a:r>
          </a:p>
        </p:txBody>
      </p:sp>
      <p:pic>
        <p:nvPicPr>
          <p:cNvPr id="12" name="Imagen 11"/>
          <p:cNvPicPr>
            <a:picLocks noChangeAspect="1"/>
          </p:cNvPicPr>
          <p:nvPr/>
        </p:nvPicPr>
        <p:blipFill>
          <a:blip r:embed="rId3"/>
          <a:stretch>
            <a:fillRect/>
          </a:stretch>
        </p:blipFill>
        <p:spPr>
          <a:xfrm>
            <a:off x="468361" y="930711"/>
            <a:ext cx="3322608" cy="2145055"/>
          </a:xfrm>
          <a:prstGeom prst="rect">
            <a:avLst/>
          </a:prstGeom>
        </p:spPr>
      </p:pic>
      <p:sp>
        <p:nvSpPr>
          <p:cNvPr id="13" name="Rectángulo 12"/>
          <p:cNvSpPr/>
          <p:nvPr/>
        </p:nvSpPr>
        <p:spPr>
          <a:xfrm>
            <a:off x="389181" y="3186836"/>
            <a:ext cx="3775354" cy="2677656"/>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CO" sz="1400" b="1" i="0" u="none" strike="noStrike" kern="0" cap="none" spc="0" normalizeH="0" baseline="0" noProof="0" dirty="0">
                <a:ln>
                  <a:noFill/>
                </a:ln>
                <a:solidFill>
                  <a:prstClr val="black"/>
                </a:solidFill>
                <a:effectLst/>
                <a:uLnTx/>
                <a:uFillTx/>
                <a:latin typeface="+mj-lt"/>
                <a:ea typeface="Times New Roman" panose="02020603050405020304" pitchFamily="18" charset="0"/>
              </a:rPr>
              <a:t>Inversión:</a:t>
            </a:r>
            <a:r>
              <a:rPr kumimoji="0" lang="es-CO" sz="1400" b="0" i="0" u="none" strike="noStrike" kern="0" cap="none" spc="0" normalizeH="0" baseline="0" noProof="0" dirty="0">
                <a:ln>
                  <a:noFill/>
                </a:ln>
                <a:solidFill>
                  <a:prstClr val="black"/>
                </a:solidFill>
                <a:effectLst/>
                <a:uLnTx/>
                <a:uFillTx/>
                <a:latin typeface="+mj-lt"/>
                <a:ea typeface="Times New Roman" panose="02020603050405020304" pitchFamily="18" charset="0"/>
              </a:rPr>
              <a:t>	</a:t>
            </a:r>
            <a:r>
              <a:rPr kumimoji="0" lang="es-CO" sz="1400" b="1" i="0" u="none" strike="noStrike" kern="0" cap="none" spc="0" normalizeH="0" baseline="0" noProof="0" dirty="0">
                <a:ln>
                  <a:noFill/>
                </a:ln>
                <a:solidFill>
                  <a:prstClr val="black"/>
                </a:solidFill>
                <a:effectLst/>
                <a:uLnTx/>
                <a:uFillTx/>
                <a:latin typeface="+mj-lt"/>
              </a:rPr>
              <a:t>$9.833´846.511</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400" b="1" i="0" u="none" strike="noStrike" kern="0" cap="none" spc="0" normalizeH="0" baseline="0" noProof="0" dirty="0">
              <a:ln>
                <a:noFill/>
              </a:ln>
              <a:solidFill>
                <a:prstClr val="black"/>
              </a:solidFill>
              <a:effectLst/>
              <a:uLnTx/>
              <a:uFillTx/>
              <a:latin typeface="+mj-lt"/>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1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Objeto: </a:t>
            </a:r>
            <a:r>
              <a:rPr kumimoji="0" lang="es-ES"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Contratar la </a:t>
            </a:r>
            <a:r>
              <a:rPr kumimoji="0" lang="es-CO"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adquisición, instalación y puesta en funcionamiento del Centro Situacional de Gestión de Crisis para la Seguridad de la Aviación Civil, con el fin de generar </a:t>
            </a:r>
            <a:r>
              <a:rPr kumimoji="0" lang="es-ES"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imágenes de CCTV en tiempo real </a:t>
            </a:r>
            <a:r>
              <a:rPr kumimoji="0" lang="es-CO"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de los aeropuertos con operación Internacional y tres aeropuertos nacionales de Colombia </a:t>
            </a:r>
            <a:r>
              <a:rPr kumimoji="0" lang="es-ES"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para </a:t>
            </a:r>
            <a:r>
              <a:rPr kumimoji="0" lang="es-CO"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la toma de decisiones a las autoridades civiles y militares en caso de un Acto de Interferencia Ilícita.</a:t>
            </a:r>
            <a:endParaRPr kumimoji="0" lang="es-E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 name="Rectángulo 13"/>
          <p:cNvSpPr/>
          <p:nvPr/>
        </p:nvSpPr>
        <p:spPr>
          <a:xfrm>
            <a:off x="4572000" y="188640"/>
            <a:ext cx="4176464" cy="64807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Sanidad Aeroportuaria </a:t>
            </a:r>
          </a:p>
        </p:txBody>
      </p:sp>
      <p:pic>
        <p:nvPicPr>
          <p:cNvPr id="15" name="Imagen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6056" y="914620"/>
            <a:ext cx="2808312" cy="2177236"/>
          </a:xfrm>
          <a:prstGeom prst="rect">
            <a:avLst/>
          </a:prstGeom>
        </p:spPr>
      </p:pic>
      <p:sp>
        <p:nvSpPr>
          <p:cNvPr id="16" name="Rectángulo 15"/>
          <p:cNvSpPr/>
          <p:nvPr/>
        </p:nvSpPr>
        <p:spPr>
          <a:xfrm>
            <a:off x="4499992" y="3186836"/>
            <a:ext cx="4495764" cy="2523768"/>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CO" sz="1600" b="1" i="0" u="none" strike="noStrike" kern="0" cap="none" spc="0" normalizeH="0" baseline="0" noProof="0" dirty="0">
                <a:ln>
                  <a:noFill/>
                </a:ln>
                <a:solidFill>
                  <a:prstClr val="black"/>
                </a:solidFill>
                <a:effectLst/>
                <a:uLnTx/>
                <a:uFillTx/>
                <a:latin typeface="+mj-lt"/>
                <a:ea typeface="Times New Roman" panose="02020603050405020304" pitchFamily="18" charset="0"/>
              </a:rPr>
              <a:t>Inversión:</a:t>
            </a:r>
            <a:r>
              <a:rPr kumimoji="0" lang="es-CO" sz="1600" b="0" i="0" u="none" strike="noStrike" kern="0" cap="none" spc="0" normalizeH="0" baseline="0" noProof="0" dirty="0">
                <a:ln>
                  <a:noFill/>
                </a:ln>
                <a:solidFill>
                  <a:prstClr val="black"/>
                </a:solidFill>
                <a:effectLst/>
                <a:uLnTx/>
                <a:uFillTx/>
                <a:latin typeface="+mj-lt"/>
                <a:ea typeface="Times New Roman" panose="02020603050405020304" pitchFamily="18" charset="0"/>
              </a:rPr>
              <a:t>	</a:t>
            </a:r>
            <a:r>
              <a:rPr kumimoji="0" lang="es-CO" sz="1600" b="1" i="0" u="none" strike="noStrike" kern="0" cap="none" spc="0" normalizeH="0" baseline="0" noProof="0" dirty="0">
                <a:ln>
                  <a:noFill/>
                </a:ln>
                <a:solidFill>
                  <a:prstClr val="black"/>
                </a:solidFill>
                <a:effectLst/>
                <a:uLnTx/>
                <a:uFillTx/>
                <a:latin typeface="+mj-lt"/>
              </a:rPr>
              <a:t>$5.407’913.581</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600" b="1" i="0" u="none" strike="noStrike" kern="0" cap="none" spc="0" normalizeH="0" baseline="0" noProof="0" dirty="0">
              <a:ln>
                <a:noFill/>
              </a:ln>
              <a:solidFill>
                <a:prstClr val="black"/>
              </a:solidFill>
              <a:effectLst/>
              <a:uLnTx/>
              <a:uFillTx/>
              <a:latin typeface="+mj-lt"/>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1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Objeto: </a:t>
            </a:r>
            <a:r>
              <a:rPr kumimoji="0" lang="es-ES"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Contratar la </a:t>
            </a:r>
            <a:r>
              <a:rPr kumimoji="0" lang="es-CO"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prestación de servicio medico y de auxiliares de enfermería para las sanidades aeroportuarias en 14 aeropuertos públicos operados por </a:t>
            </a:r>
            <a:r>
              <a:rPr kumimoji="0" lang="es-CO" sz="1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Aerocivil</a:t>
            </a:r>
            <a:r>
              <a:rPr kumimoji="0" lang="es-CO"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con el fin de a</a:t>
            </a:r>
            <a:r>
              <a:rPr kumimoji="0" lang="es-CO" sz="1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segurar atención básica de emergencia a pasajeros, operarios del aeropuerto, gestión de incidentes o accidentes aéreos o actos de interferencia ilícita contra la aviación civil Colombiana o fenómenos sísmicos naturales y, eventos de emergencia en salud pública. </a:t>
            </a:r>
            <a:endParaRPr kumimoji="0" lang="es-ES"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338145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3203848" y="1340768"/>
            <a:ext cx="5760640" cy="4770537"/>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prstClr val="black"/>
                </a:solidFill>
                <a:effectLst/>
                <a:uLnTx/>
                <a:uFillTx/>
                <a:latin typeface="+mj-lt"/>
              </a:rPr>
              <a:t>Contrato:	</a:t>
            </a:r>
            <a:r>
              <a:rPr kumimoji="0" lang="es-ES" sz="1600" b="0" i="0" u="none" strike="noStrike" kern="0" cap="none" spc="0" normalizeH="0" baseline="0" noProof="0" dirty="0">
                <a:ln>
                  <a:noFill/>
                </a:ln>
                <a:solidFill>
                  <a:prstClr val="black"/>
                </a:solidFill>
                <a:effectLst/>
                <a:uLnTx/>
                <a:uFillTx/>
                <a:latin typeface="+mj-lt"/>
              </a:rPr>
              <a:t>14000141 OK 2014</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s-CO" sz="1600" b="1" i="0" u="none" strike="noStrike" kern="0" cap="none" spc="0" normalizeH="0" baseline="0" noProof="0" dirty="0">
                <a:ln>
                  <a:noFill/>
                </a:ln>
                <a:solidFill>
                  <a:prstClr val="black"/>
                </a:solidFill>
                <a:effectLst/>
                <a:uLnTx/>
                <a:uFillTx/>
                <a:latin typeface="+mj-lt"/>
                <a:ea typeface="Times New Roman" panose="02020603050405020304" pitchFamily="18" charset="0"/>
              </a:rPr>
              <a:t>Inversión:</a:t>
            </a:r>
            <a:r>
              <a:rPr kumimoji="0" lang="es-CO" sz="1600" b="0" i="0" u="none" strike="noStrike" kern="0" cap="none" spc="0" normalizeH="0" baseline="0" noProof="0" dirty="0">
                <a:ln>
                  <a:noFill/>
                </a:ln>
                <a:solidFill>
                  <a:prstClr val="black"/>
                </a:solidFill>
                <a:effectLst/>
                <a:uLnTx/>
                <a:uFillTx/>
                <a:latin typeface="+mj-lt"/>
                <a:ea typeface="Times New Roman" panose="02020603050405020304" pitchFamily="18" charset="0"/>
              </a:rPr>
              <a:t>	</a:t>
            </a:r>
            <a:r>
              <a:rPr kumimoji="0" lang="es-CO" sz="1600" b="1" i="0" u="none" strike="noStrike" kern="0" cap="none" spc="0" normalizeH="0" baseline="0" noProof="0" dirty="0">
                <a:ln>
                  <a:noFill/>
                </a:ln>
                <a:solidFill>
                  <a:prstClr val="black"/>
                </a:solidFill>
                <a:effectLst/>
                <a:uLnTx/>
                <a:uFillTx/>
                <a:latin typeface="+mj-lt"/>
              </a:rPr>
              <a:t>$5.407’913.581</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600" b="1" i="0" u="none" strike="noStrike" kern="0" cap="none" spc="0" normalizeH="0" baseline="0" noProof="0" dirty="0">
              <a:ln>
                <a:noFill/>
              </a:ln>
              <a:solidFill>
                <a:prstClr val="black"/>
              </a:solidFill>
              <a:effectLst/>
              <a:uLnTx/>
              <a:uFillTx/>
              <a:latin typeface="+mj-lt"/>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prstClr val="black"/>
                </a:solidFill>
                <a:effectLst/>
                <a:uLnTx/>
                <a:uFillTx/>
                <a:latin typeface="+mj-lt"/>
              </a:rPr>
              <a:t>Objeto: </a:t>
            </a:r>
            <a:r>
              <a:rPr kumimoji="0" lang="es-ES" sz="1600" b="0" i="0" u="none" strike="noStrike" kern="0" cap="none" spc="0" normalizeH="0" baseline="0" noProof="0" dirty="0">
                <a:ln>
                  <a:noFill/>
                </a:ln>
                <a:solidFill>
                  <a:prstClr val="black"/>
                </a:solidFill>
                <a:effectLst/>
                <a:uLnTx/>
                <a:uFillTx/>
                <a:latin typeface="+mj-lt"/>
              </a:rPr>
              <a:t>Contratar la </a:t>
            </a:r>
            <a:r>
              <a:rPr kumimoji="0" lang="es-CO" sz="1600" b="0" i="0" u="none" strike="noStrike" kern="0" cap="none" spc="0" normalizeH="0" baseline="0" noProof="0" dirty="0">
                <a:ln>
                  <a:noFill/>
                </a:ln>
                <a:solidFill>
                  <a:prstClr val="black"/>
                </a:solidFill>
                <a:effectLst/>
                <a:uLnTx/>
                <a:uFillTx/>
                <a:latin typeface="+mj-lt"/>
              </a:rPr>
              <a:t>prestación de servicio medico y de auxiliares de enfermería para las sanidades aeroportuarias en 14 aeropuertos públicos operados por </a:t>
            </a:r>
            <a:r>
              <a:rPr kumimoji="0" lang="es-CO" sz="1600" b="0" i="0" u="none" strike="noStrike" kern="0" cap="none" spc="0" normalizeH="0" baseline="0" noProof="0" dirty="0" err="1">
                <a:ln>
                  <a:noFill/>
                </a:ln>
                <a:solidFill>
                  <a:prstClr val="black"/>
                </a:solidFill>
                <a:effectLst/>
                <a:uLnTx/>
                <a:uFillTx/>
                <a:latin typeface="+mj-lt"/>
              </a:rPr>
              <a:t>Aerocivil</a:t>
            </a:r>
            <a:r>
              <a:rPr kumimoji="0" lang="es-CO" sz="1600" b="0" i="0" u="none" strike="noStrike" kern="0" cap="none" spc="0" normalizeH="0" baseline="0" noProof="0" dirty="0">
                <a:ln>
                  <a:noFill/>
                </a:ln>
                <a:solidFill>
                  <a:prstClr val="black"/>
                </a:solidFill>
                <a:effectLst/>
                <a:uLnTx/>
                <a:uFillTx/>
                <a:latin typeface="+mj-lt"/>
              </a:rPr>
              <a:t>.</a:t>
            </a:r>
            <a:endParaRPr kumimoji="0" lang="es-ES" sz="1600" b="0" i="0" u="none" strike="noStrike" kern="0" cap="none" spc="0" normalizeH="0" baseline="0" noProof="0" dirty="0">
              <a:ln>
                <a:noFill/>
              </a:ln>
              <a:solidFill>
                <a:prstClr val="black"/>
              </a:solidFill>
              <a:effectLst/>
              <a:uLnTx/>
              <a:uFillTx/>
              <a:latin typeface="+mj-lt"/>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ES" sz="1600" b="0" i="0" u="none" strike="noStrike" kern="0" cap="none" spc="0" normalizeH="0" baseline="0" noProof="0" dirty="0">
              <a:ln>
                <a:noFill/>
              </a:ln>
              <a:solidFill>
                <a:prstClr val="black"/>
              </a:solidFill>
              <a:effectLst/>
              <a:uLnTx/>
              <a:uFillTx/>
              <a:latin typeface="+mj-lt"/>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prstClr val="black"/>
                </a:solidFill>
                <a:effectLst/>
                <a:uLnTx/>
                <a:uFillTx/>
                <a:latin typeface="+mj-lt"/>
              </a:rPr>
              <a:t>Misión: </a:t>
            </a:r>
            <a:r>
              <a:rPr kumimoji="0" lang="es-CO" sz="1600" b="0" i="0" u="none" strike="noStrike" kern="0" cap="none" spc="0" normalizeH="0" baseline="0" noProof="0" dirty="0">
                <a:ln>
                  <a:noFill/>
                </a:ln>
                <a:solidFill>
                  <a:sysClr val="windowText" lastClr="000000"/>
                </a:solidFill>
                <a:effectLst/>
                <a:uLnTx/>
                <a:uFillTx/>
              </a:rPr>
              <a:t>Asegurar atención básica de emergencia a pasajeros, operarios del aeropuerto, gestión de incidentes o accidentes aéreos o actos de interferencia ilícita contra la aviación civil Colombiana o fenómenos sísmicos naturales y, eventos de emergencia en salud pública. </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ES" sz="1600" b="0" i="0" u="none" strike="noStrike" kern="0" cap="none" spc="0" normalizeH="0" baseline="0" noProof="0" dirty="0">
              <a:ln>
                <a:noFill/>
              </a:ln>
              <a:solidFill>
                <a:prstClr val="black"/>
              </a:solidFill>
              <a:effectLst/>
              <a:uLnTx/>
              <a:uFillTx/>
              <a:latin typeface="+mj-lt"/>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prstClr val="black"/>
                </a:solidFill>
                <a:effectLst/>
                <a:uLnTx/>
                <a:uFillTx/>
                <a:latin typeface="+mj-lt"/>
              </a:rPr>
              <a:t>Estándar técnico</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s-CO" sz="1600" b="0" i="0" u="none" strike="noStrike" kern="0" cap="none" spc="0" normalizeH="0" baseline="0" noProof="0" dirty="0">
                <a:ln>
                  <a:noFill/>
                </a:ln>
                <a:solidFill>
                  <a:sysClr val="windowText" lastClr="000000"/>
                </a:solidFill>
                <a:effectLst/>
                <a:uLnTx/>
                <a:uFillTx/>
              </a:rPr>
              <a:t>Anexo 14 al Convenio sobre Aviación Civil Internacional</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s-CO" sz="1600" b="0" i="0" u="none" strike="noStrike" kern="0" cap="none" spc="0" normalizeH="0" baseline="0" noProof="0" dirty="0">
                <a:ln>
                  <a:noFill/>
                </a:ln>
                <a:solidFill>
                  <a:sysClr val="windowText" lastClr="000000"/>
                </a:solidFill>
                <a:effectLst/>
                <a:uLnTx/>
                <a:uFillTx/>
              </a:rPr>
              <a:t>Doc. OACI 9137 - Manual de Servicios de Aeropuerto</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1600" b="0" i="0" u="none" strike="noStrike" kern="0" cap="none" spc="0" normalizeH="0" baseline="0" noProof="0" dirty="0">
                <a:ln>
                  <a:noFill/>
                </a:ln>
                <a:solidFill>
                  <a:sysClr val="windowText" lastClr="000000"/>
                </a:solidFill>
                <a:effectLst/>
                <a:uLnTx/>
                <a:uFillTx/>
              </a:rPr>
              <a:t>Decretos 1601 de 1.984,  1011 del 2006 y  Resolución 2003  del 2014 del Ministerio de Salud y Protección Social.</a:t>
            </a:r>
            <a:endParaRPr kumimoji="0" lang="es-ES" sz="1600" b="0" i="0" u="none" strike="noStrike" kern="0" cap="none" spc="0" normalizeH="0" baseline="0" noProof="0" dirty="0">
              <a:ln>
                <a:noFill/>
              </a:ln>
              <a:solidFill>
                <a:prstClr val="black"/>
              </a:solidFill>
              <a:effectLst/>
              <a:uLnTx/>
              <a:uFillTx/>
              <a:latin typeface="+mj-lt"/>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ES" sz="1600" b="0" i="0" u="none" strike="noStrike" kern="0" cap="none" spc="0" normalizeH="0" baseline="0" noProof="0" dirty="0">
              <a:ln>
                <a:noFill/>
              </a:ln>
              <a:solidFill>
                <a:prstClr val="black"/>
              </a:solidFill>
              <a:effectLst/>
              <a:uLnTx/>
              <a:uFillTx/>
              <a:latin typeface="+mj-lt"/>
            </a:endParaRPr>
          </a:p>
        </p:txBody>
      </p:sp>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2348880"/>
            <a:ext cx="2808312" cy="2520280"/>
          </a:xfrm>
          <a:prstGeom prst="rect">
            <a:avLst/>
          </a:prstGeom>
        </p:spPr>
      </p:pic>
      <p:sp>
        <p:nvSpPr>
          <p:cNvPr id="5" name="Rectángulo 4"/>
          <p:cNvSpPr/>
          <p:nvPr/>
        </p:nvSpPr>
        <p:spPr>
          <a:xfrm>
            <a:off x="1187624" y="260648"/>
            <a:ext cx="7128792" cy="64807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32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Sanidad Aeroportuaria </a:t>
            </a:r>
          </a:p>
        </p:txBody>
      </p:sp>
    </p:spTree>
    <p:extLst>
      <p:ext uri="{BB962C8B-B14F-4D97-AF65-F5344CB8AC3E}">
        <p14:creationId xmlns:p14="http://schemas.microsoft.com/office/powerpoint/2010/main" val="1744127674"/>
      </p:ext>
    </p:extLst>
  </p:cSld>
  <p:clrMapOvr>
    <a:masterClrMapping/>
  </p:clrMapOvr>
  <mc:AlternateContent xmlns:mc="http://schemas.openxmlformats.org/markup-compatibility/2006" xmlns:p14="http://schemas.microsoft.com/office/powerpoint/2010/main">
    <mc:Choice Requires="p14">
      <p:transition spd="slow" p14:dur="2000" advTm="19000"/>
    </mc:Choice>
    <mc:Fallback xmlns="">
      <p:transition spd="slow" advTm="1900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p:cNvSpPr txBox="1"/>
          <p:nvPr/>
        </p:nvSpPr>
        <p:spPr>
          <a:xfrm>
            <a:off x="395536" y="1508885"/>
            <a:ext cx="3168352" cy="1169551"/>
          </a:xfrm>
          <a:prstGeom prst="rect">
            <a:avLst/>
          </a:prstGeom>
          <a:noFill/>
        </p:spPr>
        <p:txBody>
          <a:bodyPr wrap="square" rtlCol="0">
            <a:spAutoFit/>
          </a:bodyPr>
          <a:lstStyle/>
          <a:p>
            <a:pPr>
              <a:defRPr/>
            </a:pPr>
            <a:r>
              <a:rPr lang="es-CO" sz="1400" kern="0" dirty="0">
                <a:solidFill>
                  <a:srgbClr val="00406E"/>
                </a:solidFill>
                <a:latin typeface="Arial" pitchFamily="34" charset="0"/>
                <a:cs typeface="Arial" pitchFamily="34" charset="0"/>
              </a:rPr>
              <a:t>La atención personalizada a las solicitudes es una forma de crear lazos estrechos con las personas del Área de Influencia Directa –</a:t>
            </a:r>
          </a:p>
          <a:p>
            <a:pPr>
              <a:defRPr/>
            </a:pPr>
            <a:r>
              <a:rPr lang="es-CO" sz="1400" kern="0" dirty="0">
                <a:solidFill>
                  <a:srgbClr val="00406E"/>
                </a:solidFill>
                <a:latin typeface="Arial" pitchFamily="34" charset="0"/>
                <a:cs typeface="Arial" pitchFamily="34" charset="0"/>
              </a:rPr>
              <a:t>AID del Aeropuerto. </a:t>
            </a:r>
          </a:p>
        </p:txBody>
      </p:sp>
      <p:sp>
        <p:nvSpPr>
          <p:cNvPr id="7" name="CuadroTexto 6"/>
          <p:cNvSpPr txBox="1"/>
          <p:nvPr/>
        </p:nvSpPr>
        <p:spPr>
          <a:xfrm>
            <a:off x="5034089" y="3988118"/>
            <a:ext cx="3816424" cy="954107"/>
          </a:xfrm>
          <a:prstGeom prst="rect">
            <a:avLst/>
          </a:prstGeom>
          <a:noFill/>
        </p:spPr>
        <p:txBody>
          <a:bodyPr wrap="square" rtlCol="0">
            <a:spAutoFit/>
          </a:bodyPr>
          <a:lstStyle/>
          <a:p>
            <a:pPr>
              <a:defRPr/>
            </a:pPr>
            <a:r>
              <a:rPr lang="es-CO" sz="1400" kern="0" dirty="0">
                <a:solidFill>
                  <a:srgbClr val="00406E"/>
                </a:solidFill>
                <a:latin typeface="Arial" pitchFamily="34" charset="0"/>
                <a:cs typeface="Arial" pitchFamily="34" charset="0"/>
              </a:rPr>
              <a:t>El seguimiento y atención a las solicitudes para monitoreo puntual alimentan la identificación de las áreas mas sensibles a la operación de la terminal aérea . </a:t>
            </a:r>
          </a:p>
        </p:txBody>
      </p:sp>
      <p:sp>
        <p:nvSpPr>
          <p:cNvPr id="8" name="Rectángulo 6"/>
          <p:cNvSpPr/>
          <p:nvPr/>
        </p:nvSpPr>
        <p:spPr>
          <a:xfrm>
            <a:off x="0" y="116632"/>
            <a:ext cx="7452320" cy="64807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prstClr val="white"/>
              </a:solidFill>
            </a:endParaRPr>
          </a:p>
        </p:txBody>
      </p:sp>
      <p:sp>
        <p:nvSpPr>
          <p:cNvPr id="9" name="Rectángulo 7"/>
          <p:cNvSpPr/>
          <p:nvPr/>
        </p:nvSpPr>
        <p:spPr>
          <a:xfrm>
            <a:off x="179512" y="205523"/>
            <a:ext cx="5102122" cy="400110"/>
          </a:xfrm>
          <a:prstGeom prst="rect">
            <a:avLst/>
          </a:prstGeom>
        </p:spPr>
        <p:txBody>
          <a:bodyPr wrap="square">
            <a:spAutoFit/>
          </a:bodyPr>
          <a:lstStyle/>
          <a:p>
            <a:r>
              <a:rPr lang="es-CO" sz="2000" b="1" dirty="0">
                <a:solidFill>
                  <a:prstClr val="black"/>
                </a:solidFill>
                <a:latin typeface="Arial" panose="020B0604020202020204" pitchFamily="34" charset="0"/>
                <a:cs typeface="Arial" panose="020B0604020202020204" pitchFamily="34" charset="0"/>
              </a:rPr>
              <a:t>IMPACTOS DE LA GESTIÓN</a:t>
            </a:r>
          </a:p>
        </p:txBody>
      </p:sp>
      <p:sp>
        <p:nvSpPr>
          <p:cNvPr id="18" name="17 Elipse"/>
          <p:cNvSpPr/>
          <p:nvPr/>
        </p:nvSpPr>
        <p:spPr>
          <a:xfrm>
            <a:off x="3851920" y="2093661"/>
            <a:ext cx="203387" cy="203387"/>
          </a:xfrm>
          <a:prstGeom prst="ellipse">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solidFill>
                <a:prstClr val="white"/>
              </a:solidFill>
            </a:endParaRPr>
          </a:p>
        </p:txBody>
      </p:sp>
      <p:sp>
        <p:nvSpPr>
          <p:cNvPr id="20" name="19 Elipse"/>
          <p:cNvSpPr/>
          <p:nvPr/>
        </p:nvSpPr>
        <p:spPr>
          <a:xfrm>
            <a:off x="4212460" y="2093661"/>
            <a:ext cx="203387" cy="203387"/>
          </a:xfrm>
          <a:prstGeom prst="ellipse">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solidFill>
                <a:prstClr val="white"/>
              </a:solidFill>
            </a:endParaRPr>
          </a:p>
        </p:txBody>
      </p:sp>
      <p:sp>
        <p:nvSpPr>
          <p:cNvPr id="21" name="20 Elipse"/>
          <p:cNvSpPr/>
          <p:nvPr/>
        </p:nvSpPr>
        <p:spPr>
          <a:xfrm>
            <a:off x="4770382" y="972844"/>
            <a:ext cx="2384148" cy="2384148"/>
          </a:xfrm>
          <a:prstGeom prst="ellipse">
            <a:avLst/>
          </a:prstGeom>
          <a:noFill/>
          <a:ln>
            <a:prstDash val="dashDot"/>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solidFill>
                <a:prstClr val="black"/>
              </a:solidFill>
            </a:endParaRPr>
          </a:p>
        </p:txBody>
      </p:sp>
      <p:sp>
        <p:nvSpPr>
          <p:cNvPr id="22" name="21 Elipse"/>
          <p:cNvSpPr/>
          <p:nvPr/>
        </p:nvSpPr>
        <p:spPr>
          <a:xfrm>
            <a:off x="7376845" y="2093661"/>
            <a:ext cx="203387" cy="203387"/>
          </a:xfrm>
          <a:prstGeom prst="ellipse">
            <a:avLst/>
          </a:prstGeom>
          <a:solidFill>
            <a:schemeClr val="accent1">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solidFill>
                <a:prstClr val="black"/>
              </a:solidFill>
            </a:endParaRPr>
          </a:p>
        </p:txBody>
      </p:sp>
      <p:sp>
        <p:nvSpPr>
          <p:cNvPr id="23" name="22 Elipse"/>
          <p:cNvSpPr/>
          <p:nvPr/>
        </p:nvSpPr>
        <p:spPr>
          <a:xfrm>
            <a:off x="7737385" y="2093661"/>
            <a:ext cx="203387" cy="203387"/>
          </a:xfrm>
          <a:prstGeom prst="ellipse">
            <a:avLst/>
          </a:prstGeom>
          <a:solidFill>
            <a:schemeClr val="accent1">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solidFill>
                <a:prstClr val="black"/>
              </a:solidFill>
            </a:endParaRPr>
          </a:p>
        </p:txBody>
      </p:sp>
      <p:sp>
        <p:nvSpPr>
          <p:cNvPr id="34" name="33 Elipse"/>
          <p:cNvSpPr/>
          <p:nvPr/>
        </p:nvSpPr>
        <p:spPr>
          <a:xfrm>
            <a:off x="553596" y="4261785"/>
            <a:ext cx="203387" cy="203387"/>
          </a:xfrm>
          <a:prstGeom prst="ellipse">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solidFill>
                <a:prstClr val="white"/>
              </a:solidFill>
            </a:endParaRPr>
          </a:p>
        </p:txBody>
      </p:sp>
      <p:sp>
        <p:nvSpPr>
          <p:cNvPr id="35" name="34 Elipse"/>
          <p:cNvSpPr/>
          <p:nvPr/>
        </p:nvSpPr>
        <p:spPr>
          <a:xfrm>
            <a:off x="914136" y="4261785"/>
            <a:ext cx="203387" cy="203387"/>
          </a:xfrm>
          <a:prstGeom prst="ellipse">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solidFill>
                <a:prstClr val="white"/>
              </a:solidFill>
            </a:endParaRPr>
          </a:p>
        </p:txBody>
      </p:sp>
      <p:sp>
        <p:nvSpPr>
          <p:cNvPr id="36" name="35 Elipse"/>
          <p:cNvSpPr/>
          <p:nvPr/>
        </p:nvSpPr>
        <p:spPr>
          <a:xfrm>
            <a:off x="1472058" y="3010996"/>
            <a:ext cx="2379862" cy="2379862"/>
          </a:xfrm>
          <a:prstGeom prst="ellipse">
            <a:avLst/>
          </a:prstGeom>
          <a:solidFill>
            <a:schemeClr val="bg1"/>
          </a:solidFill>
          <a:ln>
            <a:prstDash val="dashDot"/>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solidFill>
                <a:prstClr val="black"/>
              </a:solidFill>
            </a:endParaRPr>
          </a:p>
        </p:txBody>
      </p:sp>
      <p:sp>
        <p:nvSpPr>
          <p:cNvPr id="37" name="36 Elipse"/>
          <p:cNvSpPr/>
          <p:nvPr/>
        </p:nvSpPr>
        <p:spPr>
          <a:xfrm>
            <a:off x="4078521" y="4261785"/>
            <a:ext cx="203387" cy="203387"/>
          </a:xfrm>
          <a:prstGeom prst="ellipse">
            <a:avLst/>
          </a:prstGeom>
          <a:solidFill>
            <a:schemeClr val="accent1">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solidFill>
                <a:prstClr val="black"/>
              </a:solidFill>
            </a:endParaRPr>
          </a:p>
        </p:txBody>
      </p:sp>
      <p:sp>
        <p:nvSpPr>
          <p:cNvPr id="38" name="37 Elipse"/>
          <p:cNvSpPr/>
          <p:nvPr/>
        </p:nvSpPr>
        <p:spPr>
          <a:xfrm>
            <a:off x="4439061" y="4261785"/>
            <a:ext cx="203387" cy="203387"/>
          </a:xfrm>
          <a:prstGeom prst="ellipse">
            <a:avLst/>
          </a:prstGeom>
          <a:solidFill>
            <a:schemeClr val="accent1">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solidFill>
                <a:prstClr val="black"/>
              </a:solidFill>
            </a:endParaRPr>
          </a:p>
        </p:txBody>
      </p:sp>
      <p:pic>
        <p:nvPicPr>
          <p:cNvPr id="3" name="2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1297" y="1150304"/>
            <a:ext cx="1941004" cy="1941004"/>
          </a:xfrm>
          <a:prstGeom prst="rect">
            <a:avLst/>
          </a:prstGeom>
          <a:ln>
            <a:noFill/>
          </a:ln>
          <a:effectLst>
            <a:softEdge rad="112500"/>
          </a:effectLst>
        </p:spPr>
      </p:pic>
      <p:pic>
        <p:nvPicPr>
          <p:cNvPr id="4" name="3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2515" y="3228811"/>
            <a:ext cx="1734492" cy="2077236"/>
          </a:xfrm>
          <a:prstGeom prst="rect">
            <a:avLst/>
          </a:prstGeom>
        </p:spPr>
      </p:pic>
    </p:spTree>
    <p:extLst>
      <p:ext uri="{BB962C8B-B14F-4D97-AF65-F5344CB8AC3E}">
        <p14:creationId xmlns:p14="http://schemas.microsoft.com/office/powerpoint/2010/main" val="695110808"/>
      </p:ext>
    </p:extLst>
  </p:cSld>
  <p:clrMapOvr>
    <a:masterClrMapping/>
  </p:clrMapOvr>
  <mc:AlternateContent xmlns:mc="http://schemas.openxmlformats.org/markup-compatibility/2006" xmlns:p14="http://schemas.microsoft.com/office/powerpoint/2010/main">
    <mc:Choice Requires="p14">
      <p:transition spd="slow" p14:dur="2000" advTm="19000"/>
    </mc:Choice>
    <mc:Fallback xmlns="">
      <p:transition spd="slow" advTm="1900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1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0138" y="614570"/>
            <a:ext cx="4831975" cy="4572846"/>
          </a:xfrm>
          <a:prstGeom prst="rect">
            <a:avLst/>
          </a:prstGeom>
          <a:ln>
            <a:noFill/>
          </a:ln>
          <a:effectLst>
            <a:softEdge rad="112500"/>
          </a:effectLst>
        </p:spPr>
      </p:pic>
      <p:sp>
        <p:nvSpPr>
          <p:cNvPr id="4" name="Rectángulo 6"/>
          <p:cNvSpPr/>
          <p:nvPr/>
        </p:nvSpPr>
        <p:spPr>
          <a:xfrm>
            <a:off x="0" y="160529"/>
            <a:ext cx="7452320" cy="64807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prstClr val="white"/>
              </a:solidFill>
            </a:endParaRPr>
          </a:p>
        </p:txBody>
      </p:sp>
      <p:sp>
        <p:nvSpPr>
          <p:cNvPr id="5" name="Rectángulo 7"/>
          <p:cNvSpPr/>
          <p:nvPr/>
        </p:nvSpPr>
        <p:spPr>
          <a:xfrm>
            <a:off x="179512" y="242041"/>
            <a:ext cx="5102122" cy="400110"/>
          </a:xfrm>
          <a:prstGeom prst="rect">
            <a:avLst/>
          </a:prstGeom>
        </p:spPr>
        <p:txBody>
          <a:bodyPr wrap="square">
            <a:spAutoFit/>
          </a:bodyPr>
          <a:lstStyle/>
          <a:p>
            <a:r>
              <a:rPr lang="es-CO" sz="2000" b="1" dirty="0">
                <a:solidFill>
                  <a:prstClr val="black"/>
                </a:solidFill>
                <a:latin typeface="Arial" panose="020B0604020202020204" pitchFamily="34" charset="0"/>
                <a:cs typeface="Arial" panose="020B0604020202020204" pitchFamily="34" charset="0"/>
              </a:rPr>
              <a:t>IMPACTOS DE LA GESTIÓN</a:t>
            </a:r>
          </a:p>
        </p:txBody>
      </p:sp>
      <p:sp>
        <p:nvSpPr>
          <p:cNvPr id="7" name="6 Rectángulo"/>
          <p:cNvSpPr/>
          <p:nvPr/>
        </p:nvSpPr>
        <p:spPr>
          <a:xfrm>
            <a:off x="3684868" y="4669939"/>
            <a:ext cx="2529702" cy="954107"/>
          </a:xfrm>
          <a:prstGeom prst="rect">
            <a:avLst/>
          </a:prstGeom>
        </p:spPr>
        <p:txBody>
          <a:bodyPr wrap="square">
            <a:spAutoFit/>
          </a:bodyPr>
          <a:lstStyle/>
          <a:p>
            <a:r>
              <a:rPr lang="es-CO" sz="1400" kern="0" dirty="0">
                <a:solidFill>
                  <a:srgbClr val="00406E"/>
                </a:solidFill>
                <a:latin typeface="Arial" pitchFamily="34" charset="0"/>
                <a:cs typeface="Arial" pitchFamily="34" charset="0"/>
              </a:rPr>
              <a:t>Se cuenta con un residente social en cada una de las poblaciones que se encuentran dentro del AID</a:t>
            </a:r>
            <a:endParaRPr lang="es-CO" sz="1400" dirty="0">
              <a:solidFill>
                <a:prstClr val="black"/>
              </a:solidFill>
            </a:endParaRPr>
          </a:p>
        </p:txBody>
      </p:sp>
      <p:sp>
        <p:nvSpPr>
          <p:cNvPr id="8" name="7 Rectángulo"/>
          <p:cNvSpPr/>
          <p:nvPr/>
        </p:nvSpPr>
        <p:spPr>
          <a:xfrm>
            <a:off x="6287001" y="3501008"/>
            <a:ext cx="2790056" cy="954107"/>
          </a:xfrm>
          <a:prstGeom prst="rect">
            <a:avLst/>
          </a:prstGeom>
        </p:spPr>
        <p:txBody>
          <a:bodyPr wrap="square">
            <a:spAutoFit/>
          </a:bodyPr>
          <a:lstStyle/>
          <a:p>
            <a:r>
              <a:rPr lang="es-CO" sz="1400" kern="0" dirty="0">
                <a:solidFill>
                  <a:srgbClr val="00406E"/>
                </a:solidFill>
                <a:latin typeface="Arial" pitchFamily="34" charset="0"/>
                <a:cs typeface="Arial" pitchFamily="34" charset="0"/>
              </a:rPr>
              <a:t>Logrando un diálogo continuo con toda la comunidad vecina de la terminal y el fortalecimiento de las relaciones de confianza</a:t>
            </a:r>
            <a:endParaRPr lang="es-CO" sz="1400" dirty="0">
              <a:solidFill>
                <a:prstClr val="black"/>
              </a:solidFill>
            </a:endParaRPr>
          </a:p>
        </p:txBody>
      </p:sp>
      <p:sp>
        <p:nvSpPr>
          <p:cNvPr id="9" name="8 Rectángulo"/>
          <p:cNvSpPr/>
          <p:nvPr/>
        </p:nvSpPr>
        <p:spPr>
          <a:xfrm>
            <a:off x="6287001" y="1484784"/>
            <a:ext cx="2520280" cy="971664"/>
          </a:xfrm>
          <a:prstGeom prst="rect">
            <a:avLst/>
          </a:prstGeom>
        </p:spPr>
        <p:txBody>
          <a:bodyPr wrap="square">
            <a:spAutoFit/>
          </a:bodyPr>
          <a:lstStyle/>
          <a:p>
            <a:r>
              <a:rPr lang="es-CO" sz="1400" kern="0" dirty="0">
                <a:solidFill>
                  <a:srgbClr val="00406E"/>
                </a:solidFill>
                <a:latin typeface="Arial" pitchFamily="34" charset="0"/>
                <a:cs typeface="Arial" pitchFamily="34" charset="0"/>
              </a:rPr>
              <a:t>Búsqueda de una operación sustentable y amigable con las comunidades vecinas y el medio ambiente</a:t>
            </a:r>
            <a:endParaRPr lang="es-CO" sz="1400" dirty="0">
              <a:solidFill>
                <a:prstClr val="black"/>
              </a:solidFill>
            </a:endParaRPr>
          </a:p>
        </p:txBody>
      </p:sp>
      <p:sp>
        <p:nvSpPr>
          <p:cNvPr id="6" name="5 Rectángulo"/>
          <p:cNvSpPr/>
          <p:nvPr/>
        </p:nvSpPr>
        <p:spPr>
          <a:xfrm>
            <a:off x="683568" y="4710363"/>
            <a:ext cx="2285756" cy="954107"/>
          </a:xfrm>
          <a:prstGeom prst="rect">
            <a:avLst/>
          </a:prstGeom>
        </p:spPr>
        <p:txBody>
          <a:bodyPr wrap="square">
            <a:spAutoFit/>
          </a:bodyPr>
          <a:lstStyle/>
          <a:p>
            <a:r>
              <a:rPr lang="es-CO" sz="1400" kern="0" dirty="0">
                <a:solidFill>
                  <a:srgbClr val="00406E"/>
                </a:solidFill>
                <a:latin typeface="Arial" pitchFamily="34" charset="0"/>
                <a:cs typeface="Arial" pitchFamily="34" charset="0"/>
              </a:rPr>
              <a:t>El seguimiento y contacto con las comunidades es continuo durante todo el año</a:t>
            </a:r>
            <a:endParaRPr lang="es-CO" sz="1400" dirty="0">
              <a:solidFill>
                <a:prstClr val="black"/>
              </a:solidFill>
            </a:endParaRPr>
          </a:p>
        </p:txBody>
      </p:sp>
      <p:sp>
        <p:nvSpPr>
          <p:cNvPr id="3" name="2 Cheurón"/>
          <p:cNvSpPr/>
          <p:nvPr/>
        </p:nvSpPr>
        <p:spPr>
          <a:xfrm>
            <a:off x="539552" y="4797152"/>
            <a:ext cx="144016" cy="158797"/>
          </a:xfrm>
          <a:prstGeom prst="chevron">
            <a:avLst/>
          </a:prstGeom>
          <a:noFill/>
          <a:ln>
            <a:solidFill>
              <a:schemeClr val="tx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prstClr val="black"/>
              </a:solidFill>
            </a:endParaRPr>
          </a:p>
        </p:txBody>
      </p:sp>
      <p:sp>
        <p:nvSpPr>
          <p:cNvPr id="10" name="9 Cheurón"/>
          <p:cNvSpPr/>
          <p:nvPr/>
        </p:nvSpPr>
        <p:spPr>
          <a:xfrm>
            <a:off x="3579892" y="4749401"/>
            <a:ext cx="144016" cy="158797"/>
          </a:xfrm>
          <a:prstGeom prst="chevron">
            <a:avLst/>
          </a:prstGeom>
          <a:noFill/>
          <a:ln>
            <a:solidFill>
              <a:schemeClr val="tx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prstClr val="black"/>
              </a:solidFill>
            </a:endParaRPr>
          </a:p>
        </p:txBody>
      </p:sp>
      <p:sp>
        <p:nvSpPr>
          <p:cNvPr id="11" name="10 Cheurón"/>
          <p:cNvSpPr/>
          <p:nvPr/>
        </p:nvSpPr>
        <p:spPr>
          <a:xfrm>
            <a:off x="6152113" y="3558235"/>
            <a:ext cx="144016" cy="158797"/>
          </a:xfrm>
          <a:prstGeom prst="chevron">
            <a:avLst/>
          </a:prstGeom>
          <a:noFill/>
          <a:ln>
            <a:solidFill>
              <a:schemeClr val="tx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prstClr val="black"/>
              </a:solidFill>
            </a:endParaRPr>
          </a:p>
        </p:txBody>
      </p:sp>
      <p:sp>
        <p:nvSpPr>
          <p:cNvPr id="12" name="11 Cheurón"/>
          <p:cNvSpPr/>
          <p:nvPr/>
        </p:nvSpPr>
        <p:spPr>
          <a:xfrm>
            <a:off x="6156176" y="1556792"/>
            <a:ext cx="144016" cy="158797"/>
          </a:xfrm>
          <a:prstGeom prst="chevron">
            <a:avLst/>
          </a:prstGeom>
          <a:noFill/>
          <a:ln>
            <a:solidFill>
              <a:schemeClr val="tx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prstClr val="black"/>
              </a:solidFill>
            </a:endParaRPr>
          </a:p>
        </p:txBody>
      </p:sp>
    </p:spTree>
    <p:extLst>
      <p:ext uri="{BB962C8B-B14F-4D97-AF65-F5344CB8AC3E}">
        <p14:creationId xmlns:p14="http://schemas.microsoft.com/office/powerpoint/2010/main" val="1923777391"/>
      </p:ext>
    </p:extLst>
  </p:cSld>
  <p:clrMapOvr>
    <a:masterClrMapping/>
  </p:clrMapOvr>
  <mc:AlternateContent xmlns:mc="http://schemas.openxmlformats.org/markup-compatibility/2006" xmlns:p14="http://schemas.microsoft.com/office/powerpoint/2010/main">
    <mc:Choice Requires="p14">
      <p:transition spd="slow" p14:dur="2000" advTm="19000"/>
    </mc:Choice>
    <mc:Fallback xmlns="">
      <p:transition spd="slow" advTm="1900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1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8757" y="763278"/>
            <a:ext cx="3258453" cy="3258453"/>
          </a:xfrm>
          <a:prstGeom prst="rect">
            <a:avLst/>
          </a:prstGeom>
        </p:spPr>
      </p:pic>
      <p:sp>
        <p:nvSpPr>
          <p:cNvPr id="43" name="42 Forma libre"/>
          <p:cNvSpPr/>
          <p:nvPr/>
        </p:nvSpPr>
        <p:spPr>
          <a:xfrm>
            <a:off x="2338623" y="2451086"/>
            <a:ext cx="1366462" cy="1570645"/>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chemeClr val="tx2">
              <a:lumMod val="40000"/>
              <a:lumOff val="60000"/>
            </a:schemeClr>
          </a:solidFill>
          <a:ln w="3175">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4250" tIns="314769" rIns="284251" bIns="314768" numCol="1" spcCol="1270" anchor="ctr" anchorCtr="0">
            <a:noAutofit/>
          </a:bodyPr>
          <a:lstStyle/>
          <a:p>
            <a:pPr algn="ctr" defTabSz="933450">
              <a:lnSpc>
                <a:spcPct val="90000"/>
              </a:lnSpc>
              <a:spcBef>
                <a:spcPct val="0"/>
              </a:spcBef>
              <a:spcAft>
                <a:spcPct val="35000"/>
              </a:spcAft>
            </a:pPr>
            <a:endParaRPr lang="es-CO" sz="2100">
              <a:solidFill>
                <a:prstClr val="white"/>
              </a:solidFill>
            </a:endParaRPr>
          </a:p>
        </p:txBody>
      </p:sp>
      <p:sp>
        <p:nvSpPr>
          <p:cNvPr id="3" name="Rectángulo 6"/>
          <p:cNvSpPr/>
          <p:nvPr/>
        </p:nvSpPr>
        <p:spPr>
          <a:xfrm>
            <a:off x="0" y="160529"/>
            <a:ext cx="7450630" cy="64807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000" dirty="0">
              <a:solidFill>
                <a:prstClr val="white"/>
              </a:solidFill>
            </a:endParaRPr>
          </a:p>
        </p:txBody>
      </p:sp>
      <p:sp>
        <p:nvSpPr>
          <p:cNvPr id="4" name="Rectángulo 7"/>
          <p:cNvSpPr/>
          <p:nvPr/>
        </p:nvSpPr>
        <p:spPr>
          <a:xfrm>
            <a:off x="153109" y="221483"/>
            <a:ext cx="5102122" cy="400110"/>
          </a:xfrm>
          <a:prstGeom prst="rect">
            <a:avLst/>
          </a:prstGeom>
        </p:spPr>
        <p:txBody>
          <a:bodyPr wrap="square">
            <a:spAutoFit/>
          </a:bodyPr>
          <a:lstStyle/>
          <a:p>
            <a:r>
              <a:rPr lang="es-CO" sz="2000" b="1" dirty="0">
                <a:solidFill>
                  <a:prstClr val="black"/>
                </a:solidFill>
                <a:latin typeface="Arial" panose="020B0604020202020204" pitchFamily="34" charset="0"/>
                <a:cs typeface="Arial" panose="020B0604020202020204" pitchFamily="34" charset="0"/>
              </a:rPr>
              <a:t>IMPACTOS DE LA GESTIÓN</a:t>
            </a:r>
          </a:p>
        </p:txBody>
      </p:sp>
      <p:grpSp>
        <p:nvGrpSpPr>
          <p:cNvPr id="7" name="6 Grupo"/>
          <p:cNvGrpSpPr/>
          <p:nvPr/>
        </p:nvGrpSpPr>
        <p:grpSpPr>
          <a:xfrm>
            <a:off x="772406" y="1371032"/>
            <a:ext cx="3087454" cy="4861287"/>
            <a:chOff x="3026318" y="179216"/>
            <a:chExt cx="3087454" cy="4861287"/>
          </a:xfrm>
        </p:grpSpPr>
        <p:sp>
          <p:nvSpPr>
            <p:cNvPr id="9" name="8 Forma libre"/>
            <p:cNvSpPr/>
            <p:nvPr/>
          </p:nvSpPr>
          <p:spPr>
            <a:xfrm>
              <a:off x="3026318" y="1277940"/>
              <a:ext cx="1366462" cy="1570645"/>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chemeClr val="tx2">
                <a:lumMod val="20000"/>
                <a:lumOff val="80000"/>
              </a:schemeClr>
            </a:solidFill>
            <a:ln w="3175">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4250" tIns="314769" rIns="284251" bIns="314768" numCol="1" spcCol="1270" anchor="ctr" anchorCtr="0">
              <a:noAutofit/>
            </a:bodyPr>
            <a:lstStyle/>
            <a:p>
              <a:pPr algn="ctr" defTabSz="933450">
                <a:lnSpc>
                  <a:spcPct val="90000"/>
                </a:lnSpc>
                <a:spcBef>
                  <a:spcPct val="0"/>
                </a:spcBef>
                <a:spcAft>
                  <a:spcPct val="35000"/>
                </a:spcAft>
              </a:pPr>
              <a:endParaRPr lang="es-CO" sz="2100">
                <a:solidFill>
                  <a:prstClr val="white"/>
                </a:solidFill>
              </a:endParaRPr>
            </a:p>
          </p:txBody>
        </p:sp>
        <p:sp>
          <p:nvSpPr>
            <p:cNvPr id="10" name="9 Forma libre"/>
            <p:cNvSpPr/>
            <p:nvPr/>
          </p:nvSpPr>
          <p:spPr>
            <a:xfrm>
              <a:off x="4432550" y="1579235"/>
              <a:ext cx="1681222" cy="903882"/>
            </a:xfrm>
            <a:custGeom>
              <a:avLst/>
              <a:gdLst>
                <a:gd name="connsiteX0" fmla="*/ 0 w 1681222"/>
                <a:gd name="connsiteY0" fmla="*/ 0 h 903882"/>
                <a:gd name="connsiteX1" fmla="*/ 1681222 w 1681222"/>
                <a:gd name="connsiteY1" fmla="*/ 0 h 903882"/>
                <a:gd name="connsiteX2" fmla="*/ 1681222 w 1681222"/>
                <a:gd name="connsiteY2" fmla="*/ 903882 h 903882"/>
                <a:gd name="connsiteX3" fmla="*/ 0 w 1681222"/>
                <a:gd name="connsiteY3" fmla="*/ 903882 h 903882"/>
                <a:gd name="connsiteX4" fmla="*/ 0 w 1681222"/>
                <a:gd name="connsiteY4" fmla="*/ 0 h 90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222" h="903882">
                  <a:moveTo>
                    <a:pt x="0" y="0"/>
                  </a:moveTo>
                  <a:lnTo>
                    <a:pt x="1681222" y="0"/>
                  </a:lnTo>
                  <a:lnTo>
                    <a:pt x="1681222" y="903882"/>
                  </a:lnTo>
                  <a:lnTo>
                    <a:pt x="0" y="90388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137160" rIns="137160" bIns="137160" numCol="1" spcCol="1270" anchor="ctr" anchorCtr="0">
              <a:noAutofit/>
            </a:bodyPr>
            <a:lstStyle/>
            <a:p>
              <a:pPr defTabSz="1600200">
                <a:lnSpc>
                  <a:spcPct val="90000"/>
                </a:lnSpc>
                <a:spcBef>
                  <a:spcPct val="0"/>
                </a:spcBef>
                <a:spcAft>
                  <a:spcPct val="35000"/>
                </a:spcAft>
              </a:pPr>
              <a:endParaRPr lang="es-CO" sz="3600">
                <a:solidFill>
                  <a:prstClr val="black">
                    <a:hueOff val="0"/>
                    <a:satOff val="0"/>
                    <a:lumOff val="0"/>
                    <a:alphaOff val="0"/>
                  </a:prstClr>
                </a:solidFill>
              </a:endParaRPr>
            </a:p>
          </p:txBody>
        </p:sp>
        <p:sp>
          <p:nvSpPr>
            <p:cNvPr id="13" name="12 Forma libre"/>
            <p:cNvSpPr/>
            <p:nvPr/>
          </p:nvSpPr>
          <p:spPr>
            <a:xfrm>
              <a:off x="3057588" y="179216"/>
              <a:ext cx="2415445" cy="903882"/>
            </a:xfrm>
            <a:custGeom>
              <a:avLst/>
              <a:gdLst>
                <a:gd name="connsiteX0" fmla="*/ 0 w 1626989"/>
                <a:gd name="connsiteY0" fmla="*/ 0 h 903882"/>
                <a:gd name="connsiteX1" fmla="*/ 1626989 w 1626989"/>
                <a:gd name="connsiteY1" fmla="*/ 0 h 903882"/>
                <a:gd name="connsiteX2" fmla="*/ 1626989 w 1626989"/>
                <a:gd name="connsiteY2" fmla="*/ 903882 h 903882"/>
                <a:gd name="connsiteX3" fmla="*/ 0 w 1626989"/>
                <a:gd name="connsiteY3" fmla="*/ 903882 h 903882"/>
                <a:gd name="connsiteX4" fmla="*/ 0 w 1626989"/>
                <a:gd name="connsiteY4" fmla="*/ 0 h 90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989" h="903882">
                  <a:moveTo>
                    <a:pt x="0" y="0"/>
                  </a:moveTo>
                  <a:lnTo>
                    <a:pt x="1626989" y="0"/>
                  </a:lnTo>
                  <a:lnTo>
                    <a:pt x="1626989" y="903882"/>
                  </a:lnTo>
                  <a:lnTo>
                    <a:pt x="0" y="90388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algn="ctr" defTabSz="622300">
                <a:lnSpc>
                  <a:spcPct val="90000"/>
                </a:lnSpc>
                <a:spcBef>
                  <a:spcPct val="0"/>
                </a:spcBef>
                <a:spcAft>
                  <a:spcPct val="35000"/>
                </a:spcAft>
              </a:pPr>
              <a:r>
                <a:rPr lang="es-ES" sz="1400" b="1" dirty="0">
                  <a:solidFill>
                    <a:srgbClr val="00406E"/>
                  </a:solidFill>
                  <a:latin typeface="Arial" pitchFamily="34" charset="0"/>
                  <a:ea typeface="MS Mincho" panose="02020609040205080304" pitchFamily="49" charset="-128"/>
                  <a:cs typeface="Arial" pitchFamily="34" charset="0"/>
                </a:rPr>
                <a:t>El procedimiento para la gestión de quejas denuncias y reclamos de las comunidades aledañas, funciona de la siguiente manera:</a:t>
              </a:r>
              <a:endParaRPr lang="es-CO" sz="1400" b="1" dirty="0">
                <a:solidFill>
                  <a:prstClr val="black">
                    <a:hueOff val="0"/>
                    <a:satOff val="0"/>
                    <a:lumOff val="0"/>
                    <a:alphaOff val="0"/>
                  </a:prstClr>
                </a:solidFill>
                <a:latin typeface="Arial" pitchFamily="34" charset="0"/>
                <a:cs typeface="Arial" pitchFamily="34" charset="0"/>
              </a:endParaRPr>
            </a:p>
          </p:txBody>
        </p:sp>
        <p:sp>
          <p:nvSpPr>
            <p:cNvPr id="16" name="15 Forma libre"/>
            <p:cNvSpPr/>
            <p:nvPr/>
          </p:nvSpPr>
          <p:spPr>
            <a:xfrm>
              <a:off x="4432550" y="4136621"/>
              <a:ext cx="1681222" cy="903882"/>
            </a:xfrm>
            <a:custGeom>
              <a:avLst/>
              <a:gdLst>
                <a:gd name="connsiteX0" fmla="*/ 0 w 1681222"/>
                <a:gd name="connsiteY0" fmla="*/ 0 h 903882"/>
                <a:gd name="connsiteX1" fmla="*/ 1681222 w 1681222"/>
                <a:gd name="connsiteY1" fmla="*/ 0 h 903882"/>
                <a:gd name="connsiteX2" fmla="*/ 1681222 w 1681222"/>
                <a:gd name="connsiteY2" fmla="*/ 903882 h 903882"/>
                <a:gd name="connsiteX3" fmla="*/ 0 w 1681222"/>
                <a:gd name="connsiteY3" fmla="*/ 903882 h 903882"/>
                <a:gd name="connsiteX4" fmla="*/ 0 w 1681222"/>
                <a:gd name="connsiteY4" fmla="*/ 0 h 90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222" h="903882">
                  <a:moveTo>
                    <a:pt x="0" y="0"/>
                  </a:moveTo>
                  <a:lnTo>
                    <a:pt x="1681222" y="0"/>
                  </a:lnTo>
                  <a:lnTo>
                    <a:pt x="1681222" y="903882"/>
                  </a:lnTo>
                  <a:lnTo>
                    <a:pt x="0" y="90388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137160" rIns="137160" bIns="137160" numCol="1" spcCol="1270" anchor="ctr" anchorCtr="0">
              <a:noAutofit/>
            </a:bodyPr>
            <a:lstStyle/>
            <a:p>
              <a:pPr defTabSz="1600200">
                <a:lnSpc>
                  <a:spcPct val="90000"/>
                </a:lnSpc>
                <a:spcBef>
                  <a:spcPct val="0"/>
                </a:spcBef>
                <a:spcAft>
                  <a:spcPct val="35000"/>
                </a:spcAft>
              </a:pPr>
              <a:endParaRPr lang="es-CO" sz="3600">
                <a:solidFill>
                  <a:prstClr val="black">
                    <a:hueOff val="0"/>
                    <a:satOff val="0"/>
                    <a:lumOff val="0"/>
                    <a:alphaOff val="0"/>
                  </a:prstClr>
                </a:solidFill>
              </a:endParaRPr>
            </a:p>
          </p:txBody>
        </p:sp>
      </p:grpSp>
      <p:sp>
        <p:nvSpPr>
          <p:cNvPr id="18" name="17 Rectángulo"/>
          <p:cNvSpPr/>
          <p:nvPr/>
        </p:nvSpPr>
        <p:spPr>
          <a:xfrm>
            <a:off x="828236" y="2630015"/>
            <a:ext cx="1297195" cy="1200329"/>
          </a:xfrm>
          <a:prstGeom prst="rect">
            <a:avLst/>
          </a:prstGeom>
        </p:spPr>
        <p:txBody>
          <a:bodyPr wrap="square">
            <a:spAutoFit/>
          </a:bodyPr>
          <a:lstStyle/>
          <a:p>
            <a:pPr algn="ctr">
              <a:defRPr/>
            </a:pPr>
            <a:r>
              <a:rPr lang="es-CO" sz="1200" kern="0" dirty="0">
                <a:solidFill>
                  <a:srgbClr val="00406E"/>
                </a:solidFill>
                <a:latin typeface="Arial" pitchFamily="34" charset="0"/>
                <a:ea typeface="Times New Roman" panose="02020603050405020304" pitchFamily="18" charset="0"/>
                <a:cs typeface="Arial" pitchFamily="34" charset="0"/>
              </a:rPr>
              <a:t>Gestión y ampliación de los canales de comunicación para la comunidad.</a:t>
            </a:r>
            <a:endParaRPr lang="es-CO" sz="1200" b="1" kern="0" dirty="0">
              <a:solidFill>
                <a:srgbClr val="00406E"/>
              </a:solidFill>
              <a:latin typeface="Arial" pitchFamily="34" charset="0"/>
              <a:ea typeface="Times New Roman" panose="02020603050405020304" pitchFamily="18" charset="0"/>
              <a:cs typeface="Arial" pitchFamily="34" charset="0"/>
            </a:endParaRPr>
          </a:p>
        </p:txBody>
      </p:sp>
      <p:sp>
        <p:nvSpPr>
          <p:cNvPr id="20" name="19 Rectángulo"/>
          <p:cNvSpPr/>
          <p:nvPr/>
        </p:nvSpPr>
        <p:spPr>
          <a:xfrm>
            <a:off x="2336933" y="2605378"/>
            <a:ext cx="1364112" cy="1200329"/>
          </a:xfrm>
          <a:prstGeom prst="rect">
            <a:avLst/>
          </a:prstGeom>
        </p:spPr>
        <p:txBody>
          <a:bodyPr wrap="square">
            <a:spAutoFit/>
          </a:bodyPr>
          <a:lstStyle/>
          <a:p>
            <a:pPr algn="ctr">
              <a:spcBef>
                <a:spcPts val="600"/>
              </a:spcBef>
              <a:tabLst>
                <a:tab pos="457200" algn="l"/>
                <a:tab pos="449580" algn="l"/>
              </a:tabLst>
              <a:defRPr/>
            </a:pPr>
            <a:r>
              <a:rPr lang="es-ES" sz="1200" kern="0" dirty="0">
                <a:solidFill>
                  <a:srgbClr val="00406E"/>
                </a:solidFill>
                <a:latin typeface="Arial" pitchFamily="34" charset="0"/>
                <a:ea typeface="Times New Roman" panose="02020603050405020304" pitchFamily="18" charset="0"/>
                <a:cs typeface="Arial" pitchFamily="34" charset="0"/>
              </a:rPr>
              <a:t>Atención, evaluación y seguimiento referido a los lugares donde se emitió la PQRS.</a:t>
            </a:r>
            <a:endParaRPr lang="es-CO" sz="1200" kern="0" dirty="0">
              <a:solidFill>
                <a:srgbClr val="00406E"/>
              </a:solidFill>
              <a:latin typeface="Arial" pitchFamily="34" charset="0"/>
              <a:ea typeface="Times New Roman" panose="02020603050405020304" pitchFamily="18" charset="0"/>
              <a:cs typeface="Arial" pitchFamily="34" charset="0"/>
            </a:endParaRPr>
          </a:p>
        </p:txBody>
      </p:sp>
      <p:grpSp>
        <p:nvGrpSpPr>
          <p:cNvPr id="29" name="28 Grupo"/>
          <p:cNvGrpSpPr/>
          <p:nvPr/>
        </p:nvGrpSpPr>
        <p:grpSpPr>
          <a:xfrm>
            <a:off x="5474492" y="1306603"/>
            <a:ext cx="8782389" cy="3684913"/>
            <a:chOff x="-2668617" y="1355590"/>
            <a:chExt cx="8782389" cy="3684913"/>
          </a:xfrm>
        </p:grpSpPr>
        <p:sp>
          <p:nvSpPr>
            <p:cNvPr id="31" name="30 Forma libre"/>
            <p:cNvSpPr/>
            <p:nvPr/>
          </p:nvSpPr>
          <p:spPr>
            <a:xfrm>
              <a:off x="4432550" y="1579235"/>
              <a:ext cx="1681222" cy="903882"/>
            </a:xfrm>
            <a:custGeom>
              <a:avLst/>
              <a:gdLst>
                <a:gd name="connsiteX0" fmla="*/ 0 w 1681222"/>
                <a:gd name="connsiteY0" fmla="*/ 0 h 903882"/>
                <a:gd name="connsiteX1" fmla="*/ 1681222 w 1681222"/>
                <a:gd name="connsiteY1" fmla="*/ 0 h 903882"/>
                <a:gd name="connsiteX2" fmla="*/ 1681222 w 1681222"/>
                <a:gd name="connsiteY2" fmla="*/ 903882 h 903882"/>
                <a:gd name="connsiteX3" fmla="*/ 0 w 1681222"/>
                <a:gd name="connsiteY3" fmla="*/ 903882 h 903882"/>
                <a:gd name="connsiteX4" fmla="*/ 0 w 1681222"/>
                <a:gd name="connsiteY4" fmla="*/ 0 h 90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222" h="903882">
                  <a:moveTo>
                    <a:pt x="0" y="0"/>
                  </a:moveTo>
                  <a:lnTo>
                    <a:pt x="1681222" y="0"/>
                  </a:lnTo>
                  <a:lnTo>
                    <a:pt x="1681222" y="903882"/>
                  </a:lnTo>
                  <a:lnTo>
                    <a:pt x="0" y="90388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137160" rIns="137160" bIns="137160" numCol="1" spcCol="1270" anchor="ctr" anchorCtr="0">
              <a:noAutofit/>
            </a:bodyPr>
            <a:lstStyle/>
            <a:p>
              <a:pPr defTabSz="1600200">
                <a:lnSpc>
                  <a:spcPct val="90000"/>
                </a:lnSpc>
                <a:spcBef>
                  <a:spcPct val="0"/>
                </a:spcBef>
                <a:spcAft>
                  <a:spcPct val="35000"/>
                </a:spcAft>
              </a:pPr>
              <a:endParaRPr lang="es-CO" sz="3600">
                <a:solidFill>
                  <a:prstClr val="black">
                    <a:hueOff val="0"/>
                    <a:satOff val="0"/>
                    <a:lumOff val="0"/>
                    <a:alphaOff val="0"/>
                  </a:prstClr>
                </a:solidFill>
              </a:endParaRPr>
            </a:p>
          </p:txBody>
        </p:sp>
        <p:sp>
          <p:nvSpPr>
            <p:cNvPr id="32" name="31 Forma libre"/>
            <p:cNvSpPr/>
            <p:nvPr/>
          </p:nvSpPr>
          <p:spPr>
            <a:xfrm>
              <a:off x="-2668617" y="1355590"/>
              <a:ext cx="2415445" cy="903882"/>
            </a:xfrm>
            <a:custGeom>
              <a:avLst/>
              <a:gdLst>
                <a:gd name="connsiteX0" fmla="*/ 0 w 1626989"/>
                <a:gd name="connsiteY0" fmla="*/ 0 h 903882"/>
                <a:gd name="connsiteX1" fmla="*/ 1626989 w 1626989"/>
                <a:gd name="connsiteY1" fmla="*/ 0 h 903882"/>
                <a:gd name="connsiteX2" fmla="*/ 1626989 w 1626989"/>
                <a:gd name="connsiteY2" fmla="*/ 903882 h 903882"/>
                <a:gd name="connsiteX3" fmla="*/ 0 w 1626989"/>
                <a:gd name="connsiteY3" fmla="*/ 903882 h 903882"/>
                <a:gd name="connsiteX4" fmla="*/ 0 w 1626989"/>
                <a:gd name="connsiteY4" fmla="*/ 0 h 90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989" h="903882">
                  <a:moveTo>
                    <a:pt x="0" y="0"/>
                  </a:moveTo>
                  <a:lnTo>
                    <a:pt x="1626989" y="0"/>
                  </a:lnTo>
                  <a:lnTo>
                    <a:pt x="1626989" y="903882"/>
                  </a:lnTo>
                  <a:lnTo>
                    <a:pt x="0" y="90388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algn="ctr" defTabSz="622300">
                <a:lnSpc>
                  <a:spcPct val="90000"/>
                </a:lnSpc>
                <a:spcBef>
                  <a:spcPct val="0"/>
                </a:spcBef>
                <a:spcAft>
                  <a:spcPct val="35000"/>
                </a:spcAft>
              </a:pPr>
              <a:r>
                <a:rPr lang="es-ES" sz="1400" b="1" kern="0" dirty="0">
                  <a:solidFill>
                    <a:srgbClr val="00406E"/>
                  </a:solidFill>
                  <a:latin typeface="Arial" pitchFamily="34" charset="0"/>
                  <a:ea typeface="MS Mincho" panose="02020609040205080304" pitchFamily="49" charset="-128"/>
                  <a:cs typeface="Arial" pitchFamily="34" charset="0"/>
                </a:rPr>
                <a:t> </a:t>
              </a:r>
              <a:r>
                <a:rPr lang="es-ES" sz="1400" b="1" kern="0" dirty="0">
                  <a:solidFill>
                    <a:srgbClr val="00406E"/>
                  </a:solidFill>
                  <a:latin typeface="Arial" pitchFamily="34" charset="0"/>
                  <a:ea typeface="Times New Roman" panose="02020603050405020304" pitchFamily="18" charset="0"/>
                  <a:cs typeface="Arial" pitchFamily="34" charset="0"/>
                </a:rPr>
                <a:t>Las PQRS se siguen según el modelo: </a:t>
              </a:r>
              <a:endParaRPr lang="es-CO" sz="1400" b="1" kern="0" dirty="0">
                <a:solidFill>
                  <a:srgbClr val="00406E"/>
                </a:solidFill>
                <a:latin typeface="Arial" pitchFamily="34" charset="0"/>
                <a:ea typeface="Times New Roman" panose="02020603050405020304" pitchFamily="18" charset="0"/>
                <a:cs typeface="Arial" pitchFamily="34" charset="0"/>
              </a:endParaRPr>
            </a:p>
          </p:txBody>
        </p:sp>
        <p:sp>
          <p:nvSpPr>
            <p:cNvPr id="35" name="34 Forma libre"/>
            <p:cNvSpPr/>
            <p:nvPr/>
          </p:nvSpPr>
          <p:spPr>
            <a:xfrm>
              <a:off x="4432550" y="4136621"/>
              <a:ext cx="1681222" cy="903882"/>
            </a:xfrm>
            <a:custGeom>
              <a:avLst/>
              <a:gdLst>
                <a:gd name="connsiteX0" fmla="*/ 0 w 1681222"/>
                <a:gd name="connsiteY0" fmla="*/ 0 h 903882"/>
                <a:gd name="connsiteX1" fmla="*/ 1681222 w 1681222"/>
                <a:gd name="connsiteY1" fmla="*/ 0 h 903882"/>
                <a:gd name="connsiteX2" fmla="*/ 1681222 w 1681222"/>
                <a:gd name="connsiteY2" fmla="*/ 903882 h 903882"/>
                <a:gd name="connsiteX3" fmla="*/ 0 w 1681222"/>
                <a:gd name="connsiteY3" fmla="*/ 903882 h 903882"/>
                <a:gd name="connsiteX4" fmla="*/ 0 w 1681222"/>
                <a:gd name="connsiteY4" fmla="*/ 0 h 90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222" h="903882">
                  <a:moveTo>
                    <a:pt x="0" y="0"/>
                  </a:moveTo>
                  <a:lnTo>
                    <a:pt x="1681222" y="0"/>
                  </a:lnTo>
                  <a:lnTo>
                    <a:pt x="1681222" y="903882"/>
                  </a:lnTo>
                  <a:lnTo>
                    <a:pt x="0" y="90388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137160" rIns="137160" bIns="137160" numCol="1" spcCol="1270" anchor="ctr" anchorCtr="0">
              <a:noAutofit/>
            </a:bodyPr>
            <a:lstStyle/>
            <a:p>
              <a:pPr defTabSz="1600200">
                <a:lnSpc>
                  <a:spcPct val="90000"/>
                </a:lnSpc>
                <a:spcBef>
                  <a:spcPct val="0"/>
                </a:spcBef>
                <a:spcAft>
                  <a:spcPct val="35000"/>
                </a:spcAft>
              </a:pPr>
              <a:endParaRPr lang="es-CO" sz="3600">
                <a:solidFill>
                  <a:prstClr val="black">
                    <a:hueOff val="0"/>
                    <a:satOff val="0"/>
                    <a:lumOff val="0"/>
                    <a:alphaOff val="0"/>
                  </a:prstClr>
                </a:solidFill>
              </a:endParaRPr>
            </a:p>
          </p:txBody>
        </p:sp>
      </p:grpSp>
      <p:sp>
        <p:nvSpPr>
          <p:cNvPr id="44" name="43 Forma libre"/>
          <p:cNvSpPr/>
          <p:nvPr/>
        </p:nvSpPr>
        <p:spPr>
          <a:xfrm>
            <a:off x="145005" y="3824195"/>
            <a:ext cx="1366462" cy="1570645"/>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chemeClr val="tx2">
              <a:lumMod val="60000"/>
              <a:lumOff val="40000"/>
            </a:schemeClr>
          </a:solidFill>
          <a:ln w="3175">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4250" tIns="314769" rIns="284251" bIns="314768" numCol="1" spcCol="1270" anchor="ctr" anchorCtr="0">
            <a:noAutofit/>
          </a:bodyPr>
          <a:lstStyle/>
          <a:p>
            <a:pPr algn="ctr" defTabSz="933450">
              <a:lnSpc>
                <a:spcPct val="90000"/>
              </a:lnSpc>
              <a:spcBef>
                <a:spcPct val="0"/>
              </a:spcBef>
              <a:spcAft>
                <a:spcPct val="35000"/>
              </a:spcAft>
            </a:pPr>
            <a:endParaRPr lang="es-CO" sz="2100">
              <a:solidFill>
                <a:prstClr val="white"/>
              </a:solidFill>
            </a:endParaRPr>
          </a:p>
        </p:txBody>
      </p:sp>
      <p:sp>
        <p:nvSpPr>
          <p:cNvPr id="45" name="44 Forma libre"/>
          <p:cNvSpPr/>
          <p:nvPr/>
        </p:nvSpPr>
        <p:spPr>
          <a:xfrm>
            <a:off x="1621213" y="3753272"/>
            <a:ext cx="1366462" cy="1570645"/>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chemeClr val="tx2">
              <a:lumMod val="75000"/>
            </a:schemeClr>
          </a:solidFill>
          <a:ln w="3175">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4250" tIns="314769" rIns="284251" bIns="314768" numCol="1" spcCol="1270" anchor="ctr" anchorCtr="0">
            <a:noAutofit/>
          </a:bodyPr>
          <a:lstStyle/>
          <a:p>
            <a:pPr algn="ctr" defTabSz="933450">
              <a:lnSpc>
                <a:spcPct val="90000"/>
              </a:lnSpc>
              <a:spcBef>
                <a:spcPct val="0"/>
              </a:spcBef>
              <a:spcAft>
                <a:spcPct val="35000"/>
              </a:spcAft>
            </a:pPr>
            <a:endParaRPr lang="es-CO" sz="2100">
              <a:solidFill>
                <a:prstClr val="white"/>
              </a:solidFill>
            </a:endParaRPr>
          </a:p>
        </p:txBody>
      </p:sp>
      <p:sp>
        <p:nvSpPr>
          <p:cNvPr id="23" name="22 Rectángulo"/>
          <p:cNvSpPr/>
          <p:nvPr/>
        </p:nvSpPr>
        <p:spPr>
          <a:xfrm>
            <a:off x="145005" y="4189075"/>
            <a:ext cx="1364112" cy="830997"/>
          </a:xfrm>
          <a:prstGeom prst="rect">
            <a:avLst/>
          </a:prstGeom>
        </p:spPr>
        <p:txBody>
          <a:bodyPr wrap="square">
            <a:spAutoFit/>
          </a:bodyPr>
          <a:lstStyle/>
          <a:p>
            <a:pPr algn="ctr">
              <a:spcBef>
                <a:spcPts val="600"/>
              </a:spcBef>
              <a:tabLst>
                <a:tab pos="457200" algn="l"/>
                <a:tab pos="449580" algn="l"/>
              </a:tabLst>
              <a:defRPr/>
            </a:pPr>
            <a:r>
              <a:rPr lang="es-ES" sz="1200" kern="0" dirty="0">
                <a:solidFill>
                  <a:prstClr val="white"/>
                </a:solidFill>
                <a:latin typeface="Arial" pitchFamily="34" charset="0"/>
                <a:ea typeface="Times New Roman" panose="02020603050405020304" pitchFamily="18" charset="0"/>
                <a:cs typeface="Arial" pitchFamily="34" charset="0"/>
              </a:rPr>
              <a:t>Acompañamiento técnico a los lugares de atención.</a:t>
            </a:r>
            <a:endParaRPr lang="es-CO" sz="1200" kern="0" dirty="0">
              <a:solidFill>
                <a:prstClr val="white"/>
              </a:solidFill>
              <a:latin typeface="Arial" pitchFamily="34" charset="0"/>
              <a:ea typeface="Times New Roman" panose="02020603050405020304" pitchFamily="18" charset="0"/>
              <a:cs typeface="Arial" pitchFamily="34" charset="0"/>
            </a:endParaRPr>
          </a:p>
        </p:txBody>
      </p:sp>
      <p:sp>
        <p:nvSpPr>
          <p:cNvPr id="28" name="27 Rectángulo"/>
          <p:cNvSpPr/>
          <p:nvPr/>
        </p:nvSpPr>
        <p:spPr>
          <a:xfrm>
            <a:off x="1623563" y="4266612"/>
            <a:ext cx="1364112" cy="461665"/>
          </a:xfrm>
          <a:prstGeom prst="rect">
            <a:avLst/>
          </a:prstGeom>
        </p:spPr>
        <p:txBody>
          <a:bodyPr wrap="square">
            <a:spAutoFit/>
          </a:bodyPr>
          <a:lstStyle/>
          <a:p>
            <a:pPr algn="ctr">
              <a:spcBef>
                <a:spcPts val="600"/>
              </a:spcBef>
              <a:tabLst>
                <a:tab pos="457200" algn="l"/>
                <a:tab pos="449580" algn="l"/>
              </a:tabLst>
              <a:defRPr/>
            </a:pPr>
            <a:r>
              <a:rPr lang="es-ES" sz="1200" kern="0" dirty="0">
                <a:solidFill>
                  <a:prstClr val="white"/>
                </a:solidFill>
                <a:latin typeface="Arial" pitchFamily="34" charset="0"/>
                <a:ea typeface="Times New Roman" panose="02020603050405020304" pitchFamily="18" charset="0"/>
                <a:cs typeface="Arial" pitchFamily="34" charset="0"/>
              </a:rPr>
              <a:t>Respuesta escrita.</a:t>
            </a:r>
          </a:p>
        </p:txBody>
      </p:sp>
      <p:sp>
        <p:nvSpPr>
          <p:cNvPr id="46" name="45 Forma libre"/>
          <p:cNvSpPr/>
          <p:nvPr/>
        </p:nvSpPr>
        <p:spPr>
          <a:xfrm>
            <a:off x="6843198" y="2583393"/>
            <a:ext cx="1366462" cy="1570645"/>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chemeClr val="tx2">
              <a:lumMod val="60000"/>
              <a:lumOff val="40000"/>
            </a:schemeClr>
          </a:solidFill>
          <a:ln w="3175">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4250" tIns="314769" rIns="284251" bIns="314768" numCol="1" spcCol="1270" anchor="ctr" anchorCtr="0">
            <a:noAutofit/>
          </a:bodyPr>
          <a:lstStyle/>
          <a:p>
            <a:pPr algn="ctr" defTabSz="933450">
              <a:lnSpc>
                <a:spcPct val="90000"/>
              </a:lnSpc>
              <a:spcBef>
                <a:spcPct val="0"/>
              </a:spcBef>
              <a:spcAft>
                <a:spcPct val="35000"/>
              </a:spcAft>
            </a:pPr>
            <a:endParaRPr lang="es-CO" sz="2100">
              <a:solidFill>
                <a:prstClr val="white"/>
              </a:solidFill>
            </a:endParaRPr>
          </a:p>
        </p:txBody>
      </p:sp>
      <p:sp>
        <p:nvSpPr>
          <p:cNvPr id="47" name="46 Forma libre"/>
          <p:cNvSpPr/>
          <p:nvPr/>
        </p:nvSpPr>
        <p:spPr>
          <a:xfrm>
            <a:off x="7596336" y="3902568"/>
            <a:ext cx="1366462" cy="1570645"/>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chemeClr val="accent1">
              <a:lumMod val="20000"/>
              <a:lumOff val="80000"/>
            </a:schemeClr>
          </a:solidFill>
          <a:ln w="3175">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4250" tIns="314769" rIns="284251" bIns="314768" numCol="1" spcCol="1270" anchor="ctr" anchorCtr="0">
            <a:noAutofit/>
          </a:bodyPr>
          <a:lstStyle/>
          <a:p>
            <a:pPr algn="ctr" defTabSz="933450">
              <a:lnSpc>
                <a:spcPct val="90000"/>
              </a:lnSpc>
              <a:spcBef>
                <a:spcPct val="0"/>
              </a:spcBef>
              <a:spcAft>
                <a:spcPct val="35000"/>
              </a:spcAft>
            </a:pPr>
            <a:endParaRPr lang="es-CO" sz="2100">
              <a:solidFill>
                <a:prstClr val="white"/>
              </a:solidFill>
            </a:endParaRPr>
          </a:p>
        </p:txBody>
      </p:sp>
      <p:sp>
        <p:nvSpPr>
          <p:cNvPr id="48" name="47 Forma libre"/>
          <p:cNvSpPr/>
          <p:nvPr/>
        </p:nvSpPr>
        <p:spPr>
          <a:xfrm>
            <a:off x="6084168" y="3902568"/>
            <a:ext cx="1366462" cy="1570645"/>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chemeClr val="tx2">
              <a:lumMod val="20000"/>
              <a:lumOff val="80000"/>
            </a:schemeClr>
          </a:solidFill>
          <a:ln w="3175">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4250" tIns="314769" rIns="284251" bIns="314768" numCol="1" spcCol="1270" anchor="ctr" anchorCtr="0">
            <a:noAutofit/>
          </a:bodyPr>
          <a:lstStyle/>
          <a:p>
            <a:pPr algn="ctr" defTabSz="933450">
              <a:lnSpc>
                <a:spcPct val="90000"/>
              </a:lnSpc>
              <a:spcBef>
                <a:spcPct val="0"/>
              </a:spcBef>
              <a:spcAft>
                <a:spcPct val="35000"/>
              </a:spcAft>
            </a:pPr>
            <a:endParaRPr lang="es-CO" sz="2100">
              <a:solidFill>
                <a:prstClr val="white"/>
              </a:solidFill>
            </a:endParaRPr>
          </a:p>
        </p:txBody>
      </p:sp>
      <p:sp>
        <p:nvSpPr>
          <p:cNvPr id="49" name="48 Forma libre"/>
          <p:cNvSpPr/>
          <p:nvPr/>
        </p:nvSpPr>
        <p:spPr>
          <a:xfrm>
            <a:off x="4572000" y="3895054"/>
            <a:ext cx="1366462" cy="1570645"/>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chemeClr val="tx2">
              <a:lumMod val="40000"/>
              <a:lumOff val="60000"/>
            </a:schemeClr>
          </a:solidFill>
          <a:ln w="3175">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4250" tIns="314769" rIns="284251" bIns="314768" numCol="1" spcCol="1270" anchor="ctr" anchorCtr="0">
            <a:noAutofit/>
          </a:bodyPr>
          <a:lstStyle/>
          <a:p>
            <a:pPr algn="ctr" defTabSz="933450">
              <a:lnSpc>
                <a:spcPct val="90000"/>
              </a:lnSpc>
              <a:spcBef>
                <a:spcPct val="0"/>
              </a:spcBef>
              <a:spcAft>
                <a:spcPct val="35000"/>
              </a:spcAft>
            </a:pPr>
            <a:endParaRPr lang="es-CO" sz="2100">
              <a:solidFill>
                <a:prstClr val="white"/>
              </a:solidFill>
            </a:endParaRPr>
          </a:p>
        </p:txBody>
      </p:sp>
      <p:sp>
        <p:nvSpPr>
          <p:cNvPr id="50" name="49 Forma libre"/>
          <p:cNvSpPr/>
          <p:nvPr/>
        </p:nvSpPr>
        <p:spPr>
          <a:xfrm>
            <a:off x="5315753" y="2583394"/>
            <a:ext cx="1366462" cy="1570645"/>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chemeClr val="tx2">
              <a:lumMod val="75000"/>
            </a:schemeClr>
          </a:solidFill>
          <a:ln w="3175">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4250" tIns="314769" rIns="284251" bIns="314768" numCol="1" spcCol="1270" anchor="ctr" anchorCtr="0">
            <a:noAutofit/>
          </a:bodyPr>
          <a:lstStyle/>
          <a:p>
            <a:pPr algn="ctr" defTabSz="933450">
              <a:lnSpc>
                <a:spcPct val="90000"/>
              </a:lnSpc>
              <a:spcBef>
                <a:spcPct val="0"/>
              </a:spcBef>
              <a:spcAft>
                <a:spcPct val="35000"/>
              </a:spcAft>
            </a:pPr>
            <a:endParaRPr lang="es-CO" sz="2100">
              <a:solidFill>
                <a:prstClr val="white"/>
              </a:solidFill>
            </a:endParaRPr>
          </a:p>
        </p:txBody>
      </p:sp>
      <p:sp>
        <p:nvSpPr>
          <p:cNvPr id="38" name="37 Rectángulo"/>
          <p:cNvSpPr/>
          <p:nvPr/>
        </p:nvSpPr>
        <p:spPr>
          <a:xfrm>
            <a:off x="5350386" y="3030051"/>
            <a:ext cx="1297195" cy="830997"/>
          </a:xfrm>
          <a:prstGeom prst="rect">
            <a:avLst/>
          </a:prstGeom>
        </p:spPr>
        <p:txBody>
          <a:bodyPr wrap="square">
            <a:spAutoFit/>
          </a:bodyPr>
          <a:lstStyle/>
          <a:p>
            <a:pPr algn="ctr">
              <a:defRPr/>
            </a:pPr>
            <a:r>
              <a:rPr lang="es-ES" sz="1200" kern="0" dirty="0">
                <a:solidFill>
                  <a:prstClr val="white"/>
                </a:solidFill>
                <a:latin typeface="Arial" pitchFamily="34" charset="0"/>
                <a:ea typeface="Calibri" panose="020F0502020204030204" pitchFamily="34" charset="0"/>
                <a:cs typeface="Arial" pitchFamily="34" charset="0"/>
              </a:rPr>
              <a:t>Identificación y datos del solicitante.</a:t>
            </a:r>
            <a:endParaRPr lang="es-CO" sz="1200" kern="0" dirty="0">
              <a:solidFill>
                <a:prstClr val="white"/>
              </a:solidFill>
              <a:latin typeface="Arial" pitchFamily="34" charset="0"/>
              <a:ea typeface="Calibri" panose="020F0502020204030204" pitchFamily="34" charset="0"/>
              <a:cs typeface="Arial" pitchFamily="34" charset="0"/>
            </a:endParaRPr>
          </a:p>
          <a:p>
            <a:pPr algn="ctr">
              <a:defRPr/>
            </a:pPr>
            <a:endParaRPr lang="es-CO" sz="1200" b="1" kern="0" dirty="0">
              <a:solidFill>
                <a:prstClr val="white"/>
              </a:solidFill>
              <a:latin typeface="Arial" pitchFamily="34" charset="0"/>
              <a:ea typeface="Times New Roman" panose="02020603050405020304" pitchFamily="18" charset="0"/>
              <a:cs typeface="Arial" pitchFamily="34" charset="0"/>
            </a:endParaRPr>
          </a:p>
        </p:txBody>
      </p:sp>
      <p:sp>
        <p:nvSpPr>
          <p:cNvPr id="42" name="41 Rectángulo"/>
          <p:cNvSpPr/>
          <p:nvPr/>
        </p:nvSpPr>
        <p:spPr>
          <a:xfrm>
            <a:off x="6898878" y="3137882"/>
            <a:ext cx="1297195" cy="461665"/>
          </a:xfrm>
          <a:prstGeom prst="rect">
            <a:avLst/>
          </a:prstGeom>
        </p:spPr>
        <p:txBody>
          <a:bodyPr wrap="square">
            <a:spAutoFit/>
          </a:bodyPr>
          <a:lstStyle/>
          <a:p>
            <a:pPr algn="ctr" fontAlgn="base">
              <a:buClr>
                <a:srgbClr val="000000"/>
              </a:buClr>
              <a:defRPr/>
            </a:pPr>
            <a:r>
              <a:rPr lang="es-ES" sz="1200" kern="0" dirty="0">
                <a:solidFill>
                  <a:prstClr val="white"/>
                </a:solidFill>
                <a:latin typeface="Arial" pitchFamily="34" charset="0"/>
                <a:ea typeface="Calibri" panose="020F0502020204030204" pitchFamily="34" charset="0"/>
                <a:cs typeface="Arial" pitchFamily="34" charset="0"/>
              </a:rPr>
              <a:t>Apertura del trámite.</a:t>
            </a:r>
            <a:endParaRPr lang="es-CO" sz="1200" kern="0" dirty="0">
              <a:solidFill>
                <a:prstClr val="white"/>
              </a:solidFill>
              <a:latin typeface="Arial" pitchFamily="34" charset="0"/>
              <a:ea typeface="Calibri" panose="020F0502020204030204" pitchFamily="34" charset="0"/>
              <a:cs typeface="Arial" pitchFamily="34" charset="0"/>
            </a:endParaRPr>
          </a:p>
        </p:txBody>
      </p:sp>
      <p:sp>
        <p:nvSpPr>
          <p:cNvPr id="41" name="40 Rectángulo"/>
          <p:cNvSpPr/>
          <p:nvPr/>
        </p:nvSpPr>
        <p:spPr>
          <a:xfrm>
            <a:off x="4595673" y="4449543"/>
            <a:ext cx="1297195" cy="461665"/>
          </a:xfrm>
          <a:prstGeom prst="rect">
            <a:avLst/>
          </a:prstGeom>
        </p:spPr>
        <p:txBody>
          <a:bodyPr wrap="square">
            <a:spAutoFit/>
          </a:bodyPr>
          <a:lstStyle/>
          <a:p>
            <a:pPr algn="ctr">
              <a:defRPr/>
            </a:pPr>
            <a:r>
              <a:rPr lang="es-ES" sz="1200" kern="0" dirty="0">
                <a:solidFill>
                  <a:srgbClr val="00406E"/>
                </a:solidFill>
                <a:latin typeface="Arial" pitchFamily="34" charset="0"/>
                <a:ea typeface="Calibri" panose="020F0502020204030204" pitchFamily="34" charset="0"/>
                <a:cs typeface="Arial" pitchFamily="34" charset="0"/>
              </a:rPr>
              <a:t>Seguimiento a la respuesta</a:t>
            </a:r>
            <a:r>
              <a:rPr lang="es-CO" sz="1200" kern="0" dirty="0">
                <a:solidFill>
                  <a:srgbClr val="00406E"/>
                </a:solidFill>
                <a:latin typeface="Arial" pitchFamily="34" charset="0"/>
                <a:ea typeface="Times New Roman" panose="02020603050405020304" pitchFamily="18" charset="0"/>
                <a:cs typeface="Arial" pitchFamily="34" charset="0"/>
              </a:rPr>
              <a:t>.</a:t>
            </a:r>
            <a:endParaRPr lang="es-CO" sz="1200" b="1" kern="0" dirty="0">
              <a:solidFill>
                <a:srgbClr val="00406E"/>
              </a:solidFill>
              <a:latin typeface="Arial" pitchFamily="34" charset="0"/>
              <a:ea typeface="Times New Roman" panose="02020603050405020304" pitchFamily="18" charset="0"/>
              <a:cs typeface="Arial" pitchFamily="34" charset="0"/>
            </a:endParaRPr>
          </a:p>
        </p:txBody>
      </p:sp>
      <p:sp>
        <p:nvSpPr>
          <p:cNvPr id="40" name="39 Rectángulo"/>
          <p:cNvSpPr/>
          <p:nvPr/>
        </p:nvSpPr>
        <p:spPr>
          <a:xfrm>
            <a:off x="6107841" y="4272392"/>
            <a:ext cx="1297195" cy="830997"/>
          </a:xfrm>
          <a:prstGeom prst="rect">
            <a:avLst/>
          </a:prstGeom>
        </p:spPr>
        <p:txBody>
          <a:bodyPr wrap="square">
            <a:spAutoFit/>
          </a:bodyPr>
          <a:lstStyle/>
          <a:p>
            <a:pPr algn="ctr">
              <a:defRPr/>
            </a:pPr>
            <a:r>
              <a:rPr lang="es-ES" sz="1200" kern="0" dirty="0">
                <a:solidFill>
                  <a:srgbClr val="00406E"/>
                </a:solidFill>
                <a:latin typeface="Arial" pitchFamily="34" charset="0"/>
                <a:ea typeface="Calibri" panose="020F0502020204030204" pitchFamily="34" charset="0"/>
                <a:cs typeface="Arial" pitchFamily="34" charset="0"/>
              </a:rPr>
              <a:t>Verificación de la entrega a la respuesta del peticionario</a:t>
            </a:r>
            <a:endParaRPr lang="es-CO" sz="1200" b="1" kern="0" dirty="0">
              <a:solidFill>
                <a:srgbClr val="00406E"/>
              </a:solidFill>
              <a:latin typeface="Arial" pitchFamily="34" charset="0"/>
              <a:ea typeface="Times New Roman" panose="02020603050405020304" pitchFamily="18" charset="0"/>
              <a:cs typeface="Arial" pitchFamily="34" charset="0"/>
            </a:endParaRPr>
          </a:p>
        </p:txBody>
      </p:sp>
      <p:sp>
        <p:nvSpPr>
          <p:cNvPr id="39" name="38 Rectángulo"/>
          <p:cNvSpPr/>
          <p:nvPr/>
        </p:nvSpPr>
        <p:spPr>
          <a:xfrm>
            <a:off x="7630969" y="4446950"/>
            <a:ext cx="1297195" cy="461665"/>
          </a:xfrm>
          <a:prstGeom prst="rect">
            <a:avLst/>
          </a:prstGeom>
        </p:spPr>
        <p:txBody>
          <a:bodyPr wrap="square">
            <a:spAutoFit/>
          </a:bodyPr>
          <a:lstStyle/>
          <a:p>
            <a:pPr algn="ctr">
              <a:defRPr/>
            </a:pPr>
            <a:r>
              <a:rPr lang="es-ES" sz="1200" kern="0" dirty="0">
                <a:solidFill>
                  <a:srgbClr val="00406E"/>
                </a:solidFill>
                <a:latin typeface="Arial" pitchFamily="34" charset="0"/>
                <a:ea typeface="Calibri" panose="020F0502020204030204" pitchFamily="34" charset="0"/>
                <a:cs typeface="Arial" pitchFamily="34" charset="0"/>
              </a:rPr>
              <a:t>Cierre del proceso. </a:t>
            </a:r>
            <a:endParaRPr lang="es-CO" sz="1200" kern="0" dirty="0">
              <a:solidFill>
                <a:srgbClr val="00406E"/>
              </a:solidFill>
              <a:latin typeface="Arial" pitchFamily="34" charset="0"/>
              <a:ea typeface="Calibri" panose="020F0502020204030204" pitchFamily="34" charset="0"/>
              <a:cs typeface="Arial" pitchFamily="34" charset="0"/>
            </a:endParaRPr>
          </a:p>
        </p:txBody>
      </p:sp>
    </p:spTree>
    <p:extLst>
      <p:ext uri="{BB962C8B-B14F-4D97-AF65-F5344CB8AC3E}">
        <p14:creationId xmlns:p14="http://schemas.microsoft.com/office/powerpoint/2010/main" val="1407921119"/>
      </p:ext>
    </p:extLst>
  </p:cSld>
  <p:clrMapOvr>
    <a:masterClrMapping/>
  </p:clrMapOvr>
  <mc:AlternateContent xmlns:mc="http://schemas.openxmlformats.org/markup-compatibility/2006" xmlns:p14="http://schemas.microsoft.com/office/powerpoint/2010/main">
    <mc:Choice Requires="p14">
      <p:transition spd="slow" p14:dur="2000" advTm="19000"/>
    </mc:Choice>
    <mc:Fallback xmlns="">
      <p:transition spd="slow" advTm="19000"/>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8A927DF8E70374A84C563BFC4503D83" ma:contentTypeVersion="5" ma:contentTypeDescription="Create a new document." ma:contentTypeScope="" ma:versionID="a905ec00d30d3a78239f7b62a8b26663">
  <xsd:schema xmlns:xsd="http://www.w3.org/2001/XMLSchema" xmlns:xs="http://www.w3.org/2001/XMLSchema" xmlns:p="http://schemas.microsoft.com/office/2006/metadata/properties" xmlns:ns2="b552fb76-1353-4a28-a7fb-fab75e50fb11" targetNamespace="http://schemas.microsoft.com/office/2006/metadata/properties" ma:root="true" ma:fieldsID="848225ce931738f9cf79f93498f031fb" ns2:_="">
    <xsd:import namespace="b552fb76-1353-4a28-a7fb-fab75e50fb11"/>
    <xsd:element name="properties">
      <xsd:complexType>
        <xsd:sequence>
          <xsd:element name="documentManagement">
            <xsd:complexType>
              <xsd:all>
                <xsd:element ref="ns2:Descripci_x00f3_n" minOccurs="0"/>
                <xsd:element ref="ns2:Tipo_x0020_documento" minOccurs="0"/>
                <xsd:element ref="ns2:Formato" minOccurs="0"/>
                <xsd:element ref="ns2:Filtro" minOccurs="0"/>
                <xsd:element ref="ns2:Vigenci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52fb76-1353-4a28-a7fb-fab75e50fb11" elementFormDefault="qualified">
    <xsd:import namespace="http://schemas.microsoft.com/office/2006/documentManagement/types"/>
    <xsd:import namespace="http://schemas.microsoft.com/office/infopath/2007/PartnerControls"/>
    <xsd:element name="Descripci_x00f3_n" ma:index="8" nillable="true" ma:displayName="Descripción" ma:internalName="Descripci_x00f3_n">
      <xsd:simpleType>
        <xsd:restriction base="dms:Text">
          <xsd:maxLength value="255"/>
        </xsd:restriction>
      </xsd:simpleType>
    </xsd:element>
    <xsd:element name="Tipo_x0020_documento" ma:index="9" nillable="true" ma:displayName="Tipo documento" ma:default="Preguntas" ma:format="Dropdown" ma:internalName="Tipo_x0020_documento">
      <xsd:simpleType>
        <xsd:restriction base="dms:Choice">
          <xsd:enumeration value="Preguntas"/>
          <xsd:enumeration value="Cronograma"/>
          <xsd:enumeration value="Audiencia"/>
          <xsd:enumeration value="Rendición cuentas"/>
          <xsd:enumeration value="Cuadro de inversiones"/>
          <xsd:enumeration value="Informe"/>
          <xsd:enumeration value="Listados"/>
          <xsd:enumeration value="Resultados"/>
          <xsd:enumeration value="estrategia-PA"/>
        </xsd:restriction>
      </xsd:simpleType>
    </xsd:element>
    <xsd:element name="Formato" ma:index="10" nillable="true" ma:displayName="Formato" ma:default="/Style%20Library/Images/jpg.svg" ma:format="Dropdown" ma:internalName="Formato">
      <xsd:simpleType>
        <xsd:restriction base="dms:Choice">
          <xsd:enumeration value="/Style%20Library/Images/pdf.svg"/>
          <xsd:enumeration value="/Style%20Library/Images/doc.svg"/>
          <xsd:enumeration value="/Style%20Library/Images/xls.svg"/>
          <xsd:enumeration value="/Style%20Library/Images/ppt.svg"/>
          <xsd:enumeration value="/Style%20Library/Images/jpg.svg"/>
        </xsd:restriction>
      </xsd:simpleType>
    </xsd:element>
    <xsd:element name="Filtro" ma:index="11" nillable="true" ma:displayName="Filtro" ma:internalName="Filtro">
      <xsd:simpleType>
        <xsd:restriction base="dms:Text">
          <xsd:maxLength value="255"/>
        </xsd:restriction>
      </xsd:simpleType>
    </xsd:element>
    <xsd:element name="Vigencia" ma:index="12" nillable="true" ma:displayName="Vigencia" ma:default="2022" ma:description="" ma:internalName="Vigencia">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Formato xmlns="b552fb76-1353-4a28-a7fb-fab75e50fb11">/Style%20Library/Images/ppt.svg</Formato>
    <Descripci_x00f3_n xmlns="b552fb76-1353-4a28-a7fb-fab75e50fb11" xsi:nil="true"/>
    <Filtro xmlns="b552fb76-1353-4a28-a7fb-fab75e50fb11">2016</Filtro>
    <Vigencia xmlns="b552fb76-1353-4a28-a7fb-fab75e50fb11" xsi:nil="true"/>
    <Tipo_x0020_documento xmlns="b552fb76-1353-4a28-a7fb-fab75e50fb11">Preguntas</Tipo_x0020_documento>
  </documentManagement>
</p:properties>
</file>

<file path=customXml/itemProps1.xml><?xml version="1.0" encoding="utf-8"?>
<ds:datastoreItem xmlns:ds="http://schemas.openxmlformats.org/officeDocument/2006/customXml" ds:itemID="{8700AF42-64E4-423C-A3A7-96D037258139}"/>
</file>

<file path=customXml/itemProps2.xml><?xml version="1.0" encoding="utf-8"?>
<ds:datastoreItem xmlns:ds="http://schemas.openxmlformats.org/officeDocument/2006/customXml" ds:itemID="{78FDA4B9-0EA7-41F9-B6D3-49B832C4C9DD}"/>
</file>

<file path=customXml/itemProps3.xml><?xml version="1.0" encoding="utf-8"?>
<ds:datastoreItem xmlns:ds="http://schemas.openxmlformats.org/officeDocument/2006/customXml" ds:itemID="{D41DDDDC-E0C1-4403-AF94-53F7909CE545}"/>
</file>

<file path=docProps/app.xml><?xml version="1.0" encoding="utf-8"?>
<Properties xmlns="http://schemas.openxmlformats.org/officeDocument/2006/extended-properties" xmlns:vt="http://schemas.openxmlformats.org/officeDocument/2006/docPropsVTypes">
  <TotalTime>16441</TotalTime>
  <Words>8219</Words>
  <Application>Microsoft Office PowerPoint</Application>
  <PresentationFormat>Presentación en pantalla (4:3)</PresentationFormat>
  <Paragraphs>885</Paragraphs>
  <Slides>105</Slides>
  <Notes>10</Notes>
  <HiddenSlides>0</HiddenSlides>
  <MMClips>0</MMClips>
  <ScaleCrop>false</ScaleCrop>
  <HeadingPairs>
    <vt:vector size="8" baseType="variant">
      <vt:variant>
        <vt:lpstr>Fuentes usadas</vt:lpstr>
      </vt:variant>
      <vt:variant>
        <vt:i4>10</vt:i4>
      </vt:variant>
      <vt:variant>
        <vt:lpstr>Tema</vt:lpstr>
      </vt:variant>
      <vt:variant>
        <vt:i4>6</vt:i4>
      </vt:variant>
      <vt:variant>
        <vt:lpstr>Servidores OLE incrustados</vt:lpstr>
      </vt:variant>
      <vt:variant>
        <vt:i4>1</vt:i4>
      </vt:variant>
      <vt:variant>
        <vt:lpstr>Títulos de diapositiva</vt:lpstr>
      </vt:variant>
      <vt:variant>
        <vt:i4>105</vt:i4>
      </vt:variant>
    </vt:vector>
  </HeadingPairs>
  <TitlesOfParts>
    <vt:vector size="122" baseType="lpstr">
      <vt:lpstr>MS Mincho</vt:lpstr>
      <vt:lpstr>MS PGothic</vt:lpstr>
      <vt:lpstr>Arial</vt:lpstr>
      <vt:lpstr>Arial Narrow</vt:lpstr>
      <vt:lpstr>Calibri</vt:lpstr>
      <vt:lpstr>Helvetica Neue Bold Condensed</vt:lpstr>
      <vt:lpstr>Open Sans</vt:lpstr>
      <vt:lpstr>Open Sans Light</vt:lpstr>
      <vt:lpstr>Times New Roman</vt:lpstr>
      <vt:lpstr>Wingdings</vt:lpstr>
      <vt:lpstr>Tema de Office</vt:lpstr>
      <vt:lpstr>1_Tema de Office</vt:lpstr>
      <vt:lpstr>2_Tema de Office</vt:lpstr>
      <vt:lpstr>3_Tema de Office</vt:lpstr>
      <vt:lpstr>5_Tema de Office</vt:lpstr>
      <vt:lpstr>4_Tema de Office</vt:lpstr>
      <vt:lpstr>Worksheet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Resolución 1375 de 2015</vt:lpstr>
      <vt:lpstr>Presentación de PowerPoint</vt:lpstr>
      <vt:lpstr>Presentación de PowerPoint</vt:lpstr>
      <vt:lpstr>Presentación de PowerPoint</vt:lpstr>
      <vt:lpstr>Enero – Septiembre 2016 - (millones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U. A. E. de Aeronáutica Civil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General rendición de cuentas</dc:title>
  <dc:creator>Uriel Bedoya Correa</dc:creator>
  <cp:lastModifiedBy>Luisa Camila Arias Sabogal</cp:lastModifiedBy>
  <cp:revision>380</cp:revision>
  <dcterms:created xsi:type="dcterms:W3CDTF">2016-09-01T13:27:45Z</dcterms:created>
  <dcterms:modified xsi:type="dcterms:W3CDTF">2016-12-02T17:13:11Z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0x010100C8A927DF8E70374A84C563BFC4503D83</vt:lpwstr>
  </property>
</Properties>
</file>